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15/01/2018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15/01/2018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Toucher</a:t>
            </a:r>
            <a:endParaRPr lang="fr-FR" dirty="0"/>
          </a:p>
        </p:txBody>
      </p:sp>
      <p:sp>
        <p:nvSpPr>
          <p:cNvPr id="4" name="Rectangle 3"/>
          <p:cNvSpPr/>
          <p:nvPr/>
        </p:nvSpPr>
        <p:spPr>
          <a:xfrm>
            <a:off x="1043608" y="3717032"/>
            <a:ext cx="7128792" cy="1477328"/>
          </a:xfrm>
          <a:prstGeom prst="rect">
            <a:avLst/>
          </a:prstGeom>
        </p:spPr>
        <p:txBody>
          <a:bodyPr wrap="square">
            <a:spAutoFit/>
          </a:bodyPr>
          <a:lstStyle/>
          <a:p>
            <a:r>
              <a:rPr lang="fr-FR" dirty="0" smtClean="0"/>
              <a:t>L'équipement </a:t>
            </a:r>
            <a:r>
              <a:rPr lang="fr-FR" dirty="0" err="1" smtClean="0"/>
              <a:t>Impacto</a:t>
            </a:r>
            <a:r>
              <a:rPr lang="fr-FR" dirty="0" smtClean="0"/>
              <a:t> est </a:t>
            </a:r>
            <a:r>
              <a:rPr lang="fr-FR" dirty="0" smtClean="0"/>
              <a:t>composé </a:t>
            </a:r>
            <a:r>
              <a:rPr lang="fr-FR" dirty="0" smtClean="0"/>
              <a:t>d’un bracelet sur l’avant bras qui transmet différentes vibrations </a:t>
            </a:r>
            <a:r>
              <a:rPr lang="fr-FR" smtClean="0"/>
              <a:t>et </a:t>
            </a:r>
            <a:r>
              <a:rPr lang="fr-FR" smtClean="0"/>
              <a:t>des </a:t>
            </a:r>
            <a:r>
              <a:rPr lang="fr-FR" smtClean="0"/>
              <a:t>timbres </a:t>
            </a:r>
            <a:r>
              <a:rPr lang="fr-FR" smtClean="0"/>
              <a:t>d'électrostimulations </a:t>
            </a:r>
            <a:r>
              <a:rPr lang="fr-FR" dirty="0" smtClean="0"/>
              <a:t>placés au niveau des biceps afin de provoquer une contraction des muscles. L'ensemble est synchronisé par un algorithme qui va corréler l'action virtuelle et sa traduction en effet physique.</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Utilisations de la VR</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Professionnelle</a:t>
            </a:r>
          </a:p>
          <a:p>
            <a:pPr>
              <a:buNone/>
            </a:pPr>
            <a:r>
              <a:rPr lang="fr-FR" dirty="0" smtClean="0"/>
              <a:t>Dans le domaine de la médecine: des soins, des thérapies, des diagnostics ou des traitements pour les patients sont disponible sous le format de la VR mais cela reste rare.</a:t>
            </a:r>
          </a:p>
          <a:p>
            <a:r>
              <a:rPr lang="fr-FR" dirty="0" smtClean="0"/>
              <a:t>Ludique</a:t>
            </a:r>
          </a:p>
          <a:p>
            <a:pPr>
              <a:buNone/>
            </a:pPr>
            <a:r>
              <a:rPr lang="fr-FR" dirty="0" smtClean="0"/>
              <a:t>La majeur utilisation de la VR sont pour le divertissement tel que: les jeux vidéos, les montagnes russes,...</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5" name="ZoneTexte 4"/>
          <p:cNvSpPr txBox="1"/>
          <p:nvPr/>
        </p:nvSpPr>
        <p:spPr>
          <a:xfrm>
            <a:off x="683568" y="2348880"/>
            <a:ext cx="7920881" cy="1477328"/>
          </a:xfrm>
          <a:prstGeom prst="rect">
            <a:avLst/>
          </a:prstGeom>
          <a:noFill/>
        </p:spPr>
        <p:txBody>
          <a:bodyPr wrap="square" rtlCol="0">
            <a:spAutoFit/>
          </a:bodyPr>
          <a:lstStyle/>
          <a:p>
            <a:r>
              <a:rPr lang="fr-FR" dirty="0" smtClean="0"/>
              <a:t>La réalité augmentée permet de faciliter  les tâches de la vie courante et de certain professionnels, néanmoins elle peut aussi être utilisée pour se divertir.</a:t>
            </a:r>
          </a:p>
          <a:p>
            <a:endParaRPr lang="fr-FR" dirty="0" smtClean="0"/>
          </a:p>
          <a:p>
            <a:r>
              <a:rPr lang="fr-FR" dirty="0" smtClean="0"/>
              <a:t>Contrairement à la réalité virtuelle qui ne permet pas de faciliter la vie quotidienne ou professionnelle mais qui est beaucoup plus utilisée pour le divertissement. </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0" y="2133600"/>
            <a:ext cx="9144000" cy="1470025"/>
          </a:xfrm>
          <a:prstGeom prst="rect">
            <a:avLst/>
          </a:prstGeom>
        </p:spPr>
        <p:txBody>
          <a:bodyPr>
            <a:normAutofit/>
          </a:bodyPr>
          <a:lstStyle/>
          <a:p>
            <a:pPr algn="ctr" fontAlgn="auto">
              <a:spcAft>
                <a:spcPts val="0"/>
              </a:spcAft>
              <a:defRPr/>
            </a:pPr>
            <a:r>
              <a:rPr lang="fr-FR" sz="4000" b="1" u="sng" dirty="0">
                <a:effectLst>
                  <a:outerShdw blurRad="38100" dist="38100" dir="2700000" algn="tl">
                    <a:srgbClr val="000000">
                      <a:alpha val="43137"/>
                    </a:srgbClr>
                  </a:outerShdw>
                </a:effectLst>
                <a:latin typeface="Copperplate Gothic Bold" pitchFamily="34" charset="0"/>
                <a:ea typeface="+mj-ea"/>
                <a:cs typeface="Aharoni" pitchFamily="2" charset="-79"/>
              </a:rPr>
              <a:t>Réalité</a:t>
            </a:r>
            <a:r>
              <a:rPr lang="fr-FR" sz="4000" b="1" u="sng" spc="600" dirty="0">
                <a:effectLst>
                  <a:outerShdw blurRad="38100" dist="38100" dir="2700000" algn="tl">
                    <a:srgbClr val="000000">
                      <a:alpha val="43137"/>
                    </a:srgbClr>
                  </a:outerShdw>
                </a:effectLst>
                <a:latin typeface="Copperplate Gothic Bold" pitchFamily="34" charset="0"/>
                <a:ea typeface="+mj-ea"/>
                <a:cs typeface="Aharoni" pitchFamily="2" charset="-79"/>
              </a:rPr>
              <a:t> </a:t>
            </a:r>
            <a:r>
              <a:rPr lang="fr-FR" sz="4000" b="1" u="sng" dirty="0">
                <a:effectLst>
                  <a:outerShdw blurRad="38100" dist="38100" dir="2700000" algn="tl">
                    <a:srgbClr val="000000">
                      <a:alpha val="43137"/>
                    </a:srgbClr>
                  </a:outerShdw>
                </a:effectLst>
                <a:latin typeface="Copperplate Gothic Bold" pitchFamily="34" charset="0"/>
                <a:ea typeface="+mj-ea"/>
                <a:cs typeface="Aharoni" pitchFamily="2" charset="-79"/>
              </a:rPr>
              <a:t>augmentée</a:t>
            </a:r>
            <a:r>
              <a:rPr lang="fr-FR" sz="4000" b="1" u="sng" spc="300" dirty="0">
                <a:effectLst>
                  <a:outerShdw blurRad="38100" dist="38100" dir="2700000" algn="tl">
                    <a:srgbClr val="000000">
                      <a:alpha val="43137"/>
                    </a:srgbClr>
                  </a:outerShdw>
                </a:effectLst>
                <a:latin typeface="Copperplate Gothic Bold" pitchFamily="34" charset="0"/>
                <a:ea typeface="+mj-ea"/>
                <a:cs typeface="Aharoni" pitchFamily="2" charset="-79"/>
              </a:rPr>
              <a:t> :</a:t>
            </a:r>
            <a:br>
              <a:rPr lang="fr-FR" sz="4000" b="1" u="sng" spc="300" dirty="0">
                <a:effectLst>
                  <a:outerShdw blurRad="38100" dist="38100" dir="2700000" algn="tl">
                    <a:srgbClr val="000000">
                      <a:alpha val="43137"/>
                    </a:srgbClr>
                  </a:outerShdw>
                </a:effectLst>
                <a:latin typeface="Copperplate Gothic Bold" pitchFamily="34" charset="0"/>
                <a:ea typeface="+mj-ea"/>
                <a:cs typeface="Aharoni" pitchFamily="2" charset="-79"/>
              </a:rPr>
            </a:br>
            <a:r>
              <a:rPr lang="fr-FR" sz="4000" b="1" u="sng" dirty="0">
                <a:effectLst>
                  <a:outerShdw blurRad="38100" dist="38100" dir="2700000" algn="tl">
                    <a:srgbClr val="000000">
                      <a:alpha val="43137"/>
                    </a:srgbClr>
                  </a:outerShdw>
                </a:effectLst>
                <a:latin typeface="Copperplate Gothic Bold" pitchFamily="34" charset="0"/>
                <a:ea typeface="+mj-ea"/>
                <a:cs typeface="Aharoni" pitchFamily="2" charset="-79"/>
              </a:rPr>
              <a:t>Utilisations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0" y="2133600"/>
            <a:ext cx="9144000" cy="1470025"/>
          </a:xfrm>
          <a:prstGeom prst="rect">
            <a:avLst/>
          </a:prstGeom>
        </p:spPr>
        <p:txBody>
          <a:bodyPr>
            <a:normAutofit/>
          </a:bodyPr>
          <a:lstStyle/>
          <a:p>
            <a:pPr algn="ctr" fontAlgn="auto">
              <a:spcAft>
                <a:spcPts val="0"/>
              </a:spcAft>
              <a:defRPr/>
            </a:pPr>
            <a:r>
              <a:rPr lang="fr-FR" sz="4000" b="1" u="sng" dirty="0">
                <a:effectLst>
                  <a:outerShdw blurRad="38100" dist="38100" dir="2700000" algn="tl">
                    <a:srgbClr val="000000">
                      <a:alpha val="43137"/>
                    </a:srgbClr>
                  </a:outerShdw>
                </a:effectLst>
                <a:latin typeface="Copperplate Gothic Bold" pitchFamily="34" charset="0"/>
                <a:ea typeface="+mj-ea"/>
                <a:cs typeface="Aharoni" pitchFamily="2" charset="-79"/>
              </a:rPr>
              <a:t>Pour particuliers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C812F6D4-DB64-4A35-99C4-1A34F8C7C305-L0-001.jpeg" descr="C812F6D4-DB64-4A35-99C4-1A34F8C7C305-L0-001.jpeg"/>
          <p:cNvPicPr>
            <a:picLocks noChangeAspect="1"/>
          </p:cNvPicPr>
          <p:nvPr/>
        </p:nvPicPr>
        <p:blipFill>
          <a:blip r:embed="rId2" cstate="print"/>
          <a:srcRect/>
          <a:stretch>
            <a:fillRect/>
          </a:stretch>
        </p:blipFill>
        <p:spPr bwMode="auto">
          <a:xfrm>
            <a:off x="4570413" y="2057400"/>
            <a:ext cx="4187825" cy="2678113"/>
          </a:xfrm>
          <a:prstGeom prst="rect">
            <a:avLst/>
          </a:prstGeom>
          <a:noFill/>
          <a:ln w="12700">
            <a:noFill/>
            <a:miter lim="400000"/>
            <a:headEnd/>
            <a:tailEnd/>
          </a:ln>
        </p:spPr>
      </p:pic>
      <p:sp>
        <p:nvSpPr>
          <p:cNvPr id="39939" name="Applications GPS :"/>
          <p:cNvSpPr txBox="1">
            <a:spLocks noChangeArrowheads="1"/>
          </p:cNvSpPr>
          <p:nvPr/>
        </p:nvSpPr>
        <p:spPr bwMode="auto">
          <a:xfrm>
            <a:off x="803275" y="801688"/>
            <a:ext cx="4278313" cy="619125"/>
          </a:xfrm>
          <a:prstGeom prst="rect">
            <a:avLst/>
          </a:prstGeom>
          <a:noFill/>
          <a:ln w="12700">
            <a:noFill/>
            <a:miter lim="400000"/>
            <a:headEnd/>
            <a:tailEnd/>
          </a:ln>
        </p:spPr>
        <p:txBody>
          <a:bodyPr wrap="none" lIns="35717" tIns="35717" rIns="35717" bIns="35717" anchor="ctr">
            <a:spAutoFit/>
          </a:bodyPr>
          <a:lstStyle/>
          <a:p>
            <a:pPr algn="ctr" defTabSz="411163" hangingPunct="0"/>
            <a:r>
              <a:rPr lang="fr-FR" sz="3600" b="1">
                <a:latin typeface="AR DESTINE" pitchFamily="2" charset="0"/>
                <a:ea typeface="Helvetica Neue"/>
                <a:cs typeface="Helvetica Neue"/>
                <a:sym typeface="Helvetica Neue"/>
              </a:rPr>
              <a:t>Applications GPS : </a:t>
            </a:r>
          </a:p>
        </p:txBody>
      </p:sp>
      <p:sp>
        <p:nvSpPr>
          <p:cNvPr id="39940" name="En effet la réalité augmentée est utilisée pour…"/>
          <p:cNvSpPr txBox="1">
            <a:spLocks noChangeArrowheads="1"/>
          </p:cNvSpPr>
          <p:nvPr/>
        </p:nvSpPr>
        <p:spPr bwMode="auto">
          <a:xfrm>
            <a:off x="80963" y="2982913"/>
            <a:ext cx="4252912" cy="846137"/>
          </a:xfrm>
          <a:prstGeom prst="rect">
            <a:avLst/>
          </a:prstGeom>
          <a:noFill/>
          <a:ln w="12700">
            <a:noFill/>
            <a:miter lim="400000"/>
            <a:headEnd/>
            <a:tailEnd/>
          </a:ln>
        </p:spPr>
        <p:txBody>
          <a:bodyPr lIns="35717" tIns="35717" rIns="35717" bIns="35717" anchor="ctr">
            <a:spAutoFit/>
          </a:bodyPr>
          <a:lstStyle/>
          <a:p>
            <a:pPr algn="ctr" defTabSz="411163" hangingPunct="0"/>
            <a:r>
              <a:rPr lang="fr-FR" sz="1700" b="1">
                <a:latin typeface="Calibri" pitchFamily="34" charset="0"/>
                <a:ea typeface="Helvetica Neue"/>
                <a:cs typeface="Helvetica Neue"/>
                <a:sym typeface="Helvetica Neue"/>
              </a:rPr>
              <a:t>En effet la réalité augmentée est utilisée pour </a:t>
            </a:r>
          </a:p>
          <a:p>
            <a:pPr algn="ctr" defTabSz="411163" hangingPunct="0"/>
            <a:r>
              <a:rPr lang="fr-FR" sz="1700" b="1">
                <a:latin typeface="Calibri" pitchFamily="34" charset="0"/>
                <a:ea typeface="Helvetica Neue"/>
                <a:cs typeface="Helvetica Neue"/>
                <a:sym typeface="Helvetica Neue"/>
              </a:rPr>
              <a:t>afficher des informations sur des lieux </a:t>
            </a:r>
          </a:p>
          <a:p>
            <a:pPr algn="ctr" defTabSz="411163" hangingPunct="0"/>
            <a:r>
              <a:rPr lang="fr-FR" sz="1700" b="1">
                <a:latin typeface="Calibri" pitchFamily="34" charset="0"/>
                <a:ea typeface="Helvetica Neue"/>
                <a:cs typeface="Helvetica Neue"/>
                <a:sym typeface="Helvetica Neue"/>
              </a:rPr>
              <a:t>que l’utilisateurs cible.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Jeu et divertissement :"/>
          <p:cNvSpPr txBox="1">
            <a:spLocks noChangeArrowheads="1"/>
          </p:cNvSpPr>
          <p:nvPr/>
        </p:nvSpPr>
        <p:spPr bwMode="auto">
          <a:xfrm>
            <a:off x="544513" y="692150"/>
            <a:ext cx="5316537" cy="619125"/>
          </a:xfrm>
          <a:prstGeom prst="rect">
            <a:avLst/>
          </a:prstGeom>
          <a:noFill/>
          <a:ln w="12700">
            <a:noFill/>
            <a:miter lim="400000"/>
            <a:headEnd/>
            <a:tailEnd/>
          </a:ln>
        </p:spPr>
        <p:txBody>
          <a:bodyPr wrap="none" lIns="35717" tIns="35717" rIns="35717" bIns="35717" anchor="ctr">
            <a:spAutoFit/>
          </a:bodyPr>
          <a:lstStyle/>
          <a:p>
            <a:pPr algn="ctr" defTabSz="411163" hangingPunct="0"/>
            <a:r>
              <a:rPr lang="fr-FR" sz="3600" b="1">
                <a:latin typeface="AR DESTINE" pitchFamily="2" charset="0"/>
                <a:ea typeface="Helvetica Neue"/>
                <a:cs typeface="Helvetica Neue"/>
                <a:sym typeface="Helvetica Neue"/>
              </a:rPr>
              <a:t>Jeu et divertissement :</a:t>
            </a:r>
          </a:p>
        </p:txBody>
      </p:sp>
      <p:sp>
        <p:nvSpPr>
          <p:cNvPr id="40963" name="Depuis ces 2 dernières années, le jeu vidéo à pris la place numéro 1 dans le marché…"/>
          <p:cNvSpPr txBox="1">
            <a:spLocks noChangeArrowheads="1"/>
          </p:cNvSpPr>
          <p:nvPr/>
        </p:nvSpPr>
        <p:spPr bwMode="auto">
          <a:xfrm>
            <a:off x="355600" y="1787525"/>
            <a:ext cx="4065588" cy="846138"/>
          </a:xfrm>
          <a:prstGeom prst="rect">
            <a:avLst/>
          </a:prstGeom>
          <a:noFill/>
          <a:ln w="12700">
            <a:noFill/>
            <a:miter lim="400000"/>
            <a:headEnd/>
            <a:tailEnd/>
          </a:ln>
        </p:spPr>
        <p:txBody>
          <a:bodyPr lIns="35717" tIns="35717" rIns="35717" bIns="35717" anchor="ctr">
            <a:spAutoFit/>
          </a:bodyPr>
          <a:lstStyle/>
          <a:p>
            <a:pPr algn="ctr" defTabSz="411163" hangingPunct="0"/>
            <a:r>
              <a:rPr lang="fr-FR" sz="1700" b="1">
                <a:latin typeface="Calibri" pitchFamily="34" charset="0"/>
                <a:ea typeface="Helvetica Neue"/>
                <a:cs typeface="Helvetica Neue"/>
                <a:sym typeface="Helvetica Neue"/>
              </a:rPr>
              <a:t>Depuis ces 2 dernières années, le jeu vidéo à pris la place numéro 1 dans le marché</a:t>
            </a:r>
          </a:p>
          <a:p>
            <a:pPr algn="ctr" defTabSz="411163" hangingPunct="0"/>
            <a:r>
              <a:rPr lang="fr-FR" sz="1700" b="1">
                <a:latin typeface="Calibri" pitchFamily="34" charset="0"/>
                <a:ea typeface="Helvetica Neue"/>
                <a:cs typeface="Helvetica Neue"/>
                <a:sym typeface="Helvetica Neue"/>
              </a:rPr>
              <a:t>de la réalitée augmentée.</a:t>
            </a:r>
          </a:p>
        </p:txBody>
      </p:sp>
      <p:pic>
        <p:nvPicPr>
          <p:cNvPr id="40964" name="4332C9FB-5FC0-45D7-A6A8-74BF29EEF4AD-L0-001.jpeg" descr="4332C9FB-5FC0-45D7-A6A8-74BF29EEF4AD-L0-001.jpeg"/>
          <p:cNvPicPr>
            <a:picLocks noChangeAspect="1"/>
          </p:cNvPicPr>
          <p:nvPr/>
        </p:nvPicPr>
        <p:blipFill>
          <a:blip r:embed="rId2" cstate="print"/>
          <a:srcRect/>
          <a:stretch>
            <a:fillRect/>
          </a:stretch>
        </p:blipFill>
        <p:spPr bwMode="auto">
          <a:xfrm>
            <a:off x="5157788" y="1435100"/>
            <a:ext cx="3221037" cy="5153025"/>
          </a:xfrm>
          <a:prstGeom prst="rect">
            <a:avLst/>
          </a:prstGeom>
          <a:noFill/>
          <a:ln w="12700">
            <a:noFill/>
            <a:miter lim="400000"/>
            <a:headEnd/>
            <a:tailEnd/>
          </a:ln>
        </p:spPr>
      </p:pic>
      <p:sp>
        <p:nvSpPr>
          <p:cNvPr id="40965" name="Exemple ici avec Pokemon GO, un jeu de…"/>
          <p:cNvSpPr txBox="1">
            <a:spLocks noChangeArrowheads="1"/>
          </p:cNvSpPr>
          <p:nvPr/>
        </p:nvSpPr>
        <p:spPr bwMode="auto">
          <a:xfrm>
            <a:off x="88900" y="4010025"/>
            <a:ext cx="4846638" cy="584200"/>
          </a:xfrm>
          <a:prstGeom prst="rect">
            <a:avLst/>
          </a:prstGeom>
          <a:noFill/>
          <a:ln w="12700">
            <a:noFill/>
            <a:miter lim="400000"/>
            <a:headEnd/>
            <a:tailEnd/>
          </a:ln>
        </p:spPr>
        <p:txBody>
          <a:bodyPr lIns="35717" tIns="35717" rIns="35717" bIns="35717" anchor="ctr">
            <a:spAutoFit/>
          </a:bodyPr>
          <a:lstStyle/>
          <a:p>
            <a:pPr algn="ctr" defTabSz="411163" hangingPunct="0"/>
            <a:r>
              <a:rPr lang="fr-FR" sz="1700" b="1">
                <a:latin typeface="Calibri" pitchFamily="34" charset="0"/>
                <a:ea typeface="Helvetica Neue"/>
                <a:cs typeface="Helvetica Neue"/>
                <a:sym typeface="Helvetica Neue"/>
              </a:rPr>
              <a:t>Exemple ici avec Pokemon GO, un jeu de </a:t>
            </a:r>
          </a:p>
          <a:p>
            <a:pPr algn="ctr" defTabSz="411163" hangingPunct="0"/>
            <a:r>
              <a:rPr lang="fr-FR" sz="1700" b="1">
                <a:latin typeface="Calibri" pitchFamily="34" charset="0"/>
                <a:ea typeface="Helvetica Neue"/>
                <a:cs typeface="Helvetica Neue"/>
                <a:sym typeface="Helvetica Neue"/>
              </a:rPr>
              <a:t>Niantic.inc qui exploite les possibilités de l’AR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0" y="2133600"/>
            <a:ext cx="9144000" cy="1470025"/>
          </a:xfrm>
          <a:prstGeom prst="rect">
            <a:avLst/>
          </a:prstGeom>
        </p:spPr>
        <p:txBody>
          <a:bodyPr>
            <a:normAutofit/>
          </a:bodyPr>
          <a:lstStyle/>
          <a:p>
            <a:pPr algn="ctr" fontAlgn="auto">
              <a:spcAft>
                <a:spcPts val="0"/>
              </a:spcAft>
              <a:defRPr/>
            </a:pPr>
            <a:r>
              <a:rPr lang="fr-FR" sz="4000" b="1" u="sng" dirty="0">
                <a:effectLst>
                  <a:outerShdw blurRad="38100" dist="38100" dir="2700000" algn="tl">
                    <a:srgbClr val="000000">
                      <a:alpha val="43137"/>
                    </a:srgbClr>
                  </a:outerShdw>
                </a:effectLst>
                <a:latin typeface="Copperplate Gothic Bold" pitchFamily="34" charset="0"/>
                <a:ea typeface="+mj-ea"/>
                <a:cs typeface="Aharoni" pitchFamily="2" charset="-79"/>
              </a:rPr>
              <a:t>Pour professionnels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79388" y="887413"/>
            <a:ext cx="8785225" cy="2554287"/>
          </a:xfrm>
          <a:prstGeom prst="rect">
            <a:avLst/>
          </a:prstGeom>
          <a:noFill/>
          <a:ln w="9525">
            <a:noFill/>
            <a:miter lim="800000"/>
            <a:headEnd/>
            <a:tailEnd/>
          </a:ln>
        </p:spPr>
        <p:txBody>
          <a:bodyPr anchor="ctr">
            <a:spAutoFit/>
          </a:bodyPr>
          <a:lstStyle/>
          <a:p>
            <a:pPr algn="just" eaLnBrk="0" hangingPunct="0"/>
            <a:r>
              <a:rPr lang="fr-FR" sz="1600">
                <a:latin typeface="Calibri" pitchFamily="34" charset="0"/>
              </a:rPr>
              <a:t>Le domaine militaire est toujours l’un des premier domaines a profiter des nouvelles technologies .</a:t>
            </a:r>
          </a:p>
          <a:p>
            <a:pPr algn="just" eaLnBrk="0" hangingPunct="0"/>
            <a:r>
              <a:rPr lang="fr-FR" sz="1600">
                <a:latin typeface="Calibri" pitchFamily="34" charset="0"/>
              </a:rPr>
              <a:t>   </a:t>
            </a:r>
          </a:p>
          <a:p>
            <a:pPr algn="just" eaLnBrk="0" hangingPunct="0"/>
            <a:r>
              <a:rPr lang="fr-FR" sz="1600" b="1" i="1" u="sng">
                <a:latin typeface="Calibri" pitchFamily="34" charset="0"/>
              </a:rPr>
              <a:t>Aide à la réparation</a:t>
            </a:r>
            <a:endParaRPr lang="fr-FR" sz="1600" b="1" u="sng">
              <a:latin typeface="Calibri" pitchFamily="34" charset="0"/>
            </a:endParaRPr>
          </a:p>
          <a:p>
            <a:pPr algn="just" eaLnBrk="0" hangingPunct="0"/>
            <a:r>
              <a:rPr lang="fr-FR" sz="1600">
                <a:latin typeface="Calibri" pitchFamily="34" charset="0"/>
              </a:rPr>
              <a:t> </a:t>
            </a:r>
          </a:p>
          <a:p>
            <a:pPr algn="just" eaLnBrk="0" hangingPunct="0"/>
            <a:r>
              <a:rPr lang="fr-FR" sz="1600">
                <a:latin typeface="Calibri" pitchFamily="34" charset="0"/>
              </a:rPr>
              <a:t>Comme les mécaniciens militaires doivent réparés des objets complexes rapidement, des entreprises ont créées des lunettes pour les aider. Ce dispositif reconnait les appareils défectueux et projette les informations et les actions à effectuer sur les écrans des lunettes. Ceci accélère les réparations et permets de libérer les mains du mécanicien puisqu’il n’a pas le guide à tenir. </a:t>
            </a:r>
          </a:p>
          <a:p>
            <a:pPr algn="just" eaLnBrk="0" hangingPunct="0"/>
            <a:r>
              <a:rPr lang="fr-FR" sz="1600">
                <a:latin typeface="Calibri" pitchFamily="34" charset="0"/>
              </a:rPr>
              <a:t> </a:t>
            </a:r>
          </a:p>
          <a:p>
            <a:pPr algn="just" eaLnBrk="0" hangingPunct="0"/>
            <a:r>
              <a:rPr lang="fr-FR" sz="1600">
                <a:latin typeface="Calibri" pitchFamily="34" charset="0"/>
              </a:rPr>
              <a:t>     </a:t>
            </a:r>
          </a:p>
        </p:txBody>
      </p:sp>
      <p:pic>
        <p:nvPicPr>
          <p:cNvPr id="27650" name="Picture 2" descr="Aide à la réparation"/>
          <p:cNvPicPr>
            <a:picLocks noChangeAspect="1" noChangeArrowheads="1"/>
          </p:cNvPicPr>
          <p:nvPr/>
        </p:nvPicPr>
        <p:blipFill>
          <a:blip r:embed="rId2" cstate="print"/>
          <a:srcRect/>
          <a:stretch>
            <a:fillRect/>
          </a:stretch>
        </p:blipFill>
        <p:spPr bwMode="auto">
          <a:xfrm>
            <a:off x="155575" y="-50542825"/>
            <a:ext cx="4686300" cy="1762125"/>
          </a:xfrm>
          <a:prstGeom prst="rect">
            <a:avLst/>
          </a:prstGeom>
          <a:noFill/>
          <a:ln w="9525">
            <a:noFill/>
            <a:miter lim="800000"/>
            <a:headEnd/>
            <a:tailEnd/>
          </a:ln>
        </p:spPr>
      </p:pic>
      <p:pic>
        <p:nvPicPr>
          <p:cNvPr id="27651" name="Picture 3" descr="Aide pour les soldats"/>
          <p:cNvPicPr>
            <a:picLocks noChangeAspect="1" noChangeArrowheads="1"/>
          </p:cNvPicPr>
          <p:nvPr/>
        </p:nvPicPr>
        <p:blipFill>
          <a:blip r:embed="rId3" cstate="print"/>
          <a:srcRect/>
          <a:stretch>
            <a:fillRect/>
          </a:stretch>
        </p:blipFill>
        <p:spPr bwMode="auto">
          <a:xfrm>
            <a:off x="155575" y="-47202725"/>
            <a:ext cx="5810250" cy="1638300"/>
          </a:xfrm>
          <a:prstGeom prst="rect">
            <a:avLst/>
          </a:prstGeom>
          <a:noFill/>
          <a:ln w="9525">
            <a:noFill/>
            <a:miter lim="800000"/>
            <a:headEnd/>
            <a:tailEnd/>
          </a:ln>
        </p:spPr>
      </p:pic>
      <p:pic>
        <p:nvPicPr>
          <p:cNvPr id="27652" name="Picture 4" descr="Aide pour les soldats"/>
          <p:cNvPicPr>
            <a:picLocks noChangeAspect="1" noChangeArrowheads="1"/>
          </p:cNvPicPr>
          <p:nvPr/>
        </p:nvPicPr>
        <p:blipFill>
          <a:blip r:embed="rId4" cstate="print"/>
          <a:srcRect/>
          <a:stretch>
            <a:fillRect/>
          </a:stretch>
        </p:blipFill>
        <p:spPr bwMode="auto">
          <a:xfrm>
            <a:off x="646113" y="-47202725"/>
            <a:ext cx="5810250" cy="1628775"/>
          </a:xfrm>
          <a:prstGeom prst="rect">
            <a:avLst/>
          </a:prstGeom>
          <a:noFill/>
          <a:ln w="9525">
            <a:noFill/>
            <a:miter lim="800000"/>
            <a:headEnd/>
            <a:tailEnd/>
          </a:ln>
        </p:spPr>
      </p:pic>
      <p:pic>
        <p:nvPicPr>
          <p:cNvPr id="27653" name="Picture 5" descr="Aide à la visée pour les pilotes"/>
          <p:cNvPicPr>
            <a:picLocks noChangeAspect="1" noChangeArrowheads="1"/>
          </p:cNvPicPr>
          <p:nvPr/>
        </p:nvPicPr>
        <p:blipFill>
          <a:blip r:embed="rId5" cstate="print"/>
          <a:srcRect/>
          <a:stretch>
            <a:fillRect/>
          </a:stretch>
        </p:blipFill>
        <p:spPr bwMode="auto">
          <a:xfrm>
            <a:off x="452438" y="8763000"/>
            <a:ext cx="3171825" cy="2381250"/>
          </a:xfrm>
          <a:prstGeom prst="rect">
            <a:avLst/>
          </a:prstGeom>
          <a:noFill/>
          <a:ln w="9525">
            <a:noFill/>
            <a:miter lim="800000"/>
            <a:headEnd/>
            <a:tailEnd/>
          </a:ln>
        </p:spPr>
      </p:pic>
      <p:pic>
        <p:nvPicPr>
          <p:cNvPr id="27654" name="Picture 6" descr="Simulation d’une carte en relief"/>
          <p:cNvPicPr>
            <a:picLocks noChangeAspect="1" noChangeArrowheads="1"/>
          </p:cNvPicPr>
          <p:nvPr/>
        </p:nvPicPr>
        <p:blipFill>
          <a:blip r:embed="rId6" cstate="print"/>
          <a:srcRect/>
          <a:stretch>
            <a:fillRect/>
          </a:stretch>
        </p:blipFill>
        <p:spPr bwMode="auto">
          <a:xfrm>
            <a:off x="452438" y="20373975"/>
            <a:ext cx="3743325" cy="1762125"/>
          </a:xfrm>
          <a:prstGeom prst="rect">
            <a:avLst/>
          </a:prstGeom>
          <a:noFill/>
          <a:ln w="9525">
            <a:noFill/>
            <a:miter lim="800000"/>
            <a:headEnd/>
            <a:tailEnd/>
          </a:ln>
        </p:spPr>
      </p:pic>
      <p:sp>
        <p:nvSpPr>
          <p:cNvPr id="27655" name="ZoneTexte 7"/>
          <p:cNvSpPr txBox="1">
            <a:spLocks noChangeArrowheads="1"/>
          </p:cNvSpPr>
          <p:nvPr/>
        </p:nvSpPr>
        <p:spPr bwMode="auto">
          <a:xfrm>
            <a:off x="2987675" y="115888"/>
            <a:ext cx="3849688" cy="647700"/>
          </a:xfrm>
          <a:prstGeom prst="rect">
            <a:avLst/>
          </a:prstGeom>
          <a:noFill/>
          <a:ln w="9525">
            <a:noFill/>
            <a:miter lim="800000"/>
            <a:headEnd/>
            <a:tailEnd/>
          </a:ln>
        </p:spPr>
        <p:txBody>
          <a:bodyPr>
            <a:spAutoFit/>
          </a:bodyPr>
          <a:lstStyle/>
          <a:p>
            <a:r>
              <a:rPr lang="fr-FR" sz="3600" b="1">
                <a:latin typeface="AR DESTINE" pitchFamily="2" charset="0"/>
              </a:rPr>
              <a:t>Domaine militaire</a:t>
            </a:r>
          </a:p>
        </p:txBody>
      </p:sp>
      <p:pic>
        <p:nvPicPr>
          <p:cNvPr id="27656" name="Image 8" descr="application-militaire-reparation.jpg"/>
          <p:cNvPicPr>
            <a:picLocks noChangeAspect="1"/>
          </p:cNvPicPr>
          <p:nvPr/>
        </p:nvPicPr>
        <p:blipFill>
          <a:blip r:embed="rId2" cstate="print"/>
          <a:srcRect/>
          <a:stretch>
            <a:fillRect/>
          </a:stretch>
        </p:blipFill>
        <p:spPr bwMode="auto">
          <a:xfrm>
            <a:off x="395288" y="3284538"/>
            <a:ext cx="8043862" cy="302418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68313" y="260350"/>
            <a:ext cx="8064500" cy="2554288"/>
          </a:xfrm>
          <a:prstGeom prst="rect">
            <a:avLst/>
          </a:prstGeom>
          <a:noFill/>
          <a:ln w="9525">
            <a:noFill/>
            <a:miter lim="800000"/>
            <a:headEnd/>
            <a:tailEnd/>
          </a:ln>
        </p:spPr>
        <p:txBody>
          <a:bodyPr>
            <a:spAutoFit/>
          </a:bodyPr>
          <a:lstStyle/>
          <a:p>
            <a:pPr algn="just" eaLnBrk="0" hangingPunct="0"/>
            <a:r>
              <a:rPr lang="fr-FR" sz="1600" b="1" i="1" u="sng">
                <a:solidFill>
                  <a:srgbClr val="FFFFFF"/>
                </a:solidFill>
                <a:latin typeface="Calibri" pitchFamily="34" charset="0"/>
              </a:rPr>
              <a:t>Aide pour les soldats</a:t>
            </a:r>
            <a:endParaRPr lang="fr-FR" sz="1600" b="1" u="sng">
              <a:solidFill>
                <a:srgbClr val="FFFFFF"/>
              </a:solidFill>
              <a:latin typeface="Calibri" pitchFamily="34" charset="0"/>
            </a:endParaRPr>
          </a:p>
          <a:p>
            <a:pPr algn="just" eaLnBrk="0" hangingPunct="0"/>
            <a:r>
              <a:rPr lang="fr-FR" sz="1600">
                <a:solidFill>
                  <a:srgbClr val="FFFFFF"/>
                </a:solidFill>
                <a:latin typeface="Calibri" pitchFamily="34" charset="0"/>
              </a:rPr>
              <a:t> </a:t>
            </a:r>
          </a:p>
          <a:p>
            <a:pPr algn="just" eaLnBrk="0" hangingPunct="0"/>
            <a:r>
              <a:rPr lang="fr-FR" sz="1600">
                <a:solidFill>
                  <a:srgbClr val="FFFFFF"/>
                </a:solidFill>
                <a:latin typeface="Calibri" pitchFamily="34" charset="0"/>
              </a:rPr>
              <a:t>Quand les soldats donnent un assaut, ils doivent ce concentrer sur énormément d’information. Une entreprise a donc inventé un équipement qui facilité la reconnaissance à l’aide de capteurs légers (caméras, microphone, GPS, etc.) qui se trouvent dans leur casque. Les données sont ensuite retransmises à un serveur où elles sont traitées. Puis, de nouvelles données, cette fois en trois dimensions, sont envoyées dans les lunettes des soldats. Elles s’affichent alors sur l’écran des lunettes et permettent aux soldats de distinguer les informations les plus importantes.</a:t>
            </a:r>
          </a:p>
          <a:p>
            <a:pPr algn="just" eaLnBrk="0" hangingPunct="0"/>
            <a:r>
              <a:rPr lang="fr-FR" sz="1600">
                <a:solidFill>
                  <a:srgbClr val="FFFFFF"/>
                </a:solidFill>
                <a:latin typeface="Calibri" pitchFamily="34" charset="0"/>
              </a:rPr>
              <a:t> </a:t>
            </a:r>
          </a:p>
        </p:txBody>
      </p:sp>
      <p:pic>
        <p:nvPicPr>
          <p:cNvPr id="28674" name="Image 2" descr="application-militaire-assaut-1.jpg"/>
          <p:cNvPicPr>
            <a:picLocks noChangeAspect="1"/>
          </p:cNvPicPr>
          <p:nvPr/>
        </p:nvPicPr>
        <p:blipFill>
          <a:blip r:embed="rId2" cstate="print"/>
          <a:srcRect/>
          <a:stretch>
            <a:fillRect/>
          </a:stretch>
        </p:blipFill>
        <p:spPr bwMode="auto">
          <a:xfrm>
            <a:off x="611188" y="2565400"/>
            <a:ext cx="7489825" cy="2108200"/>
          </a:xfrm>
          <a:prstGeom prst="rect">
            <a:avLst/>
          </a:prstGeom>
          <a:noFill/>
          <a:ln w="9525">
            <a:noFill/>
            <a:miter lim="800000"/>
            <a:headEnd/>
            <a:tailEnd/>
          </a:ln>
        </p:spPr>
      </p:pic>
      <p:pic>
        <p:nvPicPr>
          <p:cNvPr id="28675" name="Image 3" descr="application-militaire-assaut-2.jpg"/>
          <p:cNvPicPr>
            <a:picLocks noChangeAspect="1"/>
          </p:cNvPicPr>
          <p:nvPr/>
        </p:nvPicPr>
        <p:blipFill>
          <a:blip r:embed="rId3" cstate="print"/>
          <a:srcRect/>
          <a:stretch>
            <a:fillRect/>
          </a:stretch>
        </p:blipFill>
        <p:spPr bwMode="auto">
          <a:xfrm>
            <a:off x="611188" y="4652963"/>
            <a:ext cx="7489825" cy="21002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95288" y="333375"/>
            <a:ext cx="7489825" cy="1630363"/>
          </a:xfrm>
          <a:prstGeom prst="rect">
            <a:avLst/>
          </a:prstGeom>
          <a:noFill/>
          <a:ln w="9525">
            <a:noFill/>
            <a:miter lim="800000"/>
            <a:headEnd/>
            <a:tailEnd/>
          </a:ln>
        </p:spPr>
        <p:txBody>
          <a:bodyPr>
            <a:spAutoFit/>
          </a:bodyPr>
          <a:lstStyle/>
          <a:p>
            <a:pPr algn="just" eaLnBrk="0" hangingPunct="0"/>
            <a:r>
              <a:rPr lang="fr-FR" sz="2000">
                <a:solidFill>
                  <a:srgbClr val="FFFFFF"/>
                </a:solidFill>
                <a:latin typeface="Calibri" pitchFamily="34" charset="0"/>
              </a:rPr>
              <a:t>  </a:t>
            </a:r>
          </a:p>
          <a:p>
            <a:pPr algn="just" eaLnBrk="0" hangingPunct="0"/>
            <a:r>
              <a:rPr lang="fr-FR" sz="2000" b="1" i="1" u="sng">
                <a:solidFill>
                  <a:srgbClr val="FFFFFF"/>
                </a:solidFill>
                <a:latin typeface="Calibri" pitchFamily="34" charset="0"/>
              </a:rPr>
              <a:t>Aide à la visée pour les pilotes</a:t>
            </a:r>
            <a:endParaRPr lang="fr-FR" sz="2000" b="1" u="sng">
              <a:solidFill>
                <a:srgbClr val="FFFFFF"/>
              </a:solidFill>
              <a:latin typeface="Calibri" pitchFamily="34" charset="0"/>
            </a:endParaRPr>
          </a:p>
          <a:p>
            <a:pPr algn="just" eaLnBrk="0" hangingPunct="0"/>
            <a:r>
              <a:rPr lang="fr-FR" sz="2000">
                <a:solidFill>
                  <a:srgbClr val="FFFFFF"/>
                </a:solidFill>
                <a:latin typeface="Calibri" pitchFamily="34" charset="0"/>
              </a:rPr>
              <a:t> </a:t>
            </a:r>
          </a:p>
          <a:p>
            <a:pPr algn="just" eaLnBrk="0" hangingPunct="0"/>
            <a:r>
              <a:rPr lang="fr-FR" sz="2000">
                <a:solidFill>
                  <a:srgbClr val="FFFFFF"/>
                </a:solidFill>
                <a:latin typeface="Calibri" pitchFamily="34" charset="0"/>
              </a:rPr>
              <a:t>Les pilotes de chasse utilisent aussi des aides a la visée et a la reconnaissance.</a:t>
            </a:r>
          </a:p>
        </p:txBody>
      </p:sp>
      <p:pic>
        <p:nvPicPr>
          <p:cNvPr id="29698" name="Image 2" descr="application-militaire-avion.jpg"/>
          <p:cNvPicPr>
            <a:picLocks noChangeAspect="1"/>
          </p:cNvPicPr>
          <p:nvPr/>
        </p:nvPicPr>
        <p:blipFill>
          <a:blip r:embed="rId2" cstate="print"/>
          <a:srcRect/>
          <a:stretch>
            <a:fillRect/>
          </a:stretch>
        </p:blipFill>
        <p:spPr bwMode="auto">
          <a:xfrm>
            <a:off x="1476375" y="2133600"/>
            <a:ext cx="5753100" cy="4314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aecbd04d70_80941_impacto-virtual-reality.jpg"/>
          <p:cNvPicPr>
            <a:picLocks noChangeAspect="1"/>
          </p:cNvPicPr>
          <p:nvPr/>
        </p:nvPicPr>
        <p:blipFill>
          <a:blip r:embed="rId2" cstate="print"/>
          <a:stretch>
            <a:fillRect/>
          </a:stretch>
        </p:blipFill>
        <p:spPr>
          <a:xfrm>
            <a:off x="0" y="-27384"/>
            <a:ext cx="9144000" cy="5283926"/>
          </a:xfrm>
          <a:prstGeom prst="rect">
            <a:avLst/>
          </a:prstGeom>
        </p:spPr>
      </p:pic>
      <p:sp>
        <p:nvSpPr>
          <p:cNvPr id="6" name="Rectangle 5"/>
          <p:cNvSpPr/>
          <p:nvPr/>
        </p:nvSpPr>
        <p:spPr>
          <a:xfrm>
            <a:off x="1979712" y="5589240"/>
            <a:ext cx="4755982" cy="523220"/>
          </a:xfrm>
          <a:prstGeom prst="rect">
            <a:avLst/>
          </a:prstGeom>
        </p:spPr>
        <p:txBody>
          <a:bodyPr wrap="none">
            <a:spAutoFit/>
          </a:bodyPr>
          <a:lstStyle/>
          <a:p>
            <a:r>
              <a:rPr lang="fr-FR" sz="2800" dirty="0" smtClean="0"/>
              <a:t>mise en scène d’un duel de Box</a:t>
            </a:r>
            <a:endParaRPr lang="fr-F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ChangeArrowheads="1"/>
          </p:cNvSpPr>
          <p:nvPr/>
        </p:nvSpPr>
        <p:spPr bwMode="auto">
          <a:xfrm>
            <a:off x="2627313" y="620713"/>
            <a:ext cx="4454525" cy="641350"/>
          </a:xfrm>
          <a:prstGeom prst="rect">
            <a:avLst/>
          </a:prstGeom>
          <a:noFill/>
          <a:ln w="9525">
            <a:noFill/>
            <a:miter lim="800000"/>
            <a:headEnd/>
            <a:tailEnd/>
          </a:ln>
        </p:spPr>
        <p:txBody>
          <a:bodyPr wrap="none">
            <a:spAutoFit/>
          </a:bodyPr>
          <a:lstStyle/>
          <a:p>
            <a:r>
              <a:rPr lang="fr-FR" sz="3600" b="1">
                <a:latin typeface="AR DESTINE" pitchFamily="2" charset="0"/>
              </a:rPr>
              <a:t>Domaine touristique</a:t>
            </a:r>
          </a:p>
        </p:txBody>
      </p:sp>
      <p:sp>
        <p:nvSpPr>
          <p:cNvPr id="30722" name="Text Box 6"/>
          <p:cNvSpPr txBox="1">
            <a:spLocks noChangeArrowheads="1"/>
          </p:cNvSpPr>
          <p:nvPr/>
        </p:nvSpPr>
        <p:spPr bwMode="auto">
          <a:xfrm>
            <a:off x="395288" y="1341438"/>
            <a:ext cx="8281987" cy="1739900"/>
          </a:xfrm>
          <a:prstGeom prst="rect">
            <a:avLst/>
          </a:prstGeom>
          <a:noFill/>
          <a:ln w="9525">
            <a:noFill/>
            <a:miter lim="800000"/>
            <a:headEnd/>
            <a:tailEnd/>
          </a:ln>
        </p:spPr>
        <p:txBody>
          <a:bodyPr>
            <a:spAutoFit/>
          </a:bodyPr>
          <a:lstStyle/>
          <a:p>
            <a:r>
              <a:rPr lang="fr-FR">
                <a:latin typeface="Calibri" pitchFamily="34" charset="0"/>
              </a:rPr>
              <a:t>Le domaine touristique a aussi permis un grand avancement dans la réalité augmentée. </a:t>
            </a:r>
          </a:p>
          <a:p>
            <a:r>
              <a:rPr lang="fr-FR">
                <a:latin typeface="Calibri" pitchFamily="34" charset="0"/>
              </a:rPr>
              <a:t>En effet, de nombreux sites et villes utilisent cette technologie pour attirer plus de clients.</a:t>
            </a:r>
          </a:p>
          <a:p>
            <a:endParaRPr lang="fr-FR">
              <a:latin typeface="Calibri" pitchFamily="34" charset="0"/>
            </a:endParaRPr>
          </a:p>
          <a:p>
            <a:r>
              <a:rPr lang="fr-FR" u="sng">
                <a:latin typeface="Calibri" pitchFamily="34" charset="0"/>
              </a:rPr>
              <a:t>Cela a permis la création par exemples de:</a:t>
            </a:r>
          </a:p>
        </p:txBody>
      </p:sp>
      <p:sp>
        <p:nvSpPr>
          <p:cNvPr id="30723" name="Text Box 7"/>
          <p:cNvSpPr txBox="1">
            <a:spLocks noChangeArrowheads="1"/>
          </p:cNvSpPr>
          <p:nvPr/>
        </p:nvSpPr>
        <p:spPr bwMode="auto">
          <a:xfrm>
            <a:off x="468313" y="3141663"/>
            <a:ext cx="8456612" cy="396875"/>
          </a:xfrm>
          <a:prstGeom prst="rect">
            <a:avLst/>
          </a:prstGeom>
          <a:noFill/>
          <a:ln w="9525">
            <a:noFill/>
            <a:miter lim="800000"/>
            <a:headEnd/>
            <a:tailEnd/>
          </a:ln>
        </p:spPr>
        <p:txBody>
          <a:bodyPr>
            <a:spAutoFit/>
          </a:bodyPr>
          <a:lstStyle/>
          <a:p>
            <a:r>
              <a:rPr lang="fr-FR">
                <a:latin typeface="Calibri" pitchFamily="34" charset="0"/>
              </a:rPr>
              <a:t>L’application </a:t>
            </a:r>
            <a:r>
              <a:rPr lang="fr-FR" sz="2000" b="1">
                <a:latin typeface="Calibri" pitchFamily="34" charset="0"/>
              </a:rPr>
              <a:t>Imyana</a:t>
            </a:r>
            <a:r>
              <a:rPr lang="fr-FR">
                <a:latin typeface="Calibri" pitchFamily="34" charset="0"/>
              </a:rPr>
              <a:t>, qui offre une visite de bordeaux ludique via la réalité augmentée.</a:t>
            </a:r>
            <a:endParaRPr lang="fr-FR" sz="2000" b="1">
              <a:latin typeface="Calibri" pitchFamily="34" charset="0"/>
            </a:endParaRPr>
          </a:p>
        </p:txBody>
      </p:sp>
      <p:pic>
        <p:nvPicPr>
          <p:cNvPr id="30724" name="Picture 10" descr="0320991c932531849cfda3297f95babe"/>
          <p:cNvPicPr>
            <a:picLocks noChangeAspect="1" noChangeArrowheads="1"/>
          </p:cNvPicPr>
          <p:nvPr/>
        </p:nvPicPr>
        <p:blipFill>
          <a:blip r:embed="rId2" cstate="print"/>
          <a:srcRect/>
          <a:stretch>
            <a:fillRect/>
          </a:stretch>
        </p:blipFill>
        <p:spPr bwMode="auto">
          <a:xfrm>
            <a:off x="1908175" y="3644900"/>
            <a:ext cx="2093913" cy="2952750"/>
          </a:xfrm>
          <a:prstGeom prst="rect">
            <a:avLst/>
          </a:prstGeom>
          <a:noFill/>
          <a:ln w="9525">
            <a:noFill/>
            <a:miter lim="800000"/>
            <a:headEnd/>
            <a:tailEnd/>
          </a:ln>
        </p:spPr>
      </p:pic>
      <p:pic>
        <p:nvPicPr>
          <p:cNvPr id="30725" name="Picture 11" descr="IMAYANA_12-04"/>
          <p:cNvPicPr>
            <a:picLocks noChangeAspect="1" noChangeArrowheads="1"/>
          </p:cNvPicPr>
          <p:nvPr/>
        </p:nvPicPr>
        <p:blipFill>
          <a:blip r:embed="rId3" cstate="print"/>
          <a:srcRect/>
          <a:stretch>
            <a:fillRect/>
          </a:stretch>
        </p:blipFill>
        <p:spPr bwMode="auto">
          <a:xfrm>
            <a:off x="4211638" y="3644900"/>
            <a:ext cx="3960812" cy="29733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4"/>
          <p:cNvSpPr txBox="1">
            <a:spLocks noChangeArrowheads="1"/>
          </p:cNvSpPr>
          <p:nvPr/>
        </p:nvSpPr>
        <p:spPr bwMode="auto">
          <a:xfrm>
            <a:off x="468313" y="404813"/>
            <a:ext cx="7848600" cy="1187450"/>
          </a:xfrm>
          <a:prstGeom prst="rect">
            <a:avLst/>
          </a:prstGeom>
          <a:noFill/>
          <a:ln w="9525">
            <a:noFill/>
            <a:miter lim="800000"/>
            <a:headEnd/>
            <a:tailEnd/>
          </a:ln>
        </p:spPr>
        <p:txBody>
          <a:bodyPr>
            <a:spAutoFit/>
          </a:bodyPr>
          <a:lstStyle/>
          <a:p>
            <a:r>
              <a:rPr lang="fr-FR" sz="2400">
                <a:latin typeface="Calibri" pitchFamily="34" charset="0"/>
              </a:rPr>
              <a:t>Ou encore dans le Musée de la Mer des Îles de la Madeleine qui proposent plusieurs utilisation de la réalité augmentée comme faire prendre vie au squelette d’un cachalot.</a:t>
            </a:r>
          </a:p>
        </p:txBody>
      </p:sp>
      <p:pic>
        <p:nvPicPr>
          <p:cNvPr id="31746" name="Picture 5" descr="Musee-de-la-mer-cachalot-portfolio"/>
          <p:cNvPicPr>
            <a:picLocks noChangeAspect="1" noChangeArrowheads="1"/>
          </p:cNvPicPr>
          <p:nvPr/>
        </p:nvPicPr>
        <p:blipFill>
          <a:blip r:embed="rId2" cstate="print"/>
          <a:srcRect/>
          <a:stretch>
            <a:fillRect/>
          </a:stretch>
        </p:blipFill>
        <p:spPr bwMode="auto">
          <a:xfrm>
            <a:off x="395288" y="1989138"/>
            <a:ext cx="7831137" cy="4470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ChangeArrowheads="1"/>
          </p:cNvSpPr>
          <p:nvPr/>
        </p:nvSpPr>
        <p:spPr bwMode="auto">
          <a:xfrm>
            <a:off x="2484438" y="333375"/>
            <a:ext cx="4208462" cy="641350"/>
          </a:xfrm>
          <a:prstGeom prst="rect">
            <a:avLst/>
          </a:prstGeom>
          <a:noFill/>
          <a:ln w="9525">
            <a:noFill/>
            <a:miter lim="800000"/>
            <a:headEnd/>
            <a:tailEnd/>
          </a:ln>
        </p:spPr>
        <p:txBody>
          <a:bodyPr wrap="none">
            <a:spAutoFit/>
          </a:bodyPr>
          <a:lstStyle/>
          <a:p>
            <a:r>
              <a:rPr lang="fr-FR" sz="3600" b="1">
                <a:latin typeface="AR DESTINE" pitchFamily="2" charset="0"/>
              </a:rPr>
              <a:t>Domaine marketing</a:t>
            </a:r>
          </a:p>
        </p:txBody>
      </p:sp>
      <p:sp>
        <p:nvSpPr>
          <p:cNvPr id="32770" name="Text Box 8"/>
          <p:cNvSpPr txBox="1">
            <a:spLocks noChangeArrowheads="1"/>
          </p:cNvSpPr>
          <p:nvPr/>
        </p:nvSpPr>
        <p:spPr bwMode="auto">
          <a:xfrm>
            <a:off x="395288" y="1341438"/>
            <a:ext cx="7581900" cy="915987"/>
          </a:xfrm>
          <a:prstGeom prst="rect">
            <a:avLst/>
          </a:prstGeom>
          <a:noFill/>
          <a:ln w="9525">
            <a:noFill/>
            <a:miter lim="800000"/>
            <a:headEnd/>
            <a:tailEnd/>
          </a:ln>
        </p:spPr>
        <p:txBody>
          <a:bodyPr>
            <a:spAutoFit/>
          </a:bodyPr>
          <a:lstStyle/>
          <a:p>
            <a:r>
              <a:rPr lang="fr-FR">
                <a:latin typeface="Calibri" pitchFamily="34" charset="0"/>
              </a:rPr>
              <a:t>La réalité augmentée est aussi utilisée dans le domaine marketing (c’est-à-dire dans des magasin par exemples). Cela a permis la création de une cabine d’essayage virtuelle par une entreprise russe.</a:t>
            </a:r>
          </a:p>
        </p:txBody>
      </p:sp>
      <p:pic>
        <p:nvPicPr>
          <p:cNvPr id="32771" name="Picture 9" descr="application-marketin-vetements"/>
          <p:cNvPicPr>
            <a:picLocks noChangeAspect="1" noChangeArrowheads="1"/>
          </p:cNvPicPr>
          <p:nvPr/>
        </p:nvPicPr>
        <p:blipFill>
          <a:blip r:embed="rId2" cstate="print"/>
          <a:srcRect/>
          <a:stretch>
            <a:fillRect/>
          </a:stretch>
        </p:blipFill>
        <p:spPr bwMode="auto">
          <a:xfrm>
            <a:off x="395288" y="2565400"/>
            <a:ext cx="5113337" cy="3405188"/>
          </a:xfrm>
          <a:prstGeom prst="rect">
            <a:avLst/>
          </a:prstGeom>
          <a:noFill/>
          <a:ln w="9525">
            <a:noFill/>
            <a:miter lim="800000"/>
            <a:headEnd/>
            <a:tailEnd/>
          </a:ln>
        </p:spPr>
      </p:pic>
      <p:sp>
        <p:nvSpPr>
          <p:cNvPr id="32772" name="Text Box 10"/>
          <p:cNvSpPr txBox="1">
            <a:spLocks noChangeArrowheads="1"/>
          </p:cNvSpPr>
          <p:nvPr/>
        </p:nvSpPr>
        <p:spPr bwMode="auto">
          <a:xfrm>
            <a:off x="5795963" y="2133600"/>
            <a:ext cx="3025775" cy="1739900"/>
          </a:xfrm>
          <a:prstGeom prst="rect">
            <a:avLst/>
          </a:prstGeom>
          <a:noFill/>
          <a:ln w="9525">
            <a:noFill/>
            <a:miter lim="800000"/>
            <a:headEnd/>
            <a:tailEnd/>
          </a:ln>
        </p:spPr>
        <p:txBody>
          <a:bodyPr>
            <a:spAutoFit/>
          </a:bodyPr>
          <a:lstStyle/>
          <a:p>
            <a:pPr algn="ctr"/>
            <a:r>
              <a:rPr lang="fr-FR">
                <a:latin typeface="Calibri" pitchFamily="34" charset="0"/>
              </a:rPr>
              <a:t>Néanmoins de tel logiciel existe depuis longtemps même si ils sont a plus petite échelle tel que l’application d’ ATOL qui permet de tester ces lunettes.</a:t>
            </a:r>
          </a:p>
        </p:txBody>
      </p:sp>
      <p:pic>
        <p:nvPicPr>
          <p:cNvPr id="32773" name="Picture 11" descr="application-marketin-lunettes"/>
          <p:cNvPicPr>
            <a:picLocks noChangeAspect="1" noChangeArrowheads="1"/>
          </p:cNvPicPr>
          <p:nvPr/>
        </p:nvPicPr>
        <p:blipFill>
          <a:blip r:embed="rId3" cstate="print"/>
          <a:srcRect/>
          <a:stretch>
            <a:fillRect/>
          </a:stretch>
        </p:blipFill>
        <p:spPr bwMode="auto">
          <a:xfrm>
            <a:off x="6372225" y="4005263"/>
            <a:ext cx="1725613" cy="25987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Button VR.PNG"/>
          <p:cNvPicPr>
            <a:picLocks noChangeAspect="1"/>
          </p:cNvPicPr>
          <p:nvPr/>
        </p:nvPicPr>
        <p:blipFill>
          <a:blip r:embed="rId2" cstate="print"/>
          <a:stretch>
            <a:fillRect/>
          </a:stretch>
        </p:blipFill>
        <p:spPr>
          <a:xfrm>
            <a:off x="539552" y="260648"/>
            <a:ext cx="8142858" cy="4571429"/>
          </a:xfrm>
          <a:prstGeom prst="rect">
            <a:avLst/>
          </a:prstGeom>
        </p:spPr>
      </p:pic>
      <p:sp>
        <p:nvSpPr>
          <p:cNvPr id="7" name="Rectangle 6"/>
          <p:cNvSpPr/>
          <p:nvPr/>
        </p:nvSpPr>
        <p:spPr>
          <a:xfrm>
            <a:off x="1907704" y="5301208"/>
            <a:ext cx="4895251" cy="954107"/>
          </a:xfrm>
          <a:prstGeom prst="rect">
            <a:avLst/>
          </a:prstGeom>
        </p:spPr>
        <p:txBody>
          <a:bodyPr wrap="none">
            <a:spAutoFit/>
          </a:bodyPr>
          <a:lstStyle/>
          <a:p>
            <a:r>
              <a:rPr lang="fr-FR" sz="2800" dirty="0" smtClean="0"/>
              <a:t>L’équipement permet d’interagir</a:t>
            </a:r>
          </a:p>
          <a:p>
            <a:r>
              <a:rPr lang="fr-FR" sz="2800" dirty="0" smtClean="0"/>
              <a:t> avec un monde de Virtuelle</a:t>
            </a:r>
            <a:endParaRPr lang="fr-F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圖片-2-6.jpg"/>
          <p:cNvPicPr>
            <a:picLocks noChangeAspect="1"/>
          </p:cNvPicPr>
          <p:nvPr/>
        </p:nvPicPr>
        <p:blipFill>
          <a:blip r:embed="rId2" cstate="print"/>
          <a:stretch>
            <a:fillRect/>
          </a:stretch>
        </p:blipFill>
        <p:spPr>
          <a:xfrm>
            <a:off x="323528" y="476672"/>
            <a:ext cx="7897904" cy="4176464"/>
          </a:xfrm>
          <a:prstGeom prst="rect">
            <a:avLst/>
          </a:prstGeom>
        </p:spPr>
      </p:pic>
      <p:sp>
        <p:nvSpPr>
          <p:cNvPr id="5" name="Rectangle 4"/>
          <p:cNvSpPr/>
          <p:nvPr/>
        </p:nvSpPr>
        <p:spPr>
          <a:xfrm>
            <a:off x="467544" y="4941168"/>
            <a:ext cx="2536464" cy="1015663"/>
          </a:xfrm>
          <a:prstGeom prst="rect">
            <a:avLst/>
          </a:prstGeom>
        </p:spPr>
        <p:txBody>
          <a:bodyPr wrap="none">
            <a:spAutoFit/>
          </a:bodyPr>
          <a:lstStyle/>
          <a:p>
            <a:r>
              <a:rPr lang="fr-FR" sz="6000" b="1" i="1" u="sng" dirty="0" err="1" smtClean="0"/>
              <a:t>HaptX</a:t>
            </a:r>
            <a:r>
              <a:rPr lang="fr-FR" sz="6000" b="1" i="1" u="sng" dirty="0" smtClean="0"/>
              <a:t> :</a:t>
            </a:r>
            <a:endParaRPr lang="fr-FR" sz="6000" b="1" i="1" u="sng" dirty="0"/>
          </a:p>
        </p:txBody>
      </p:sp>
      <p:sp>
        <p:nvSpPr>
          <p:cNvPr id="6" name="Rectangle 5"/>
          <p:cNvSpPr/>
          <p:nvPr/>
        </p:nvSpPr>
        <p:spPr>
          <a:xfrm>
            <a:off x="3275856" y="5013176"/>
            <a:ext cx="5868144" cy="1754326"/>
          </a:xfrm>
          <a:prstGeom prst="rect">
            <a:avLst/>
          </a:prstGeom>
        </p:spPr>
        <p:txBody>
          <a:bodyPr wrap="square">
            <a:spAutoFit/>
          </a:bodyPr>
          <a:lstStyle/>
          <a:p>
            <a:r>
              <a:rPr lang="fr-FR" dirty="0" smtClean="0"/>
              <a:t>Le </a:t>
            </a:r>
            <a:r>
              <a:rPr lang="fr-FR" dirty="0" err="1" smtClean="0"/>
              <a:t>HaptX</a:t>
            </a:r>
            <a:r>
              <a:rPr lang="fr-FR" dirty="0" smtClean="0"/>
              <a:t> est un tissue textile intelligent flexible à base de silicone contient une gamme d'actionneurs pneumatiques à haut débit et des canaux d'air </a:t>
            </a:r>
            <a:r>
              <a:rPr lang="fr-FR" dirty="0" err="1" smtClean="0"/>
              <a:t>microfluidiques</a:t>
            </a:r>
            <a:r>
              <a:rPr lang="fr-FR" dirty="0" smtClean="0"/>
              <a:t> intégrés. Les actionneurs fournissent un retour </a:t>
            </a:r>
            <a:r>
              <a:rPr lang="fr-FR" dirty="0" err="1" smtClean="0"/>
              <a:t>haptique</a:t>
            </a:r>
            <a:r>
              <a:rPr lang="fr-FR" dirty="0" smtClean="0"/>
              <a:t> en poussant contre la peau de l'utilisateur, en le déplaçant de la même manière qu'un objet réel lorsqu'il est touché.</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gout</a:t>
            </a:r>
            <a:endParaRPr lang="fr-FR" dirty="0"/>
          </a:p>
        </p:txBody>
      </p:sp>
      <p:sp>
        <p:nvSpPr>
          <p:cNvPr id="4" name="Rectangle 3"/>
          <p:cNvSpPr/>
          <p:nvPr/>
        </p:nvSpPr>
        <p:spPr>
          <a:xfrm>
            <a:off x="827584" y="2996952"/>
            <a:ext cx="6768752" cy="1200329"/>
          </a:xfrm>
          <a:prstGeom prst="rect">
            <a:avLst/>
          </a:prstGeom>
        </p:spPr>
        <p:txBody>
          <a:bodyPr wrap="square">
            <a:spAutoFit/>
          </a:bodyPr>
          <a:lstStyle/>
          <a:p>
            <a:r>
              <a:rPr lang="fr-FR" b="1" i="1" dirty="0" smtClean="0"/>
              <a:t>Plusieurs technologies permettent de simuler la sensation de gout. Sur le long terme, ces innovations pourraient être intégrées aux casques de réalité virtuelle pour augmenter l’immersion et permettre de goûter la nourriture virtuelle.</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nourriture-realite-virutelle.jpg"/>
          <p:cNvPicPr>
            <a:picLocks noChangeAspect="1"/>
          </p:cNvPicPr>
          <p:nvPr/>
        </p:nvPicPr>
        <p:blipFill>
          <a:blip r:embed="rId2" cstate="print"/>
          <a:stretch>
            <a:fillRect/>
          </a:stretch>
        </p:blipFill>
        <p:spPr>
          <a:xfrm>
            <a:off x="683568" y="188640"/>
            <a:ext cx="7874000" cy="4914900"/>
          </a:xfrm>
          <a:prstGeom prst="rect">
            <a:avLst/>
          </a:prstGeom>
        </p:spPr>
      </p:pic>
      <p:sp>
        <p:nvSpPr>
          <p:cNvPr id="5" name="Rectangle 4"/>
          <p:cNvSpPr/>
          <p:nvPr/>
        </p:nvSpPr>
        <p:spPr>
          <a:xfrm>
            <a:off x="2195736" y="5373216"/>
            <a:ext cx="4572000" cy="1200329"/>
          </a:xfrm>
          <a:prstGeom prst="rect">
            <a:avLst/>
          </a:prstGeom>
        </p:spPr>
        <p:txBody>
          <a:bodyPr>
            <a:spAutoFit/>
          </a:bodyPr>
          <a:lstStyle/>
          <a:p>
            <a:r>
              <a:rPr lang="fr-FR" dirty="0" smtClean="0"/>
              <a:t>La </a:t>
            </a:r>
            <a:r>
              <a:rPr lang="fr-FR" b="1" dirty="0" smtClean="0"/>
              <a:t>dégustation de nourriture virtuelle repose sur une technologie électronique permettant de sentir le goût et la texture, même si votre bouche est vide</a:t>
            </a:r>
            <a:r>
              <a:rPr lang="fr-FR" dirty="0" smtClean="0"/>
              <a:t>.</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sucre-electronique.jpg"/>
          <p:cNvPicPr>
            <a:picLocks noChangeAspect="1"/>
          </p:cNvPicPr>
          <p:nvPr/>
        </p:nvPicPr>
        <p:blipFill>
          <a:blip r:embed="rId2" cstate="print"/>
          <a:stretch>
            <a:fillRect/>
          </a:stretch>
        </p:blipFill>
        <p:spPr>
          <a:xfrm>
            <a:off x="251520" y="260648"/>
            <a:ext cx="4971659" cy="3312368"/>
          </a:xfrm>
          <a:prstGeom prst="rect">
            <a:avLst/>
          </a:prstGeom>
        </p:spPr>
      </p:pic>
      <p:sp>
        <p:nvSpPr>
          <p:cNvPr id="5" name="Rectangle 4"/>
          <p:cNvSpPr/>
          <p:nvPr/>
        </p:nvSpPr>
        <p:spPr>
          <a:xfrm>
            <a:off x="5652120" y="548680"/>
            <a:ext cx="3203848" cy="2031325"/>
          </a:xfrm>
          <a:prstGeom prst="rect">
            <a:avLst/>
          </a:prstGeom>
        </p:spPr>
        <p:txBody>
          <a:bodyPr wrap="square">
            <a:spAutoFit/>
          </a:bodyPr>
          <a:lstStyle/>
          <a:p>
            <a:r>
              <a:rPr lang="fr-FR" b="1" dirty="0" smtClean="0"/>
              <a:t>La langue est sur un carré d’éléments thermoélectriques qui sont rapidement chauffés ou reproduits, trompant alors les neurones sensibles à a chaleur qui contribuent au code sensoriel du goût</a:t>
            </a:r>
            <a:r>
              <a:rPr lang="fr-FR" dirty="0" smtClean="0"/>
              <a:t>.</a:t>
            </a:r>
            <a:endParaRPr lang="fr-FR" dirty="0"/>
          </a:p>
        </p:txBody>
      </p:sp>
      <p:pic>
        <p:nvPicPr>
          <p:cNvPr id="6" name="Image 5" descr="Nouriture VR.PNG"/>
          <p:cNvPicPr>
            <a:picLocks noChangeAspect="1"/>
          </p:cNvPicPr>
          <p:nvPr/>
        </p:nvPicPr>
        <p:blipFill>
          <a:blip r:embed="rId3" cstate="print"/>
          <a:stretch>
            <a:fillRect/>
          </a:stretch>
        </p:blipFill>
        <p:spPr>
          <a:xfrm>
            <a:off x="4716016" y="3861048"/>
            <a:ext cx="3990972" cy="2245799"/>
          </a:xfrm>
          <a:prstGeom prst="rect">
            <a:avLst/>
          </a:prstGeom>
        </p:spPr>
      </p:pic>
      <p:sp>
        <p:nvSpPr>
          <p:cNvPr id="7" name="Rectangle 6"/>
          <p:cNvSpPr/>
          <p:nvPr/>
        </p:nvSpPr>
        <p:spPr>
          <a:xfrm>
            <a:off x="611560" y="4437112"/>
            <a:ext cx="3888432" cy="1200329"/>
          </a:xfrm>
          <a:prstGeom prst="rect">
            <a:avLst/>
          </a:prstGeom>
        </p:spPr>
        <p:txBody>
          <a:bodyPr wrap="square">
            <a:spAutoFit/>
          </a:bodyPr>
          <a:lstStyle/>
          <a:p>
            <a:r>
              <a:rPr lang="fr-FR" dirty="0" smtClean="0"/>
              <a:t>Il y a des électrodes sur les muscle des joue pour donner l’impression de mâcher et qu’il ya quelque chose dans la bouche</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satiations fortes</a:t>
            </a:r>
            <a:endParaRPr lang="fr-FR" dirty="0"/>
          </a:p>
        </p:txBody>
      </p:sp>
      <p:sp>
        <p:nvSpPr>
          <p:cNvPr id="4" name="Rectangle 3"/>
          <p:cNvSpPr/>
          <p:nvPr/>
        </p:nvSpPr>
        <p:spPr>
          <a:xfrm>
            <a:off x="611560" y="2204864"/>
            <a:ext cx="7272808" cy="1477328"/>
          </a:xfrm>
          <a:prstGeom prst="rect">
            <a:avLst/>
          </a:prstGeom>
        </p:spPr>
        <p:txBody>
          <a:bodyPr wrap="square">
            <a:spAutoFit/>
          </a:bodyPr>
          <a:lstStyle/>
          <a:p>
            <a:r>
              <a:rPr lang="fr-FR" dirty="0" smtClean="0"/>
              <a:t>Europa-Park offre aux visiteurs la possibilité de vivre cette expérience inédite à bord de l’« </a:t>
            </a:r>
            <a:r>
              <a:rPr lang="fr-FR" dirty="0" err="1" smtClean="0"/>
              <a:t>Alpenexpress</a:t>
            </a:r>
            <a:r>
              <a:rPr lang="fr-FR" dirty="0" smtClean="0"/>
              <a:t> </a:t>
            </a:r>
            <a:r>
              <a:rPr lang="fr-FR" dirty="0" err="1" smtClean="0"/>
              <a:t>Coastiality</a:t>
            </a:r>
            <a:r>
              <a:rPr lang="fr-FR" dirty="0" smtClean="0"/>
              <a:t> » du quartier autrichien. le passager, muni d'un casque de réalité virtuelle, voit défiler des mondes fantastiques tout en profitant des sensations réelles du grand huit, c’est à dire la vitesse, la force centrifuge et les virages.</a:t>
            </a:r>
            <a:endParaRPr lang="fr-FR" dirty="0"/>
          </a:p>
        </p:txBody>
      </p:sp>
      <p:pic>
        <p:nvPicPr>
          <p:cNvPr id="5" name="Image 4" descr="alpenexpress_coastiality_attraktion_2017_europa-park_3.jpg"/>
          <p:cNvPicPr>
            <a:picLocks noChangeAspect="1"/>
          </p:cNvPicPr>
          <p:nvPr/>
        </p:nvPicPr>
        <p:blipFill>
          <a:blip r:embed="rId2" cstate="print"/>
          <a:stretch>
            <a:fillRect/>
          </a:stretch>
        </p:blipFill>
        <p:spPr>
          <a:xfrm>
            <a:off x="4355976" y="3861048"/>
            <a:ext cx="4788024" cy="2692042"/>
          </a:xfrm>
          <a:prstGeom prst="rect">
            <a:avLst/>
          </a:prstGeom>
        </p:spPr>
      </p:pic>
      <p:pic>
        <p:nvPicPr>
          <p:cNvPr id="6" name="Image 5" descr="unnamed.png"/>
          <p:cNvPicPr>
            <a:picLocks noChangeAspect="1"/>
          </p:cNvPicPr>
          <p:nvPr/>
        </p:nvPicPr>
        <p:blipFill>
          <a:blip r:embed="rId3" cstate="print"/>
          <a:stretch>
            <a:fillRect/>
          </a:stretch>
        </p:blipFill>
        <p:spPr>
          <a:xfrm>
            <a:off x="0" y="3861048"/>
            <a:ext cx="4863560" cy="2736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final-fantasy-railcoaster-parc-japon-660x330.jpg"/>
          <p:cNvPicPr>
            <a:picLocks noChangeAspect="1"/>
          </p:cNvPicPr>
          <p:nvPr/>
        </p:nvPicPr>
        <p:blipFill>
          <a:blip r:embed="rId2" cstate="print"/>
          <a:stretch>
            <a:fillRect/>
          </a:stretch>
        </p:blipFill>
        <p:spPr>
          <a:xfrm>
            <a:off x="323528" y="836712"/>
            <a:ext cx="8145860" cy="4072930"/>
          </a:xfrm>
          <a:prstGeom prst="rect">
            <a:avLst/>
          </a:prstGeom>
        </p:spPr>
      </p:pic>
      <p:sp>
        <p:nvSpPr>
          <p:cNvPr id="7" name="Rectangle 6"/>
          <p:cNvSpPr/>
          <p:nvPr/>
        </p:nvSpPr>
        <p:spPr>
          <a:xfrm>
            <a:off x="1403648" y="5373216"/>
            <a:ext cx="6123408" cy="584775"/>
          </a:xfrm>
          <a:prstGeom prst="rect">
            <a:avLst/>
          </a:prstGeom>
        </p:spPr>
        <p:txBody>
          <a:bodyPr wrap="none">
            <a:spAutoFit/>
          </a:bodyPr>
          <a:lstStyle/>
          <a:p>
            <a:r>
              <a:rPr lang="fr-FR" sz="3200" dirty="0" smtClean="0"/>
              <a:t>Final </a:t>
            </a:r>
            <a:r>
              <a:rPr lang="fr-FR" sz="3200" dirty="0" err="1" smtClean="0"/>
              <a:t>Fantasy</a:t>
            </a:r>
            <a:r>
              <a:rPr lang="fr-FR" sz="3200" dirty="0" smtClean="0"/>
              <a:t> XR Ride, un grand huit</a:t>
            </a:r>
            <a:endParaRPr lang="fr-FR" sz="3200"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552</Words>
  <Application>Microsoft Office PowerPoint</Application>
  <PresentationFormat>Affichage à l'écran (4:3)</PresentationFormat>
  <Paragraphs>62</Paragraphs>
  <Slides>22</Slides>
  <Notes>0</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Thème Office</vt:lpstr>
      <vt:lpstr>Le Toucher</vt:lpstr>
      <vt:lpstr>Diapositive 2</vt:lpstr>
      <vt:lpstr>Diapositive 3</vt:lpstr>
      <vt:lpstr>Diapositive 4</vt:lpstr>
      <vt:lpstr>Le gout</vt:lpstr>
      <vt:lpstr>Diapositive 6</vt:lpstr>
      <vt:lpstr>Diapositive 7</vt:lpstr>
      <vt:lpstr>Les satiations fortes</vt:lpstr>
      <vt:lpstr>Diapositive 9</vt:lpstr>
      <vt:lpstr>Utilisations de la VR</vt:lpstr>
      <vt:lpstr>CONCLUSION:</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Toucher</dc:title>
  <dc:creator>Première SI</dc:creator>
  <cp:lastModifiedBy>Etudiants</cp:lastModifiedBy>
  <cp:revision>8</cp:revision>
  <dcterms:created xsi:type="dcterms:W3CDTF">2018-01-08T07:47:54Z</dcterms:created>
  <dcterms:modified xsi:type="dcterms:W3CDTF">2018-01-15T13:46:57Z</dcterms:modified>
</cp:coreProperties>
</file>