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64" r:id="rId2"/>
    <p:sldId id="265" r:id="rId3"/>
    <p:sldId id="266" r:id="rId4"/>
    <p:sldId id="267" r:id="rId5"/>
    <p:sldId id="257" r:id="rId6"/>
    <p:sldId id="269" r:id="rId7"/>
    <p:sldId id="272" r:id="rId8"/>
    <p:sldId id="270" r:id="rId9"/>
    <p:sldId id="271" r:id="rId10"/>
    <p:sldId id="258" r:id="rId11"/>
    <p:sldId id="259" r:id="rId12"/>
    <p:sldId id="260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Estilo Médio 4 - Destaqu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Estilo Claro 3 - Destaqu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Destaqu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8" d="100"/>
          <a:sy n="98" d="100"/>
        </p:scale>
        <p:origin x="4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3F236A0-7FDE-4C6D-A725-66B6C6A9F508}" type="datetimeFigureOut">
              <a:rPr lang="pt-PT" smtClean="0"/>
              <a:t>03/12/2018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6526-761F-45D8-AC47-1274AFCFD48A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02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36A0-7FDE-4C6D-A725-66B6C6A9F508}" type="datetimeFigureOut">
              <a:rPr lang="pt-PT" smtClean="0"/>
              <a:t>03/12/2018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6526-761F-45D8-AC47-1274AFCFD4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22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36A0-7FDE-4C6D-A725-66B6C6A9F508}" type="datetimeFigureOut">
              <a:rPr lang="pt-PT" smtClean="0"/>
              <a:t>03/12/2018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6526-761F-45D8-AC47-1274AFCFD48A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59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36A0-7FDE-4C6D-A725-66B6C6A9F508}" type="datetimeFigureOut">
              <a:rPr lang="pt-PT" smtClean="0"/>
              <a:t>03/12/2018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6526-761F-45D8-AC47-1274AFCFD4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483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36A0-7FDE-4C6D-A725-66B6C6A9F508}" type="datetimeFigureOut">
              <a:rPr lang="pt-PT" smtClean="0"/>
              <a:t>03/12/2018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6526-761F-45D8-AC47-1274AFCFD48A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99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36A0-7FDE-4C6D-A725-66B6C6A9F508}" type="datetimeFigureOut">
              <a:rPr lang="pt-PT" smtClean="0"/>
              <a:t>03/12/2018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6526-761F-45D8-AC47-1274AFCFD4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375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36A0-7FDE-4C6D-A725-66B6C6A9F508}" type="datetimeFigureOut">
              <a:rPr lang="pt-PT" smtClean="0"/>
              <a:t>03/12/2018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6526-761F-45D8-AC47-1274AFCFD4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719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36A0-7FDE-4C6D-A725-66B6C6A9F508}" type="datetimeFigureOut">
              <a:rPr lang="pt-PT" smtClean="0"/>
              <a:t>03/12/2018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6526-761F-45D8-AC47-1274AFCFD4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213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36A0-7FDE-4C6D-A725-66B6C6A9F508}" type="datetimeFigureOut">
              <a:rPr lang="pt-PT" smtClean="0"/>
              <a:t>03/12/2018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6526-761F-45D8-AC47-1274AFCFD4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483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36A0-7FDE-4C6D-A725-66B6C6A9F508}" type="datetimeFigureOut">
              <a:rPr lang="pt-PT" smtClean="0"/>
              <a:t>03/12/2018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6526-761F-45D8-AC47-1274AFCFD4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417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36A0-7FDE-4C6D-A725-66B6C6A9F508}" type="datetimeFigureOut">
              <a:rPr lang="pt-PT" smtClean="0"/>
              <a:t>03/12/2018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6526-761F-45D8-AC47-1274AFCFD48A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92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3F236A0-7FDE-4C6D-A725-66B6C6A9F508}" type="datetimeFigureOut">
              <a:rPr lang="pt-PT" smtClean="0"/>
              <a:t>03/12/2018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A586526-761F-45D8-AC47-1274AFCFD48A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80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7027" y="540374"/>
            <a:ext cx="8361229" cy="2098226"/>
          </a:xfrm>
        </p:spPr>
        <p:txBody>
          <a:bodyPr/>
          <a:lstStyle/>
          <a:p>
            <a:r>
              <a:rPr lang="pt-PT" sz="6000" dirty="0" smtClean="0"/>
              <a:t>Agentes e Inteligência artificial distribuída</a:t>
            </a:r>
            <a:endParaRPr lang="pt-PT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086807" y="2878894"/>
            <a:ext cx="3263694" cy="1086237"/>
          </a:xfrm>
        </p:spPr>
        <p:txBody>
          <a:bodyPr/>
          <a:lstStyle/>
          <a:p>
            <a:r>
              <a:rPr lang="pt-PT" sz="2400" dirty="0" smtClean="0"/>
              <a:t>Simulação Rodoviária</a:t>
            </a:r>
          </a:p>
          <a:p>
            <a:r>
              <a:rPr lang="pt-PT" sz="2400" dirty="0"/>
              <a:t>2ª Entrega</a:t>
            </a:r>
          </a:p>
          <a:p>
            <a:endParaRPr lang="pt-PT" sz="2400" dirty="0" smtClean="0"/>
          </a:p>
          <a:p>
            <a:endParaRPr lang="pt-PT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4305609" y="5291664"/>
            <a:ext cx="4063794" cy="1086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dirty="0" smtClean="0"/>
              <a:t>Cláudia Rodrigues up201508262</a:t>
            </a:r>
          </a:p>
          <a:p>
            <a:pPr algn="r"/>
            <a:r>
              <a:rPr lang="pt-PT" dirty="0" smtClean="0"/>
              <a:t>David Reis up201607927</a:t>
            </a:r>
          </a:p>
          <a:p>
            <a:pPr algn="l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0591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Estatísticas sobre os dados </a:t>
            </a:r>
            <a:r>
              <a:rPr lang="pt-PT" dirty="0" smtClean="0"/>
              <a:t>recolhidos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176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Análise dos dados com </a:t>
            </a:r>
            <a:r>
              <a:rPr lang="pt-PT" dirty="0" err="1" smtClean="0"/>
              <a:t>RapidMiner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2152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0775523" cy="1499616"/>
          </a:xfrm>
        </p:spPr>
        <p:txBody>
          <a:bodyPr>
            <a:normAutofit/>
          </a:bodyPr>
          <a:lstStyle/>
          <a:p>
            <a:r>
              <a:rPr lang="pt-PT" dirty="0"/>
              <a:t>Conclusões </a:t>
            </a:r>
            <a:r>
              <a:rPr lang="pt-PT" dirty="0" smtClean="0"/>
              <a:t>(análise </a:t>
            </a:r>
            <a:r>
              <a:rPr lang="pt-PT" dirty="0"/>
              <a:t>crítica e trabalho futuro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/>
              <a:t>Pontos a melhorar:</a:t>
            </a:r>
            <a:endParaRPr lang="pt-PT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PT" dirty="0" smtClean="0"/>
              <a:t>Maior escalabilidade.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PT" dirty="0" smtClean="0"/>
              <a:t>Previsão de </a:t>
            </a:r>
            <a:r>
              <a:rPr lang="pt-PT" i="1" dirty="0" err="1" smtClean="0"/>
              <a:t>deadlocks</a:t>
            </a:r>
            <a:r>
              <a:rPr lang="pt-PT" dirty="0" smtClean="0"/>
              <a:t> em situações como nenhum carro andar por não ter espaço na rua da frente.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PT" dirty="0" smtClean="0"/>
              <a:t>Aumentar e melhorar os algoritmos de interseção.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127073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Processos </a:t>
            </a:r>
            <a:r>
              <a:rPr lang="pt-PT" dirty="0" err="1" smtClean="0"/>
              <a:t>RapidMiner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8894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Resultados de outras experiências </a:t>
            </a:r>
            <a:r>
              <a:rPr lang="pt-PT" dirty="0" smtClean="0"/>
              <a:t>interessantes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4965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Outras </a:t>
            </a:r>
            <a:r>
              <a:rPr lang="pt-PT" dirty="0" smtClean="0"/>
              <a:t>observações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6823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Simulação Rodoviária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Imagem 1 – Exemplo de execução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5"/>
          <a:stretch/>
        </p:blipFill>
        <p:spPr>
          <a:xfrm>
            <a:off x="1009651" y="466089"/>
            <a:ext cx="3816349" cy="3790527"/>
          </a:xfrm>
          <a:prstGeom prst="rect">
            <a:avLst/>
          </a:prstGeom>
        </p:spPr>
      </p:pic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5660911" y="466089"/>
            <a:ext cx="5229695" cy="3790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pt-PT" sz="2000" b="1" dirty="0" smtClean="0"/>
              <a:t>Descrição do Problema</a:t>
            </a:r>
          </a:p>
          <a:p>
            <a:pPr>
              <a:buClr>
                <a:schemeClr val="tx1"/>
              </a:buClr>
            </a:pPr>
            <a:endParaRPr lang="pt-PT" sz="2000" b="1" dirty="0" smtClean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pt-PT" dirty="0" smtClean="0"/>
              <a:t>Sistema de Gestão de Trânsito que otimiza o fluxo de tráfego. 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pt-PT" dirty="0" smtClean="0"/>
              <a:t>Substituição dos semáforos utilizados atualmente nas ruas.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pt-PT" dirty="0" smtClean="0"/>
              <a:t>Assegura a segurança dos condutores, evitando acidentes. 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pt-PT" dirty="0" smtClean="0"/>
              <a:t>Procura otimizar o tempo de espera dos condutores nas interseções.</a:t>
            </a:r>
          </a:p>
        </p:txBody>
      </p:sp>
    </p:spTree>
    <p:extLst>
      <p:ext uri="{BB962C8B-B14F-4D97-AF65-F5344CB8AC3E}">
        <p14:creationId xmlns:p14="http://schemas.microsoft.com/office/powerpoint/2010/main" val="364105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0103051" cy="1499616"/>
          </a:xfrm>
        </p:spPr>
        <p:txBody>
          <a:bodyPr>
            <a:normAutofit/>
          </a:bodyPr>
          <a:lstStyle/>
          <a:p>
            <a:r>
              <a:rPr lang="pt-PT" dirty="0"/>
              <a:t>Descrição do problema de análise de </a:t>
            </a:r>
            <a:r>
              <a:rPr lang="pt-PT" dirty="0" smtClean="0"/>
              <a:t>dados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24127" y="2067732"/>
            <a:ext cx="9720071" cy="4023360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pt-PT" sz="2000" dirty="0" smtClean="0"/>
              <a:t>Realizar várias </a:t>
            </a:r>
            <a:r>
              <a:rPr lang="pt-PT" sz="2000" b="1" dirty="0"/>
              <a:t>simulações de tráfego rodoviário, </a:t>
            </a:r>
            <a:r>
              <a:rPr lang="pt-PT" sz="2000" dirty="0"/>
              <a:t>variando</a:t>
            </a:r>
            <a:r>
              <a:rPr lang="pt-PT" sz="2000" dirty="0" smtClean="0"/>
              <a:t>:</a:t>
            </a:r>
          </a:p>
          <a:p>
            <a:pPr lvl="2"/>
            <a:r>
              <a:rPr lang="pt-PT" sz="1700" dirty="0"/>
              <a:t>Mapa selecionado</a:t>
            </a:r>
          </a:p>
          <a:p>
            <a:pPr lvl="2"/>
            <a:r>
              <a:rPr lang="pt-PT" sz="1700" dirty="0"/>
              <a:t>Algoritmo de seleção das interseções</a:t>
            </a:r>
          </a:p>
          <a:p>
            <a:pPr lvl="2"/>
            <a:r>
              <a:rPr lang="pt-PT" sz="1700" dirty="0"/>
              <a:t>Velocidade com que se adicionam carros ao </a:t>
            </a:r>
            <a:r>
              <a:rPr lang="pt-PT" sz="1700" dirty="0" smtClean="0"/>
              <a:t>sistema</a:t>
            </a:r>
          </a:p>
          <a:p>
            <a:pPr marL="310896" lvl="2" indent="0">
              <a:buNone/>
            </a:pPr>
            <a:endParaRPr lang="pt-PT" sz="500" dirty="0"/>
          </a:p>
          <a:p>
            <a:pPr lvl="1">
              <a:buFontTx/>
              <a:buChar char="-"/>
            </a:pPr>
            <a:r>
              <a:rPr lang="pt-PT" sz="2000" dirty="0"/>
              <a:t>Estimar tempo total que um veículo demora a efetuar o seu percurso.</a:t>
            </a:r>
          </a:p>
          <a:p>
            <a:pPr lvl="1">
              <a:buFontTx/>
              <a:buChar char="-"/>
            </a:pPr>
            <a:r>
              <a:rPr lang="pt-PT" sz="2000" dirty="0"/>
              <a:t>Através deste, deduzir o tempo total de espera</a:t>
            </a:r>
            <a:r>
              <a:rPr lang="pt-PT" sz="2000" dirty="0" smtClean="0"/>
              <a:t>.</a:t>
            </a:r>
          </a:p>
          <a:p>
            <a:pPr lvl="1">
              <a:buFontTx/>
              <a:buChar char="-"/>
            </a:pPr>
            <a:endParaRPr lang="pt-PT" sz="2000" dirty="0"/>
          </a:p>
          <a:p>
            <a:pPr lvl="1">
              <a:buFontTx/>
              <a:buChar char="-"/>
            </a:pPr>
            <a:endParaRPr lang="pt-PT" sz="2000" dirty="0"/>
          </a:p>
          <a:p>
            <a:pPr lvl="1">
              <a:buFontTx/>
              <a:buChar char="-"/>
            </a:pPr>
            <a:endParaRPr lang="pt-PT" sz="2000" b="1" dirty="0"/>
          </a:p>
          <a:p>
            <a:pPr lvl="1">
              <a:buFontTx/>
              <a:buChar char="-"/>
            </a:pPr>
            <a:endParaRPr lang="pt-PT" sz="2200" dirty="0" smtClean="0"/>
          </a:p>
          <a:p>
            <a:endParaRPr lang="pt-PT" dirty="0"/>
          </a:p>
        </p:txBody>
      </p:sp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909213"/>
              </p:ext>
            </p:extLst>
          </p:nvPr>
        </p:nvGraphicFramePr>
        <p:xfrm>
          <a:off x="1024127" y="4519769"/>
          <a:ext cx="9415812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138604"/>
                <a:gridCol w="3138604"/>
                <a:gridCol w="3138604"/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Variáveis</a:t>
                      </a:r>
                      <a:r>
                        <a:rPr lang="pt-PT" baseline="0" dirty="0" smtClean="0"/>
                        <a:t> independentes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Variáveis dependentes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Variáveis deduzidas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Tempo entrada</a:t>
                      </a:r>
                      <a:r>
                        <a:rPr lang="pt-PT" baseline="0" dirty="0" smtClean="0"/>
                        <a:t> no sistema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Tempo</a:t>
                      </a:r>
                      <a:r>
                        <a:rPr lang="pt-PT" baseline="0" dirty="0" smtClean="0"/>
                        <a:t> total percurso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Distância percorrida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Ponto entrada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Tempo total previsto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Ponto saída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Tempo total de espera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Velocidade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57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435560" cy="1499616"/>
          </a:xfrm>
        </p:spPr>
        <p:txBody>
          <a:bodyPr/>
          <a:lstStyle/>
          <a:p>
            <a:r>
              <a:rPr lang="pt-PT" dirty="0"/>
              <a:t>Descrição do problema de análise de dados</a:t>
            </a:r>
          </a:p>
        </p:txBody>
      </p:sp>
      <p:sp>
        <p:nvSpPr>
          <p:cNvPr id="4" name="Retângulo arredondado 3"/>
          <p:cNvSpPr/>
          <p:nvPr/>
        </p:nvSpPr>
        <p:spPr>
          <a:xfrm>
            <a:off x="999083" y="2239735"/>
            <a:ext cx="1995055" cy="1496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Tempo entrada</a:t>
            </a:r>
          </a:p>
          <a:p>
            <a:pPr algn="ctr"/>
            <a:r>
              <a:rPr lang="pt-PT" dirty="0" smtClean="0"/>
              <a:t>Ponto inicial</a:t>
            </a:r>
          </a:p>
          <a:p>
            <a:pPr algn="ctr"/>
            <a:r>
              <a:rPr lang="pt-PT" dirty="0" smtClean="0"/>
              <a:t>Ponto final</a:t>
            </a:r>
          </a:p>
          <a:p>
            <a:pPr algn="ctr"/>
            <a:r>
              <a:rPr lang="pt-PT" dirty="0" smtClean="0"/>
              <a:t>Velocidade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782111" y="3736026"/>
            <a:ext cx="231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 smtClean="0">
                <a:solidFill>
                  <a:schemeClr val="tx2"/>
                </a:solidFill>
              </a:rPr>
              <a:t>Variáveis independentes</a:t>
            </a:r>
            <a:endParaRPr lang="pt-PT" i="1" dirty="0">
              <a:solidFill>
                <a:schemeClr val="tx2"/>
              </a:solidFill>
            </a:endParaRPr>
          </a:p>
        </p:txBody>
      </p:sp>
      <p:cxnSp>
        <p:nvCxnSpPr>
          <p:cNvPr id="6" name="Conexão reta unidirecional 5"/>
          <p:cNvCxnSpPr/>
          <p:nvPr/>
        </p:nvCxnSpPr>
        <p:spPr>
          <a:xfrm>
            <a:off x="2994138" y="2987880"/>
            <a:ext cx="959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3991665" y="2629482"/>
            <a:ext cx="1995055" cy="7167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Tempo total percurso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91665" y="3366694"/>
            <a:ext cx="200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 smtClean="0">
                <a:solidFill>
                  <a:schemeClr val="tx2"/>
                </a:solidFill>
              </a:rPr>
              <a:t>Variável dependente</a:t>
            </a:r>
            <a:endParaRPr lang="pt-PT" i="1" dirty="0">
              <a:solidFill>
                <a:schemeClr val="tx2"/>
              </a:solidFill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845997" y="4514737"/>
            <a:ext cx="1995055" cy="7167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Ponto inicial + Ponto final</a:t>
            </a:r>
            <a:endParaRPr lang="pt-PT" dirty="0"/>
          </a:p>
        </p:txBody>
      </p:sp>
      <p:sp>
        <p:nvSpPr>
          <p:cNvPr id="10" name="Retângulo arredondado 9"/>
          <p:cNvSpPr/>
          <p:nvPr/>
        </p:nvSpPr>
        <p:spPr>
          <a:xfrm>
            <a:off x="3280498" y="4514737"/>
            <a:ext cx="1995055" cy="7167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Distância percorrida</a:t>
            </a:r>
            <a:endParaRPr lang="pt-PT" dirty="0"/>
          </a:p>
        </p:txBody>
      </p:sp>
      <p:cxnSp>
        <p:nvCxnSpPr>
          <p:cNvPr id="11" name="Conexão reta unidirecional 10"/>
          <p:cNvCxnSpPr>
            <a:stCxn id="9" idx="3"/>
            <a:endCxn id="10" idx="1"/>
          </p:cNvCxnSpPr>
          <p:nvPr/>
        </p:nvCxnSpPr>
        <p:spPr>
          <a:xfrm>
            <a:off x="2841052" y="4873135"/>
            <a:ext cx="439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arredondado 12"/>
          <p:cNvSpPr/>
          <p:nvPr/>
        </p:nvSpPr>
        <p:spPr>
          <a:xfrm>
            <a:off x="6154385" y="4514737"/>
            <a:ext cx="1995055" cy="7167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Tempo previsto</a:t>
            </a:r>
            <a:endParaRPr lang="pt-PT" dirty="0"/>
          </a:p>
        </p:txBody>
      </p:sp>
      <p:sp>
        <p:nvSpPr>
          <p:cNvPr id="15" name="Retângulo arredondado 14"/>
          <p:cNvSpPr/>
          <p:nvPr/>
        </p:nvSpPr>
        <p:spPr>
          <a:xfrm>
            <a:off x="3280497" y="5417786"/>
            <a:ext cx="1995055" cy="7167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Velocidade</a:t>
            </a:r>
            <a:endParaRPr lang="pt-PT" dirty="0"/>
          </a:p>
        </p:txBody>
      </p:sp>
      <p:cxnSp>
        <p:nvCxnSpPr>
          <p:cNvPr id="17" name="Conexão reta unidirecional 16"/>
          <p:cNvCxnSpPr>
            <a:stCxn id="10" idx="3"/>
            <a:endCxn id="13" idx="1"/>
          </p:cNvCxnSpPr>
          <p:nvPr/>
        </p:nvCxnSpPr>
        <p:spPr>
          <a:xfrm>
            <a:off x="5275553" y="4873135"/>
            <a:ext cx="878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em ângulos retos 18"/>
          <p:cNvCxnSpPr>
            <a:stCxn id="15" idx="3"/>
            <a:endCxn id="13" idx="1"/>
          </p:cNvCxnSpPr>
          <p:nvPr/>
        </p:nvCxnSpPr>
        <p:spPr>
          <a:xfrm flipV="1">
            <a:off x="5275552" y="4873135"/>
            <a:ext cx="878833" cy="9030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arredondado 19"/>
          <p:cNvSpPr/>
          <p:nvPr/>
        </p:nvSpPr>
        <p:spPr>
          <a:xfrm>
            <a:off x="6154384" y="5406854"/>
            <a:ext cx="1995055" cy="7167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Tempo total percurso</a:t>
            </a:r>
            <a:endParaRPr lang="pt-PT" dirty="0"/>
          </a:p>
        </p:txBody>
      </p:sp>
      <p:sp>
        <p:nvSpPr>
          <p:cNvPr id="22" name="Retângulo arredondado 21"/>
          <p:cNvSpPr/>
          <p:nvPr/>
        </p:nvSpPr>
        <p:spPr>
          <a:xfrm>
            <a:off x="8898457" y="4514736"/>
            <a:ext cx="1995055" cy="7167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Tempo de espera</a:t>
            </a:r>
            <a:endParaRPr lang="pt-PT" dirty="0"/>
          </a:p>
        </p:txBody>
      </p:sp>
      <p:cxnSp>
        <p:nvCxnSpPr>
          <p:cNvPr id="24" name="Conexão reta 23"/>
          <p:cNvCxnSpPr>
            <a:stCxn id="13" idx="3"/>
            <a:endCxn id="22" idx="1"/>
          </p:cNvCxnSpPr>
          <p:nvPr/>
        </p:nvCxnSpPr>
        <p:spPr>
          <a:xfrm flipV="1">
            <a:off x="8149440" y="4873134"/>
            <a:ext cx="7490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em ângulos retos 25"/>
          <p:cNvCxnSpPr>
            <a:stCxn id="20" idx="3"/>
            <a:endCxn id="22" idx="1"/>
          </p:cNvCxnSpPr>
          <p:nvPr/>
        </p:nvCxnSpPr>
        <p:spPr>
          <a:xfrm flipV="1">
            <a:off x="8149439" y="4873134"/>
            <a:ext cx="749018" cy="8921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782111" y="5990612"/>
            <a:ext cx="196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 smtClean="0">
                <a:solidFill>
                  <a:schemeClr val="tx2"/>
                </a:solidFill>
              </a:rPr>
              <a:t>Variáveis deduzidas</a:t>
            </a:r>
            <a:endParaRPr lang="pt-PT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48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Experiências </a:t>
            </a:r>
            <a:r>
              <a:rPr lang="pt-PT" dirty="0" smtClean="0"/>
              <a:t>realizadas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766462" y="2096708"/>
            <a:ext cx="3491345" cy="402336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PT" sz="1900" dirty="0" smtClean="0"/>
              <a:t>Foram realizadas diversas experiências. Para tal, é criado um ficheiro Excel que permite a análise futura dos dados. </a:t>
            </a:r>
          </a:p>
          <a:p>
            <a:pPr algn="just"/>
            <a:r>
              <a:rPr lang="pt-PT" sz="1900" dirty="0" smtClean="0"/>
              <a:t>A primeira folha contêm dados relativos á previsão do tempo total do percurso, de acordo com as variáveis independentes, e a segunda folha dados que foram inferidos.</a:t>
            </a:r>
          </a:p>
          <a:p>
            <a:pPr algn="just"/>
            <a:r>
              <a:rPr lang="pt-PT" sz="1900" dirty="0" smtClean="0"/>
              <a:t>O tempo de entrada é um tempo do sistema, enquanto que o tempo de percurso é medido em </a:t>
            </a:r>
            <a:r>
              <a:rPr lang="pt-PT" sz="1900" dirty="0" err="1" smtClean="0"/>
              <a:t>ticks</a:t>
            </a:r>
            <a:r>
              <a:rPr lang="pt-PT" sz="1900" dirty="0" smtClean="0"/>
              <a:t>, através no número de chamadas ao </a:t>
            </a:r>
            <a:r>
              <a:rPr lang="pt-PT" sz="1900" i="1" dirty="0" err="1" smtClean="0"/>
              <a:t>CarMoving</a:t>
            </a:r>
            <a:r>
              <a:rPr lang="pt-PT" sz="1900" dirty="0" smtClean="0"/>
              <a:t> </a:t>
            </a:r>
            <a:r>
              <a:rPr lang="pt-PT" sz="1900" dirty="0" err="1" smtClean="0"/>
              <a:t>ticker</a:t>
            </a:r>
            <a:r>
              <a:rPr lang="pt-PT" sz="1900" dirty="0" smtClean="0"/>
              <a:t> </a:t>
            </a:r>
            <a:r>
              <a:rPr lang="pt-PT" sz="1900" dirty="0" err="1" smtClean="0"/>
              <a:t>behaviour</a:t>
            </a:r>
            <a:r>
              <a:rPr lang="pt-PT" sz="1900" dirty="0" smtClean="0"/>
              <a:t>.</a:t>
            </a:r>
            <a:endParaRPr lang="pt-PT" sz="19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40"/>
          <a:stretch/>
        </p:blipFill>
        <p:spPr>
          <a:xfrm>
            <a:off x="1024128" y="2084832"/>
            <a:ext cx="2867025" cy="374525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84"/>
          <a:stretch/>
        </p:blipFill>
        <p:spPr>
          <a:xfrm>
            <a:off x="4223539" y="2096708"/>
            <a:ext cx="2838450" cy="373337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024128" y="5935402"/>
            <a:ext cx="167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 smtClean="0">
                <a:solidFill>
                  <a:schemeClr val="tx2"/>
                </a:solidFill>
              </a:rPr>
              <a:t>Documento Excel</a:t>
            </a:r>
            <a:endParaRPr lang="pt-PT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9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Experiências realizadas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0" r="3804" b="2270"/>
          <a:stretch/>
        </p:blipFill>
        <p:spPr>
          <a:xfrm>
            <a:off x="1160314" y="3899235"/>
            <a:ext cx="2305037" cy="2238918"/>
          </a:xfrm>
          <a:prstGeom prst="rect">
            <a:avLst/>
          </a:prstGeom>
        </p:spPr>
      </p:pic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1024129" y="1856009"/>
            <a:ext cx="9720071" cy="4140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600" dirty="0" smtClean="0"/>
              <a:t>Análise do tempo de espera dos veículos.</a:t>
            </a:r>
            <a:endParaRPr lang="pt-PT" sz="1600" dirty="0" smtClean="0"/>
          </a:p>
          <a:p>
            <a:r>
              <a:rPr lang="pt-PT" sz="1600" dirty="0"/>
              <a:t>1. Variação do algoritmo de </a:t>
            </a:r>
            <a:r>
              <a:rPr lang="pt-PT" sz="1600" dirty="0" smtClean="0"/>
              <a:t>interseção</a:t>
            </a:r>
            <a:endParaRPr lang="pt-PT" sz="1600" dirty="0" smtClean="0"/>
          </a:p>
          <a:p>
            <a:r>
              <a:rPr lang="pt-PT" sz="1600" dirty="0" smtClean="0"/>
              <a:t>2</a:t>
            </a:r>
            <a:r>
              <a:rPr lang="pt-PT" sz="1600" dirty="0" smtClean="0"/>
              <a:t>. Variação do tempo de </a:t>
            </a:r>
            <a:r>
              <a:rPr lang="pt-PT" sz="1600" dirty="0" err="1" smtClean="0"/>
              <a:t>spawn</a:t>
            </a:r>
            <a:endParaRPr lang="pt-PT" sz="1600" dirty="0" smtClean="0"/>
          </a:p>
          <a:p>
            <a:r>
              <a:rPr lang="pt-PT" sz="1600" dirty="0" smtClean="0"/>
              <a:t>3. Variação do mapa</a:t>
            </a:r>
          </a:p>
          <a:p>
            <a:r>
              <a:rPr lang="pt-PT" sz="1600" b="1" dirty="0" smtClean="0"/>
              <a:t>Amostra: 70 carros</a:t>
            </a:r>
            <a:endParaRPr lang="pt-PT" sz="1600" b="1" dirty="0"/>
          </a:p>
        </p:txBody>
      </p:sp>
      <p:sp>
        <p:nvSpPr>
          <p:cNvPr id="12" name="Retângulo 11"/>
          <p:cNvSpPr/>
          <p:nvPr/>
        </p:nvSpPr>
        <p:spPr>
          <a:xfrm>
            <a:off x="1160314" y="6183535"/>
            <a:ext cx="2305037" cy="3696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teste.xml</a:t>
            </a:r>
            <a:endParaRPr lang="pt-PT" sz="1600" dirty="0"/>
          </a:p>
        </p:txBody>
      </p:sp>
      <p:sp>
        <p:nvSpPr>
          <p:cNvPr id="14" name="Retângulo 13"/>
          <p:cNvSpPr/>
          <p:nvPr/>
        </p:nvSpPr>
        <p:spPr>
          <a:xfrm>
            <a:off x="7073900" y="1219200"/>
            <a:ext cx="1700445" cy="8913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Algoritmo de seleção das interseções</a:t>
            </a:r>
            <a:endParaRPr lang="pt-PT" sz="1600" dirty="0"/>
          </a:p>
        </p:txBody>
      </p:sp>
      <p:sp>
        <p:nvSpPr>
          <p:cNvPr id="15" name="Retângulo 14"/>
          <p:cNvSpPr/>
          <p:nvPr/>
        </p:nvSpPr>
        <p:spPr>
          <a:xfrm>
            <a:off x="9312474" y="2036784"/>
            <a:ext cx="2137918" cy="389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err="1" smtClean="0"/>
              <a:t>Random</a:t>
            </a:r>
            <a:r>
              <a:rPr lang="pt-PT" sz="1600" dirty="0" smtClean="0"/>
              <a:t> </a:t>
            </a:r>
            <a:r>
              <a:rPr lang="pt-PT" sz="1600" dirty="0" err="1" smtClean="0"/>
              <a:t>Next</a:t>
            </a:r>
            <a:endParaRPr lang="pt-PT" sz="1600" dirty="0"/>
          </a:p>
        </p:txBody>
      </p:sp>
      <p:sp>
        <p:nvSpPr>
          <p:cNvPr id="16" name="Retângulo 15"/>
          <p:cNvSpPr/>
          <p:nvPr/>
        </p:nvSpPr>
        <p:spPr>
          <a:xfrm>
            <a:off x="9312474" y="1572775"/>
            <a:ext cx="2137917" cy="3822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err="1" smtClean="0"/>
              <a:t>First</a:t>
            </a:r>
            <a:r>
              <a:rPr lang="pt-PT" sz="1600" dirty="0" smtClean="0"/>
              <a:t> Come </a:t>
            </a:r>
            <a:r>
              <a:rPr lang="pt-PT" sz="1600" dirty="0" err="1" smtClean="0"/>
              <a:t>First</a:t>
            </a:r>
            <a:r>
              <a:rPr lang="pt-PT" sz="1600" dirty="0" smtClean="0"/>
              <a:t> </a:t>
            </a:r>
            <a:r>
              <a:rPr lang="pt-PT" sz="1600" dirty="0" err="1" smtClean="0"/>
              <a:t>Served</a:t>
            </a:r>
            <a:endParaRPr lang="pt-PT" sz="1600" dirty="0"/>
          </a:p>
        </p:txBody>
      </p:sp>
      <p:sp>
        <p:nvSpPr>
          <p:cNvPr id="17" name="Retângulo 16"/>
          <p:cNvSpPr/>
          <p:nvPr/>
        </p:nvSpPr>
        <p:spPr>
          <a:xfrm>
            <a:off x="9312477" y="1085712"/>
            <a:ext cx="2137914" cy="3822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err="1" smtClean="0"/>
              <a:t>Collision</a:t>
            </a:r>
            <a:r>
              <a:rPr lang="pt-PT" sz="1600" dirty="0" smtClean="0"/>
              <a:t> </a:t>
            </a:r>
            <a:r>
              <a:rPr lang="pt-PT" sz="1600" dirty="0" err="1" smtClean="0"/>
              <a:t>Detection</a:t>
            </a:r>
            <a:endParaRPr lang="pt-PT" sz="1600" dirty="0"/>
          </a:p>
        </p:txBody>
      </p:sp>
      <p:cxnSp>
        <p:nvCxnSpPr>
          <p:cNvPr id="19" name="Conexão curva 18"/>
          <p:cNvCxnSpPr>
            <a:stCxn id="14" idx="3"/>
          </p:cNvCxnSpPr>
          <p:nvPr/>
        </p:nvCxnSpPr>
        <p:spPr>
          <a:xfrm flipV="1">
            <a:off x="8774345" y="1276861"/>
            <a:ext cx="538131" cy="3880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curva 19"/>
          <p:cNvCxnSpPr>
            <a:stCxn id="14" idx="3"/>
            <a:endCxn id="16" idx="1"/>
          </p:cNvCxnSpPr>
          <p:nvPr/>
        </p:nvCxnSpPr>
        <p:spPr>
          <a:xfrm>
            <a:off x="8774345" y="1664861"/>
            <a:ext cx="538129" cy="990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curva 22"/>
          <p:cNvCxnSpPr>
            <a:stCxn id="14" idx="3"/>
            <a:endCxn id="15" idx="1"/>
          </p:cNvCxnSpPr>
          <p:nvPr/>
        </p:nvCxnSpPr>
        <p:spPr>
          <a:xfrm>
            <a:off x="8774345" y="1664861"/>
            <a:ext cx="538129" cy="5664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7073900" y="2755172"/>
            <a:ext cx="1700445" cy="4511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Tempo de </a:t>
            </a:r>
            <a:r>
              <a:rPr lang="pt-PT" sz="1600" dirty="0" err="1" smtClean="0"/>
              <a:t>spawn</a:t>
            </a:r>
            <a:endParaRPr lang="pt-PT" sz="1600" dirty="0"/>
          </a:p>
        </p:txBody>
      </p:sp>
      <p:sp>
        <p:nvSpPr>
          <p:cNvPr id="45" name="Retângulo 44"/>
          <p:cNvSpPr/>
          <p:nvPr/>
        </p:nvSpPr>
        <p:spPr>
          <a:xfrm>
            <a:off x="9312478" y="2792040"/>
            <a:ext cx="2137914" cy="3822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50, 100 ou 200</a:t>
            </a:r>
            <a:endParaRPr lang="pt-PT" sz="1600" dirty="0"/>
          </a:p>
        </p:txBody>
      </p:sp>
      <p:cxnSp>
        <p:nvCxnSpPr>
          <p:cNvPr id="56" name="Conexão reta unidirecional 55"/>
          <p:cNvCxnSpPr>
            <a:stCxn id="42" idx="3"/>
            <a:endCxn id="45" idx="1"/>
          </p:cNvCxnSpPr>
          <p:nvPr/>
        </p:nvCxnSpPr>
        <p:spPr>
          <a:xfrm>
            <a:off x="8774345" y="2980757"/>
            <a:ext cx="538133" cy="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agem 6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8" r="11983" b="6756"/>
          <a:stretch/>
        </p:blipFill>
        <p:spPr>
          <a:xfrm>
            <a:off x="3669629" y="3899235"/>
            <a:ext cx="2341496" cy="2236736"/>
          </a:xfrm>
          <a:prstGeom prst="rect">
            <a:avLst/>
          </a:prstGeom>
        </p:spPr>
      </p:pic>
      <p:pic>
        <p:nvPicPr>
          <p:cNvPr id="62" name="Imagem 6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2" r="17697" b="2126"/>
          <a:stretch/>
        </p:blipFill>
        <p:spPr>
          <a:xfrm>
            <a:off x="8774345" y="3899235"/>
            <a:ext cx="2333967" cy="2236736"/>
          </a:xfrm>
          <a:prstGeom prst="rect">
            <a:avLst/>
          </a:prstGeom>
        </p:spPr>
      </p:pic>
      <p:pic>
        <p:nvPicPr>
          <p:cNvPr id="63" name="Imagem 6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1" r="6138" b="5600"/>
          <a:stretch/>
        </p:blipFill>
        <p:spPr>
          <a:xfrm>
            <a:off x="6215403" y="3899235"/>
            <a:ext cx="2354664" cy="2236736"/>
          </a:xfrm>
          <a:prstGeom prst="rect">
            <a:avLst/>
          </a:prstGeom>
        </p:spPr>
      </p:pic>
      <p:sp>
        <p:nvSpPr>
          <p:cNvPr id="67" name="Retângulo 66"/>
          <p:cNvSpPr/>
          <p:nvPr/>
        </p:nvSpPr>
        <p:spPr>
          <a:xfrm>
            <a:off x="3669629" y="6183535"/>
            <a:ext cx="2341496" cy="3696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teste3.xml</a:t>
            </a:r>
            <a:endParaRPr lang="pt-PT" sz="1600" dirty="0"/>
          </a:p>
        </p:txBody>
      </p:sp>
      <p:sp>
        <p:nvSpPr>
          <p:cNvPr id="68" name="Retângulo 67"/>
          <p:cNvSpPr/>
          <p:nvPr/>
        </p:nvSpPr>
        <p:spPr>
          <a:xfrm>
            <a:off x="6215403" y="6179522"/>
            <a:ext cx="2354664" cy="3696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teste2.xml</a:t>
            </a:r>
            <a:endParaRPr lang="pt-PT" sz="1600" dirty="0"/>
          </a:p>
        </p:txBody>
      </p:sp>
      <p:sp>
        <p:nvSpPr>
          <p:cNvPr id="69" name="Retângulo 68"/>
          <p:cNvSpPr/>
          <p:nvPr/>
        </p:nvSpPr>
        <p:spPr>
          <a:xfrm>
            <a:off x="8774345" y="6179521"/>
            <a:ext cx="2333967" cy="3696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teste1.xml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84274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xão reta 20"/>
          <p:cNvCxnSpPr/>
          <p:nvPr/>
        </p:nvCxnSpPr>
        <p:spPr>
          <a:xfrm>
            <a:off x="885217" y="6702357"/>
            <a:ext cx="1091443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Experiências realizadas</a:t>
            </a:r>
          </a:p>
        </p:txBody>
      </p:sp>
      <p:graphicFrame>
        <p:nvGraphicFramePr>
          <p:cNvPr id="10" name="Marcador de Posição de Conteú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072681"/>
              </p:ext>
            </p:extLst>
          </p:nvPr>
        </p:nvGraphicFramePr>
        <p:xfrm>
          <a:off x="1023938" y="2247089"/>
          <a:ext cx="5240675" cy="335495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47279"/>
                <a:gridCol w="1673157"/>
                <a:gridCol w="1420239"/>
              </a:tblGrid>
              <a:tr h="349682">
                <a:tc>
                  <a:txBody>
                    <a:bodyPr/>
                    <a:lstStyle/>
                    <a:p>
                      <a:r>
                        <a:rPr lang="pt-PT" sz="1400" b="0" dirty="0" smtClean="0"/>
                        <a:t>Algoritmo de interseção</a:t>
                      </a:r>
                      <a:endParaRPr lang="pt-P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b="0" dirty="0" smtClean="0"/>
                        <a:t>Tempo </a:t>
                      </a:r>
                      <a:r>
                        <a:rPr lang="pt-PT" sz="1400" b="0" i="1" dirty="0" err="1" smtClean="0"/>
                        <a:t>spawn</a:t>
                      </a:r>
                      <a:endParaRPr lang="pt-PT" sz="1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b="0" dirty="0" smtClean="0"/>
                        <a:t>Mapa</a:t>
                      </a:r>
                      <a:endParaRPr lang="pt-PT" sz="1400" b="0" dirty="0"/>
                    </a:p>
                  </a:txBody>
                  <a:tcPr/>
                </a:tc>
              </a:tr>
              <a:tr h="375659">
                <a:tc>
                  <a:txBody>
                    <a:bodyPr/>
                    <a:lstStyle/>
                    <a:p>
                      <a:r>
                        <a:rPr lang="pt-PT" sz="1400" dirty="0" err="1" smtClean="0"/>
                        <a:t>Random</a:t>
                      </a:r>
                      <a:r>
                        <a:rPr lang="pt-PT" sz="1400" dirty="0" smtClean="0"/>
                        <a:t> </a:t>
                      </a:r>
                      <a:r>
                        <a:rPr lang="pt-PT" sz="1400" dirty="0" err="1" smtClean="0"/>
                        <a:t>Next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50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grande</a:t>
                      </a:r>
                      <a:endParaRPr lang="pt-PT" sz="1400" dirty="0"/>
                    </a:p>
                  </a:txBody>
                  <a:tcPr/>
                </a:tc>
              </a:tr>
              <a:tr h="375659"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100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grande</a:t>
                      </a:r>
                      <a:endParaRPr lang="pt-PT" sz="1400" dirty="0"/>
                    </a:p>
                  </a:txBody>
                  <a:tcPr/>
                </a:tc>
              </a:tr>
              <a:tr h="375659"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200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grande</a:t>
                      </a:r>
                      <a:endParaRPr lang="pt-PT" sz="1400" dirty="0"/>
                    </a:p>
                  </a:txBody>
                  <a:tcPr/>
                </a:tc>
              </a:tr>
              <a:tr h="375659"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50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pequeno</a:t>
                      </a:r>
                      <a:endParaRPr lang="pt-PT" sz="1400" dirty="0"/>
                    </a:p>
                  </a:txBody>
                  <a:tcPr/>
                </a:tc>
              </a:tr>
              <a:tr h="375659"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100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pequeno</a:t>
                      </a:r>
                      <a:endParaRPr lang="pt-PT" sz="1400" dirty="0"/>
                    </a:p>
                  </a:txBody>
                  <a:tcPr/>
                </a:tc>
              </a:tr>
              <a:tr h="375659"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200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pequeno</a:t>
                      </a:r>
                      <a:endParaRPr lang="pt-PT" sz="1400" dirty="0"/>
                    </a:p>
                  </a:txBody>
                  <a:tcPr/>
                </a:tc>
              </a:tr>
              <a:tr h="375659">
                <a:tc>
                  <a:txBody>
                    <a:bodyPr/>
                    <a:lstStyle/>
                    <a:p>
                      <a:r>
                        <a:rPr lang="pt-PT" sz="1400" dirty="0" err="1" smtClean="0"/>
                        <a:t>First</a:t>
                      </a:r>
                      <a:r>
                        <a:rPr lang="pt-PT" sz="1400" dirty="0" smtClean="0"/>
                        <a:t> Come </a:t>
                      </a:r>
                      <a:r>
                        <a:rPr lang="pt-PT" sz="1400" dirty="0" err="1" smtClean="0"/>
                        <a:t>First</a:t>
                      </a:r>
                      <a:r>
                        <a:rPr lang="pt-PT" sz="1400" dirty="0" smtClean="0"/>
                        <a:t> </a:t>
                      </a:r>
                      <a:r>
                        <a:rPr lang="pt-PT" sz="1400" dirty="0" err="1" smtClean="0"/>
                        <a:t>Served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…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…</a:t>
                      </a:r>
                      <a:endParaRPr lang="pt-PT" sz="1400" dirty="0"/>
                    </a:p>
                  </a:txBody>
                  <a:tcPr/>
                </a:tc>
              </a:tr>
              <a:tr h="375659">
                <a:tc>
                  <a:txBody>
                    <a:bodyPr/>
                    <a:lstStyle/>
                    <a:p>
                      <a:r>
                        <a:rPr lang="pt-PT" sz="1400" dirty="0" err="1" smtClean="0"/>
                        <a:t>Collison</a:t>
                      </a:r>
                      <a:r>
                        <a:rPr lang="pt-PT" sz="1400" dirty="0" smtClean="0"/>
                        <a:t> </a:t>
                      </a:r>
                      <a:r>
                        <a:rPr lang="pt-PT" sz="1400" dirty="0" err="1" smtClean="0"/>
                        <a:t>Detection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…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…</a:t>
                      </a:r>
                      <a:endParaRPr lang="pt-PT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Marcador de Posição de Conteúdo 2"/>
          <p:cNvSpPr txBox="1">
            <a:spLocks/>
          </p:cNvSpPr>
          <p:nvPr/>
        </p:nvSpPr>
        <p:spPr>
          <a:xfrm>
            <a:off x="7766462" y="2096708"/>
            <a:ext cx="349134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PT" sz="1600" dirty="0" smtClean="0"/>
              <a:t>Comparar tempos de espera: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sz="1600" dirty="0" smtClean="0"/>
              <a:t>Algoritmo – </a:t>
            </a:r>
            <a:r>
              <a:rPr lang="pt-PT" sz="1600" dirty="0" err="1" smtClean="0"/>
              <a:t>Spawn</a:t>
            </a:r>
            <a:r>
              <a:rPr lang="pt-PT" sz="1600" dirty="0" smtClean="0"/>
              <a:t> time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sz="1600" dirty="0"/>
              <a:t>Algoritmo – </a:t>
            </a:r>
            <a:r>
              <a:rPr lang="pt-PT" sz="1600" dirty="0" smtClean="0"/>
              <a:t>Mapa</a:t>
            </a:r>
            <a:endParaRPr lang="pt-PT" sz="1600" dirty="0"/>
          </a:p>
          <a:p>
            <a:pPr algn="just">
              <a:buFont typeface="Wingdings" panose="05000000000000000000" pitchFamily="2" charset="2"/>
              <a:buChar char="§"/>
            </a:pPr>
            <a:endParaRPr lang="pt-PT" sz="1600" dirty="0" smtClean="0"/>
          </a:p>
          <a:p>
            <a:pPr algn="just"/>
            <a:endParaRPr lang="pt-PT" sz="1900" dirty="0" smtClean="0"/>
          </a:p>
          <a:p>
            <a:pPr algn="just"/>
            <a:endParaRPr lang="pt-PT" sz="1900" dirty="0"/>
          </a:p>
        </p:txBody>
      </p:sp>
    </p:spTree>
    <p:extLst>
      <p:ext uri="{BB962C8B-B14F-4D97-AF65-F5344CB8AC3E}">
        <p14:creationId xmlns:p14="http://schemas.microsoft.com/office/powerpoint/2010/main" val="59572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0" r="16444"/>
          <a:stretch/>
        </p:blipFill>
        <p:spPr>
          <a:xfrm>
            <a:off x="1603263" y="4857730"/>
            <a:ext cx="2976664" cy="190895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4" b="8658"/>
          <a:stretch/>
        </p:blipFill>
        <p:spPr>
          <a:xfrm>
            <a:off x="4901837" y="5126731"/>
            <a:ext cx="3287951" cy="137095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8643278" y="5102967"/>
            <a:ext cx="2808705" cy="14184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/>
          <p:cNvSpPr/>
          <p:nvPr/>
        </p:nvSpPr>
        <p:spPr>
          <a:xfrm>
            <a:off x="885217" y="554477"/>
            <a:ext cx="1100451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err="1" smtClean="0"/>
              <a:t>Random</a:t>
            </a:r>
            <a:r>
              <a:rPr lang="pt-PT" sz="1600" dirty="0" smtClean="0"/>
              <a:t> </a:t>
            </a:r>
            <a:r>
              <a:rPr lang="pt-PT" sz="1600" dirty="0" err="1" smtClean="0"/>
              <a:t>Next</a:t>
            </a:r>
            <a:r>
              <a:rPr lang="pt-PT" sz="1600" dirty="0" smtClean="0"/>
              <a:t> 		              </a:t>
            </a:r>
            <a:r>
              <a:rPr lang="pt-PT" sz="1600" dirty="0" err="1" smtClean="0"/>
              <a:t>First</a:t>
            </a:r>
            <a:r>
              <a:rPr lang="pt-PT" sz="1600" dirty="0" smtClean="0"/>
              <a:t> Come </a:t>
            </a:r>
            <a:r>
              <a:rPr lang="pt-PT" sz="1600" dirty="0" err="1" smtClean="0"/>
              <a:t>First</a:t>
            </a:r>
            <a:r>
              <a:rPr lang="pt-PT" sz="1600" dirty="0" smtClean="0"/>
              <a:t> </a:t>
            </a:r>
            <a:r>
              <a:rPr lang="pt-PT" sz="1600" dirty="0" err="1" smtClean="0"/>
              <a:t>Served</a:t>
            </a:r>
            <a:r>
              <a:rPr lang="pt-PT" sz="1600" dirty="0" smtClean="0"/>
              <a:t>	                           	   </a:t>
            </a:r>
            <a:r>
              <a:rPr lang="pt-PT" sz="1600" dirty="0" err="1" smtClean="0"/>
              <a:t>Collison</a:t>
            </a:r>
            <a:r>
              <a:rPr lang="pt-PT" sz="1600" dirty="0" smtClean="0"/>
              <a:t> </a:t>
            </a:r>
            <a:r>
              <a:rPr lang="pt-PT" sz="1600" dirty="0" err="1" smtClean="0"/>
              <a:t>Detection</a:t>
            </a:r>
            <a:endParaRPr lang="pt-PT" sz="1600" dirty="0"/>
          </a:p>
        </p:txBody>
      </p:sp>
      <p:sp>
        <p:nvSpPr>
          <p:cNvPr id="14" name="Retângulo 13"/>
          <p:cNvSpPr/>
          <p:nvPr/>
        </p:nvSpPr>
        <p:spPr>
          <a:xfrm>
            <a:off x="885217" y="184826"/>
            <a:ext cx="1108953" cy="3696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Algoritmo</a:t>
            </a:r>
            <a:endParaRPr lang="pt-PT" sz="1600" dirty="0"/>
          </a:p>
        </p:txBody>
      </p:sp>
      <p:sp>
        <p:nvSpPr>
          <p:cNvPr id="16" name="Retângulo 15"/>
          <p:cNvSpPr/>
          <p:nvPr/>
        </p:nvSpPr>
        <p:spPr>
          <a:xfrm>
            <a:off x="97277" y="1011677"/>
            <a:ext cx="787940" cy="6420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Spawn Time</a:t>
            </a:r>
            <a:endParaRPr lang="pt-PT" sz="1600" dirty="0"/>
          </a:p>
        </p:txBody>
      </p:sp>
      <p:sp>
        <p:nvSpPr>
          <p:cNvPr id="17" name="Retângulo 16"/>
          <p:cNvSpPr/>
          <p:nvPr/>
        </p:nvSpPr>
        <p:spPr>
          <a:xfrm>
            <a:off x="885217" y="1011677"/>
            <a:ext cx="554477" cy="56906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50</a:t>
            </a:r>
          </a:p>
          <a:p>
            <a:pPr algn="ctr"/>
            <a:endParaRPr lang="pt-PT" sz="1600" dirty="0"/>
          </a:p>
          <a:p>
            <a:pPr algn="ctr"/>
            <a:endParaRPr lang="pt-PT" sz="1600" dirty="0" smtClean="0"/>
          </a:p>
          <a:p>
            <a:pPr algn="ctr"/>
            <a:endParaRPr lang="pt-PT" sz="1600" dirty="0"/>
          </a:p>
          <a:p>
            <a:pPr algn="ctr"/>
            <a:endParaRPr lang="pt-PT" sz="1600" dirty="0" smtClean="0"/>
          </a:p>
          <a:p>
            <a:pPr algn="ctr"/>
            <a:endParaRPr lang="pt-PT" sz="1600" dirty="0"/>
          </a:p>
          <a:p>
            <a:pPr algn="ctr"/>
            <a:endParaRPr lang="pt-PT" sz="1600" dirty="0" smtClean="0"/>
          </a:p>
          <a:p>
            <a:pPr algn="ctr"/>
            <a:r>
              <a:rPr lang="pt-PT" sz="1600" dirty="0"/>
              <a:t>1</a:t>
            </a:r>
            <a:r>
              <a:rPr lang="pt-PT" sz="1600" dirty="0" smtClean="0"/>
              <a:t>00</a:t>
            </a:r>
          </a:p>
          <a:p>
            <a:pPr algn="ctr"/>
            <a:endParaRPr lang="pt-PT" sz="1600" dirty="0"/>
          </a:p>
          <a:p>
            <a:pPr algn="ctr"/>
            <a:endParaRPr lang="pt-PT" sz="1600" dirty="0" smtClean="0"/>
          </a:p>
          <a:p>
            <a:pPr algn="ctr"/>
            <a:endParaRPr lang="pt-PT" sz="1600" dirty="0"/>
          </a:p>
          <a:p>
            <a:pPr algn="ctr"/>
            <a:endParaRPr lang="pt-PT" sz="1600" dirty="0" smtClean="0"/>
          </a:p>
          <a:p>
            <a:pPr algn="ctr"/>
            <a:endParaRPr lang="pt-PT" sz="1600" dirty="0"/>
          </a:p>
          <a:p>
            <a:pPr algn="ctr"/>
            <a:endParaRPr lang="pt-PT" sz="1600" dirty="0" smtClean="0"/>
          </a:p>
          <a:p>
            <a:pPr algn="ctr"/>
            <a:r>
              <a:rPr lang="pt-PT" sz="1600" dirty="0" smtClean="0"/>
              <a:t>200</a:t>
            </a:r>
            <a:endParaRPr lang="pt-PT" sz="1600" dirty="0"/>
          </a:p>
        </p:txBody>
      </p:sp>
      <p:cxnSp>
        <p:nvCxnSpPr>
          <p:cNvPr id="19" name="Conexão reta 18"/>
          <p:cNvCxnSpPr/>
          <p:nvPr/>
        </p:nvCxnSpPr>
        <p:spPr>
          <a:xfrm>
            <a:off x="885217" y="2899190"/>
            <a:ext cx="1091443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xão reta 19"/>
          <p:cNvCxnSpPr/>
          <p:nvPr/>
        </p:nvCxnSpPr>
        <p:spPr>
          <a:xfrm>
            <a:off x="885217" y="4804298"/>
            <a:ext cx="1091443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exão reta 20"/>
          <p:cNvCxnSpPr/>
          <p:nvPr/>
        </p:nvCxnSpPr>
        <p:spPr>
          <a:xfrm>
            <a:off x="885217" y="6702357"/>
            <a:ext cx="1091443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39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Posição de Conteúdo 2"/>
          <p:cNvSpPr>
            <a:spLocks noGrp="1"/>
          </p:cNvSpPr>
          <p:nvPr>
            <p:ph idx="1"/>
          </p:nvPr>
        </p:nvSpPr>
        <p:spPr>
          <a:xfrm>
            <a:off x="917124" y="924269"/>
            <a:ext cx="9720071" cy="503891"/>
          </a:xfrm>
        </p:spPr>
        <p:txBody>
          <a:bodyPr/>
          <a:lstStyle/>
          <a:p>
            <a:r>
              <a:rPr lang="pt-PT" dirty="0" smtClean="0"/>
              <a:t>Algoritmo </a:t>
            </a:r>
            <a:r>
              <a:rPr lang="pt-PT" dirty="0" err="1" smtClean="0"/>
              <a:t>Random</a:t>
            </a:r>
            <a:r>
              <a:rPr lang="pt-PT" dirty="0" smtClean="0"/>
              <a:t> </a:t>
            </a:r>
            <a:r>
              <a:rPr lang="pt-PT" dirty="0" err="1" smtClean="0"/>
              <a:t>Next</a:t>
            </a:r>
            <a:endParaRPr lang="pt-PT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1" b="9127"/>
          <a:stretch/>
        </p:blipFill>
        <p:spPr>
          <a:xfrm>
            <a:off x="124825" y="2925055"/>
            <a:ext cx="3600869" cy="21217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" t="10316" r="1548" b="8609"/>
          <a:stretch/>
        </p:blipFill>
        <p:spPr>
          <a:xfrm>
            <a:off x="3864895" y="1957062"/>
            <a:ext cx="3824528" cy="331532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0" r="16444"/>
          <a:stretch/>
        </p:blipFill>
        <p:spPr>
          <a:xfrm>
            <a:off x="7994579" y="1819073"/>
            <a:ext cx="3912075" cy="3165130"/>
          </a:xfrm>
          <a:prstGeom prst="rect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521449" y="5241403"/>
            <a:ext cx="1108953" cy="5252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Spawn Time</a:t>
            </a:r>
            <a:endParaRPr lang="pt-PT" sz="1600" dirty="0"/>
          </a:p>
        </p:txBody>
      </p:sp>
      <p:sp>
        <p:nvSpPr>
          <p:cNvPr id="28" name="Retângulo 27"/>
          <p:cNvSpPr/>
          <p:nvPr/>
        </p:nvSpPr>
        <p:spPr>
          <a:xfrm>
            <a:off x="2904099" y="5272389"/>
            <a:ext cx="651753" cy="3696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50</a:t>
            </a:r>
            <a:endParaRPr lang="pt-PT" sz="1600" dirty="0"/>
          </a:p>
        </p:txBody>
      </p:sp>
      <p:sp>
        <p:nvSpPr>
          <p:cNvPr id="29" name="Retângulo 28"/>
          <p:cNvSpPr/>
          <p:nvPr/>
        </p:nvSpPr>
        <p:spPr>
          <a:xfrm>
            <a:off x="7120648" y="5272390"/>
            <a:ext cx="651753" cy="3696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100</a:t>
            </a:r>
            <a:endParaRPr lang="pt-PT" sz="1600" dirty="0"/>
          </a:p>
        </p:txBody>
      </p:sp>
      <p:sp>
        <p:nvSpPr>
          <p:cNvPr id="30" name="Retângulo 29"/>
          <p:cNvSpPr/>
          <p:nvPr/>
        </p:nvSpPr>
        <p:spPr>
          <a:xfrm>
            <a:off x="10938755" y="5272389"/>
            <a:ext cx="651753" cy="3696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200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54107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320</TotalTime>
  <Words>450</Words>
  <Application>Microsoft Office PowerPoint</Application>
  <PresentationFormat>Ecrã Panorâmico</PresentationFormat>
  <Paragraphs>131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1" baseType="lpstr">
      <vt:lpstr>Franklin Gothic Book</vt:lpstr>
      <vt:lpstr>Tw Cen MT</vt:lpstr>
      <vt:lpstr>Tw Cen MT Condensed</vt:lpstr>
      <vt:lpstr>Wingdings</vt:lpstr>
      <vt:lpstr>Wingdings 3</vt:lpstr>
      <vt:lpstr>Integral</vt:lpstr>
      <vt:lpstr>Agentes e Inteligência artificial distribuída</vt:lpstr>
      <vt:lpstr>Simulação Rodoviária </vt:lpstr>
      <vt:lpstr>Descrição do problema de análise de dados</vt:lpstr>
      <vt:lpstr>Descrição do problema de análise de dados</vt:lpstr>
      <vt:lpstr>Experiências realizadas</vt:lpstr>
      <vt:lpstr>Experiências realizadas</vt:lpstr>
      <vt:lpstr>Experiências realizadas</vt:lpstr>
      <vt:lpstr>Apresentação do PowerPoint</vt:lpstr>
      <vt:lpstr>Apresentação do PowerPoint</vt:lpstr>
      <vt:lpstr>Estatísticas sobre os dados recolhidos</vt:lpstr>
      <vt:lpstr>Análise dos dados com RapidMiner</vt:lpstr>
      <vt:lpstr>Conclusões (análise crítica e trabalho futuro)</vt:lpstr>
      <vt:lpstr>Processos RapidMiner</vt:lpstr>
      <vt:lpstr>Resultados de outras experiências interessantes</vt:lpstr>
      <vt:lpstr>Outras observações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Agentes e Inteligência artificial distribuída</dc:title>
  <dc:creator>Cláudia Rodrigues</dc:creator>
  <cp:lastModifiedBy>Cláudia Rodrigues</cp:lastModifiedBy>
  <cp:revision>32</cp:revision>
  <dcterms:created xsi:type="dcterms:W3CDTF">2018-12-02T12:28:09Z</dcterms:created>
  <dcterms:modified xsi:type="dcterms:W3CDTF">2018-12-03T09:32:24Z</dcterms:modified>
</cp:coreProperties>
</file>