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5310b006c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5310b006c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42184c3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42184c3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42184c3f5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42184c3f5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488ab365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488ab365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42184c3f5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42184c3f5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42184c3f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742184c3f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5310b006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5310b006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742184c3f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742184c3f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75310b006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75310b006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42184c3f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42184c3f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5310b006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5310b006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75310b006c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75310b006c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5310b006c_1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5310b006c_1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5310b006c_1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5310b006c_1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5310b006c_1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5310b006c_1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5310b006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5310b006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5310b006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5310b006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42184c3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42184c3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411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900"/>
              <a:t>Trends in New Car Values Through Covid/ Inflation</a:t>
            </a:r>
            <a:r>
              <a:rPr lang="en" sz="2900"/>
              <a:t> </a:t>
            </a:r>
            <a:endParaRPr sz="2900"/>
          </a:p>
        </p:txBody>
      </p:sp>
      <p:sp>
        <p:nvSpPr>
          <p:cNvPr id="55" name="Google Shape;55;p13"/>
          <p:cNvSpPr txBox="1"/>
          <p:nvPr/>
        </p:nvSpPr>
        <p:spPr>
          <a:xfrm>
            <a:off x="524850" y="3378150"/>
            <a:ext cx="8094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Question: Could the covid pandemic in 2020 have affected inflation in </a:t>
            </a:r>
            <a:r>
              <a:rPr lang="en">
                <a:solidFill>
                  <a:schemeClr val="dk1"/>
                </a:solidFill>
              </a:rPr>
              <a:t>vehicle</a:t>
            </a:r>
            <a:r>
              <a:rPr lang="en">
                <a:solidFill>
                  <a:schemeClr val="dk1"/>
                </a:solidFill>
              </a:rPr>
              <a:t> prices?</a:t>
            </a:r>
            <a:endParaRPr>
              <a:solidFill>
                <a:schemeClr val="dk1"/>
              </a:solidFill>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Covid Market Vs. Previous Year  </a:t>
            </a:r>
            <a:endParaRPr/>
          </a:p>
        </p:txBody>
      </p:sp>
      <p:sp>
        <p:nvSpPr>
          <p:cNvPr id="128" name="Google Shape;128;p22"/>
          <p:cNvSpPr txBox="1"/>
          <p:nvPr>
            <p:ph idx="1" type="body"/>
          </p:nvPr>
        </p:nvSpPr>
        <p:spPr>
          <a:xfrm>
            <a:off x="311700" y="3000350"/>
            <a:ext cx="8520600" cy="178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Covid was the cause of the 47% decrease in volume sales once the market shut down and vehicles were not selling.</a:t>
            </a:r>
            <a:endParaRPr/>
          </a:p>
          <a:p>
            <a:pPr indent="0" lvl="0" marL="0" rtl="0" algn="l">
              <a:spcBef>
                <a:spcPts val="1200"/>
              </a:spcBef>
              <a:spcAft>
                <a:spcPts val="0"/>
              </a:spcAft>
              <a:buNone/>
            </a:pPr>
            <a:r>
              <a:rPr lang="en"/>
              <a:t>Once manufacturers stopped producing vehicles, demand and supply were </a:t>
            </a:r>
            <a:r>
              <a:rPr lang="en"/>
              <a:t>subject</a:t>
            </a:r>
            <a:r>
              <a:rPr lang="en"/>
              <a:t> to a inflated market after 2020.</a:t>
            </a:r>
            <a:endParaRPr/>
          </a:p>
          <a:p>
            <a:pPr indent="0" lvl="0" marL="0" rtl="0" algn="l">
              <a:spcBef>
                <a:spcPts val="1200"/>
              </a:spcBef>
              <a:spcAft>
                <a:spcPts val="1200"/>
              </a:spcAft>
              <a:buNone/>
            </a:pPr>
            <a:r>
              <a:rPr lang="en"/>
              <a:t>Therefore, Q2 2021 shows a peak for demand with 109% change as compared to 2020.</a:t>
            </a:r>
            <a:endParaRPr/>
          </a:p>
        </p:txBody>
      </p:sp>
      <p:pic>
        <p:nvPicPr>
          <p:cNvPr id="129" name="Google Shape;129;p22"/>
          <p:cNvPicPr preferRelativeResize="0"/>
          <p:nvPr/>
        </p:nvPicPr>
        <p:blipFill>
          <a:blip r:embed="rId3">
            <a:alphaModFix/>
          </a:blip>
          <a:stretch>
            <a:fillRect/>
          </a:stretch>
        </p:blipFill>
        <p:spPr>
          <a:xfrm>
            <a:off x="102050" y="1017725"/>
            <a:ext cx="8939900" cy="1787975"/>
          </a:xfrm>
          <a:prstGeom prst="rect">
            <a:avLst/>
          </a:prstGeom>
          <a:noFill/>
          <a:ln>
            <a:noFill/>
          </a:ln>
        </p:spPr>
      </p:pic>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114250"/>
            <a:ext cx="8520600" cy="7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Data Set #2: Cost Price Index(CPI) for New Vehicles by Month  </a:t>
            </a:r>
            <a:endParaRPr sz="2300"/>
          </a:p>
        </p:txBody>
      </p:sp>
      <p:sp>
        <p:nvSpPr>
          <p:cNvPr id="136" name="Google Shape;136;p23"/>
          <p:cNvSpPr txBox="1"/>
          <p:nvPr>
            <p:ph idx="1" type="body"/>
          </p:nvPr>
        </p:nvSpPr>
        <p:spPr>
          <a:xfrm>
            <a:off x="311688" y="686950"/>
            <a:ext cx="8520600" cy="717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200"/>
              <a:t>CPI measures the monthly change in prices paid by U.S. consumers</a:t>
            </a:r>
            <a:endParaRPr sz="5200"/>
          </a:p>
          <a:p>
            <a:pPr indent="0" lvl="0" marL="0" rtl="0" algn="l">
              <a:spcBef>
                <a:spcPts val="1200"/>
              </a:spcBef>
              <a:spcAft>
                <a:spcPts val="0"/>
              </a:spcAft>
              <a:buNone/>
            </a:pPr>
            <a:r>
              <a:rPr lang="en" sz="5200"/>
              <a:t>CPI is based off the standard of 100 set in 1984, when the number goes above 100, there is inflation in the market, when the number goes below 100 there is deflation</a:t>
            </a:r>
            <a:endParaRPr sz="52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7" name="Google Shape;137;p23"/>
          <p:cNvPicPr preferRelativeResize="0"/>
          <p:nvPr/>
        </p:nvPicPr>
        <p:blipFill>
          <a:blip r:embed="rId3">
            <a:alphaModFix/>
          </a:blip>
          <a:stretch>
            <a:fillRect/>
          </a:stretch>
        </p:blipFill>
        <p:spPr>
          <a:xfrm>
            <a:off x="311713" y="1607337"/>
            <a:ext cx="8179524" cy="2608950"/>
          </a:xfrm>
          <a:prstGeom prst="rect">
            <a:avLst/>
          </a:prstGeom>
          <a:noFill/>
          <a:ln>
            <a:noFill/>
          </a:ln>
        </p:spPr>
      </p:pic>
      <p:sp>
        <p:nvSpPr>
          <p:cNvPr id="138" name="Google Shape;138;p23"/>
          <p:cNvSpPr txBox="1"/>
          <p:nvPr/>
        </p:nvSpPr>
        <p:spPr>
          <a:xfrm>
            <a:off x="311713" y="4157225"/>
            <a:ext cx="8008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Data found and sourced from Federal Reserve Economic Data at https://fred.stlouisfed.org/</a:t>
            </a:r>
            <a:endParaRPr sz="900">
              <a:solidFill>
                <a:schemeClr val="dk1"/>
              </a:solidFill>
            </a:endParaRPr>
          </a:p>
        </p:txBody>
      </p:sp>
      <p:sp>
        <p:nvSpPr>
          <p:cNvPr id="139" name="Google Shape;139;p23"/>
          <p:cNvSpPr txBox="1"/>
          <p:nvPr/>
        </p:nvSpPr>
        <p:spPr>
          <a:xfrm>
            <a:off x="649775" y="4539375"/>
            <a:ext cx="94500" cy="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txBox="1"/>
          <p:nvPr/>
        </p:nvSpPr>
        <p:spPr>
          <a:xfrm>
            <a:off x="397075" y="4480325"/>
            <a:ext cx="809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Question: Could the covid pandemic in 2020 have affected inflation in US New Vehicle CPI?</a:t>
            </a:r>
            <a:endParaRPr>
              <a:solidFill>
                <a:schemeClr val="dk1"/>
              </a:solidFill>
            </a:endParaRPr>
          </a:p>
        </p:txBody>
      </p:sp>
      <p:sp>
        <p:nvSpPr>
          <p:cNvPr id="141" name="Google Shape;14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 Already Inflated Market  </a:t>
            </a:r>
            <a:r>
              <a:rPr lang="en" sz="1400"/>
              <a:t> </a:t>
            </a:r>
            <a:endParaRPr/>
          </a:p>
        </p:txBody>
      </p:sp>
      <p:sp>
        <p:nvSpPr>
          <p:cNvPr id="147" name="Google Shape;147;p24"/>
          <p:cNvSpPr txBox="1"/>
          <p:nvPr>
            <p:ph idx="1" type="body"/>
          </p:nvPr>
        </p:nvSpPr>
        <p:spPr>
          <a:xfrm>
            <a:off x="311700" y="1152475"/>
            <a:ext cx="39654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t>This </a:t>
            </a:r>
            <a:r>
              <a:rPr lang="en" sz="1400"/>
              <a:t>dataset shows an already inflated new car market in the US for January 2019 at 147(47%), and continues to inflate above 175 (75%+) by July 2023</a:t>
            </a:r>
            <a:endParaRPr sz="1400"/>
          </a:p>
          <a:p>
            <a:pPr indent="0" lvl="0" marL="0" rtl="0" algn="l">
              <a:spcBef>
                <a:spcPts val="1200"/>
              </a:spcBef>
              <a:spcAft>
                <a:spcPts val="0"/>
              </a:spcAft>
              <a:buNone/>
            </a:pPr>
            <a:r>
              <a:rPr lang="en" sz="1400"/>
              <a:t>This data graph shows a large spike in inflation that occurs after October 2020 and continues through July 2023</a:t>
            </a:r>
            <a:endParaRPr sz="1400"/>
          </a:p>
          <a:p>
            <a:pPr indent="0" lvl="0" marL="0" rtl="0" algn="l">
              <a:spcBef>
                <a:spcPts val="1200"/>
              </a:spcBef>
              <a:spcAft>
                <a:spcPts val="0"/>
              </a:spcAft>
              <a:buNone/>
            </a:pPr>
            <a:r>
              <a:rPr lang="en" sz="1400"/>
              <a:t>Our hypothesis for this data is that there was a significant increase in average new vehicle CPI from 2019 (before covid) to 2023 (after covid)</a:t>
            </a:r>
            <a:endParaRPr sz="1400"/>
          </a:p>
          <a:p>
            <a:pPr indent="0" lvl="0" marL="0" rtl="0" algn="l">
              <a:spcBef>
                <a:spcPts val="1200"/>
              </a:spcBef>
              <a:spcAft>
                <a:spcPts val="1200"/>
              </a:spcAft>
              <a:buNone/>
            </a:pPr>
            <a:r>
              <a:rPr lang="en" sz="1400"/>
              <a:t>The null hypothesis would be that there is no significant change in average new vehicle CPI from 2019 to 2023</a:t>
            </a:r>
            <a:endParaRPr sz="1400"/>
          </a:p>
        </p:txBody>
      </p:sp>
      <p:pic>
        <p:nvPicPr>
          <p:cNvPr id="148" name="Google Shape;148;p24"/>
          <p:cNvPicPr preferRelativeResize="0"/>
          <p:nvPr/>
        </p:nvPicPr>
        <p:blipFill>
          <a:blip r:embed="rId3">
            <a:alphaModFix/>
          </a:blip>
          <a:stretch>
            <a:fillRect/>
          </a:stretch>
        </p:blipFill>
        <p:spPr>
          <a:xfrm>
            <a:off x="4277100" y="1152475"/>
            <a:ext cx="4555200" cy="3416400"/>
          </a:xfrm>
          <a:prstGeom prst="rect">
            <a:avLst/>
          </a:prstGeom>
          <a:noFill/>
          <a:ln>
            <a:noFill/>
          </a:ln>
        </p:spPr>
      </p:pic>
      <p:sp>
        <p:nvSpPr>
          <p:cNvPr id="149" name="Google Shape;14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CPI Samples before and after covid pandemic   </a:t>
            </a:r>
            <a:r>
              <a:rPr lang="en" sz="1400"/>
              <a:t> </a:t>
            </a:r>
            <a:endParaRPr/>
          </a:p>
        </p:txBody>
      </p:sp>
      <p:sp>
        <p:nvSpPr>
          <p:cNvPr id="155" name="Google Shape;155;p25"/>
          <p:cNvSpPr txBox="1"/>
          <p:nvPr>
            <p:ph idx="1" type="body"/>
          </p:nvPr>
        </p:nvSpPr>
        <p:spPr>
          <a:xfrm>
            <a:off x="5880438" y="1035088"/>
            <a:ext cx="1217100" cy="531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Sample 2</a:t>
            </a:r>
            <a:endParaRPr/>
          </a:p>
        </p:txBody>
      </p:sp>
      <p:pic>
        <p:nvPicPr>
          <p:cNvPr id="156" name="Google Shape;156;p25"/>
          <p:cNvPicPr preferRelativeResize="0"/>
          <p:nvPr/>
        </p:nvPicPr>
        <p:blipFill>
          <a:blip r:embed="rId3">
            <a:alphaModFix/>
          </a:blip>
          <a:stretch>
            <a:fillRect/>
          </a:stretch>
        </p:blipFill>
        <p:spPr>
          <a:xfrm>
            <a:off x="630775" y="1618175"/>
            <a:ext cx="3326525" cy="3052589"/>
          </a:xfrm>
          <a:prstGeom prst="rect">
            <a:avLst/>
          </a:prstGeom>
          <a:noFill/>
          <a:ln>
            <a:noFill/>
          </a:ln>
        </p:spPr>
      </p:pic>
      <p:pic>
        <p:nvPicPr>
          <p:cNvPr id="157" name="Google Shape;157;p25"/>
          <p:cNvPicPr preferRelativeResize="0"/>
          <p:nvPr/>
        </p:nvPicPr>
        <p:blipFill>
          <a:blip r:embed="rId4">
            <a:alphaModFix/>
          </a:blip>
          <a:stretch>
            <a:fillRect/>
          </a:stretch>
        </p:blipFill>
        <p:spPr>
          <a:xfrm>
            <a:off x="5140750" y="1583450"/>
            <a:ext cx="2696474" cy="3052600"/>
          </a:xfrm>
          <a:prstGeom prst="rect">
            <a:avLst/>
          </a:prstGeom>
          <a:noFill/>
          <a:ln>
            <a:noFill/>
          </a:ln>
        </p:spPr>
      </p:pic>
      <p:sp>
        <p:nvSpPr>
          <p:cNvPr id="158" name="Google Shape;158;p25"/>
          <p:cNvSpPr txBox="1"/>
          <p:nvPr>
            <p:ph idx="1" type="body"/>
          </p:nvPr>
        </p:nvSpPr>
        <p:spPr>
          <a:xfrm>
            <a:off x="1477738" y="1017713"/>
            <a:ext cx="1632600" cy="531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Sample 1</a:t>
            </a:r>
            <a:endParaRPr/>
          </a:p>
        </p:txBody>
      </p:sp>
      <p:sp>
        <p:nvSpPr>
          <p:cNvPr id="159" name="Google Shape;15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68950"/>
            <a:ext cx="8520600" cy="81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our hypothesis with an </a:t>
            </a:r>
            <a:r>
              <a:rPr lang="en"/>
              <a:t>Independent</a:t>
            </a:r>
            <a:r>
              <a:rPr lang="en"/>
              <a:t> sample T-test  </a:t>
            </a:r>
            <a:endParaRPr/>
          </a:p>
        </p:txBody>
      </p:sp>
      <p:sp>
        <p:nvSpPr>
          <p:cNvPr id="165" name="Google Shape;165;p26"/>
          <p:cNvSpPr txBox="1"/>
          <p:nvPr>
            <p:ph idx="1" type="body"/>
          </p:nvPr>
        </p:nvSpPr>
        <p:spPr>
          <a:xfrm>
            <a:off x="311700" y="1242700"/>
            <a:ext cx="8520600" cy="3518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00"/>
              <a:t>We used an </a:t>
            </a:r>
            <a:r>
              <a:rPr lang="en" sz="1400"/>
              <a:t>independent T-test to compare samples since we are comparing 2 separate data sets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Our findings show a calculated pvalue of ~1.1334816356016832e-21</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Because our pvalue was much smaller than .001, we can conclude that there is very significant evidence against the null hypothesis and thus reject it in favor of the alternate hypothesis</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Conclusion: There was a significant increase in average new vehicle CPI from 2019 (before covid) to 2023 (after covid)</a:t>
            </a:r>
            <a:endParaRPr sz="1400"/>
          </a:p>
          <a:p>
            <a:pPr indent="0" lvl="0" marL="0" rtl="0" algn="l">
              <a:spcBef>
                <a:spcPts val="1200"/>
              </a:spcBef>
              <a:spcAft>
                <a:spcPts val="1200"/>
              </a:spcAft>
              <a:buNone/>
            </a:pPr>
            <a:r>
              <a:t/>
            </a:r>
            <a:endParaRPr sz="1400"/>
          </a:p>
        </p:txBody>
      </p:sp>
      <p:pic>
        <p:nvPicPr>
          <p:cNvPr id="166" name="Google Shape;166;p26"/>
          <p:cNvPicPr preferRelativeResize="0"/>
          <p:nvPr/>
        </p:nvPicPr>
        <p:blipFill>
          <a:blip r:embed="rId3">
            <a:alphaModFix/>
          </a:blip>
          <a:stretch>
            <a:fillRect/>
          </a:stretch>
        </p:blipFill>
        <p:spPr>
          <a:xfrm>
            <a:off x="311688" y="1751743"/>
            <a:ext cx="8193975" cy="316200"/>
          </a:xfrm>
          <a:prstGeom prst="rect">
            <a:avLst/>
          </a:prstGeom>
          <a:noFill/>
          <a:ln>
            <a:noFill/>
          </a:ln>
        </p:spPr>
      </p:pic>
      <p:sp>
        <p:nvSpPr>
          <p:cNvPr id="167" name="Google Shape;16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232175"/>
            <a:ext cx="8520600" cy="572700"/>
          </a:xfrm>
          <a:prstGeom prst="rect">
            <a:avLst/>
          </a:prstGeom>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Percent Changes in New Car Prices      </a:t>
            </a:r>
            <a:endParaRPr/>
          </a:p>
        </p:txBody>
      </p:sp>
      <p:sp>
        <p:nvSpPr>
          <p:cNvPr id="173" name="Google Shape;173;p27"/>
          <p:cNvSpPr txBox="1"/>
          <p:nvPr>
            <p:ph idx="1" type="body"/>
          </p:nvPr>
        </p:nvSpPr>
        <p:spPr>
          <a:xfrm>
            <a:off x="5829300" y="804875"/>
            <a:ext cx="3003000" cy="4155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Question: Did the </a:t>
            </a:r>
            <a:r>
              <a:rPr lang="en"/>
              <a:t>percentage</a:t>
            </a:r>
            <a:r>
              <a:rPr lang="en"/>
              <a:t> in prices of new cars </a:t>
            </a:r>
            <a:r>
              <a:rPr lang="en"/>
              <a:t>drastically</a:t>
            </a:r>
            <a:r>
              <a:rPr lang="en"/>
              <a:t> </a:t>
            </a:r>
            <a:r>
              <a:rPr lang="en"/>
              <a:t>increase</a:t>
            </a:r>
            <a:r>
              <a:rPr lang="en"/>
              <a:t> between the years 2019 and 2023?</a:t>
            </a:r>
            <a:endParaRPr/>
          </a:p>
          <a:p>
            <a:pPr indent="0" lvl="0" marL="0" rtl="0" algn="l">
              <a:spcBef>
                <a:spcPts val="1200"/>
              </a:spcBef>
              <a:spcAft>
                <a:spcPts val="0"/>
              </a:spcAft>
              <a:buNone/>
            </a:pPr>
            <a:r>
              <a:rPr lang="en"/>
              <a:t>The percentage increase of the prices in cars before 2020; as is shown in 2019; was relatively low but it </a:t>
            </a:r>
            <a:r>
              <a:rPr lang="en"/>
              <a:t>skyrocketed after 2020.</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74" name="Google Shape;174;p27"/>
          <p:cNvPicPr preferRelativeResize="0"/>
          <p:nvPr/>
        </p:nvPicPr>
        <p:blipFill>
          <a:blip r:embed="rId3">
            <a:alphaModFix/>
          </a:blip>
          <a:stretch>
            <a:fillRect/>
          </a:stretch>
        </p:blipFill>
        <p:spPr>
          <a:xfrm>
            <a:off x="144525" y="804875"/>
            <a:ext cx="5539974" cy="4154975"/>
          </a:xfrm>
          <a:prstGeom prst="rect">
            <a:avLst/>
          </a:prstGeom>
          <a:noFill/>
          <a:ln>
            <a:noFill/>
          </a:ln>
        </p:spPr>
      </p:pic>
      <p:sp>
        <p:nvSpPr>
          <p:cNvPr id="175" name="Google Shape;17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2676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Percent Changes in New Car Prices       </a:t>
            </a:r>
            <a:r>
              <a:rPr lang="en" sz="1400"/>
              <a:t> </a:t>
            </a:r>
            <a:endParaRPr/>
          </a:p>
        </p:txBody>
      </p:sp>
      <p:sp>
        <p:nvSpPr>
          <p:cNvPr id="181" name="Google Shape;181;p28"/>
          <p:cNvSpPr txBox="1"/>
          <p:nvPr>
            <p:ph idx="1" type="body"/>
          </p:nvPr>
        </p:nvSpPr>
        <p:spPr>
          <a:xfrm>
            <a:off x="311700" y="2719550"/>
            <a:ext cx="8520600" cy="184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huge </a:t>
            </a:r>
            <a:r>
              <a:rPr lang="en"/>
              <a:t>increase</a:t>
            </a:r>
            <a:r>
              <a:rPr lang="en"/>
              <a:t> in the </a:t>
            </a:r>
            <a:r>
              <a:rPr lang="en"/>
              <a:t>percentage</a:t>
            </a:r>
            <a:r>
              <a:rPr lang="en"/>
              <a:t> in new car prices can be easily seen in this bar graph the </a:t>
            </a:r>
            <a:r>
              <a:rPr lang="en"/>
              <a:t>percentage</a:t>
            </a:r>
            <a:r>
              <a:rPr lang="en"/>
              <a:t> more than triple over the last few years.</a:t>
            </a:r>
            <a:endParaRPr/>
          </a:p>
        </p:txBody>
      </p:sp>
      <p:pic>
        <p:nvPicPr>
          <p:cNvPr id="182" name="Google Shape;182;p28"/>
          <p:cNvPicPr preferRelativeResize="0"/>
          <p:nvPr/>
        </p:nvPicPr>
        <p:blipFill>
          <a:blip r:embed="rId3">
            <a:alphaModFix/>
          </a:blip>
          <a:stretch>
            <a:fillRect/>
          </a:stretch>
        </p:blipFill>
        <p:spPr>
          <a:xfrm>
            <a:off x="243475" y="840350"/>
            <a:ext cx="8657050" cy="1731400"/>
          </a:xfrm>
          <a:prstGeom prst="rect">
            <a:avLst/>
          </a:prstGeom>
          <a:noFill/>
          <a:ln>
            <a:noFill/>
          </a:ln>
        </p:spPr>
      </p:pic>
      <p:sp>
        <p:nvSpPr>
          <p:cNvPr id="183" name="Google Shape;18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Data set #4 </a:t>
            </a:r>
            <a:r>
              <a:rPr lang="en" sz="2000"/>
              <a:t>Brand/Manufactures </a:t>
            </a:r>
            <a:endParaRPr sz="2000"/>
          </a:p>
        </p:txBody>
      </p:sp>
      <p:sp>
        <p:nvSpPr>
          <p:cNvPr id="189" name="Google Shape;189;p29"/>
          <p:cNvSpPr txBox="1"/>
          <p:nvPr>
            <p:ph idx="1" type="body"/>
          </p:nvPr>
        </p:nvSpPr>
        <p:spPr>
          <a:xfrm>
            <a:off x="399450" y="101772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highlight>
                  <a:schemeClr val="lt1"/>
                </a:highlight>
              </a:rPr>
              <a:t>The cleaned dataset is a curated subset of the original, focusing on vehicles made from 2019 to 2023. This targeted time frame allows us to explore trends in this recent period, revealing insights into technology, design, and manufacturing advancements. It's a valuable resource for analyzing the changing automotive landscape, uncovering manufacturer strategies, market trends, and even vehicle features. This dataset offers a lens into the modern automotive market, providing analysts and researchers with the tools to uncover patterns and deepen their understanding of the industry</a:t>
            </a:r>
            <a:endParaRPr sz="1400">
              <a:highlight>
                <a:schemeClr val="lt1"/>
              </a:highlight>
            </a:endParaRPr>
          </a:p>
        </p:txBody>
      </p:sp>
      <p:pic>
        <p:nvPicPr>
          <p:cNvPr id="190" name="Google Shape;190;p29"/>
          <p:cNvPicPr preferRelativeResize="0"/>
          <p:nvPr/>
        </p:nvPicPr>
        <p:blipFill>
          <a:blip r:embed="rId3">
            <a:alphaModFix/>
          </a:blip>
          <a:stretch>
            <a:fillRect/>
          </a:stretch>
        </p:blipFill>
        <p:spPr>
          <a:xfrm>
            <a:off x="964925" y="2571750"/>
            <a:ext cx="5175374" cy="1782550"/>
          </a:xfrm>
          <a:prstGeom prst="rect">
            <a:avLst/>
          </a:prstGeom>
          <a:noFill/>
          <a:ln>
            <a:noFill/>
          </a:ln>
        </p:spPr>
      </p:pic>
      <p:sp>
        <p:nvSpPr>
          <p:cNvPr id="191" name="Google Shape;19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85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Data set #4 graph </a:t>
            </a:r>
            <a:r>
              <a:rPr lang="en" sz="2000"/>
              <a:t>Brand/Manufactures</a:t>
            </a:r>
            <a:r>
              <a:rPr lang="en" sz="1700"/>
              <a:t> </a:t>
            </a:r>
            <a:endParaRPr sz="1700"/>
          </a:p>
        </p:txBody>
      </p:sp>
      <p:sp>
        <p:nvSpPr>
          <p:cNvPr id="197" name="Google Shape;19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200">
                <a:highlight>
                  <a:schemeClr val="lt1"/>
                </a:highlight>
                <a:latin typeface="Roboto"/>
                <a:ea typeface="Roboto"/>
                <a:cs typeface="Roboto"/>
                <a:sym typeface="Roboto"/>
              </a:rPr>
              <a:t>The bar graph visualizes how vehicle production is distributed among different manufacturers during each production year within the specified time range. The x-axis labels provide insights into manufacturers and their respective production years, while the bar heights indicate the number of vehicles produced. This graph is instrumental in revealing trends and patterns in vehicle production across various manufacturers during these years.</a:t>
            </a:r>
            <a:endParaRPr sz="1200">
              <a:highlight>
                <a:schemeClr val="lt1"/>
              </a:highlight>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highlight>
                  <a:schemeClr val="lt1"/>
                </a:highlight>
                <a:latin typeface="Roboto"/>
                <a:ea typeface="Roboto"/>
                <a:cs typeface="Roboto"/>
                <a:sym typeface="Roboto"/>
              </a:rPr>
              <a:t>Among the manufacturer lineup, Toyota stands out prominently as one of the major players. Its name is prominently displayed on the graph, signifying its significant presence. Toyota's consistent production levels from 2019 to 2023 resonate like a rhythmic beat, underscoring their robust and continuous vehicle manufacturing efforts.</a:t>
            </a:r>
            <a:endParaRPr sz="1200">
              <a:highlight>
                <a:schemeClr val="lt1"/>
              </a:highlight>
              <a:latin typeface="Roboto"/>
              <a:ea typeface="Roboto"/>
              <a:cs typeface="Roboto"/>
              <a:sym typeface="Roboto"/>
            </a:endParaRPr>
          </a:p>
          <a:p>
            <a:pPr indent="0" lvl="0" marL="457200" rtl="0" algn="l">
              <a:spcBef>
                <a:spcPts val="0"/>
              </a:spcBef>
              <a:spcAft>
                <a:spcPts val="1200"/>
              </a:spcAft>
              <a:buNone/>
            </a:pPr>
            <a:r>
              <a:t/>
            </a:r>
            <a:endParaRPr sz="1100"/>
          </a:p>
        </p:txBody>
      </p:sp>
      <p:pic>
        <p:nvPicPr>
          <p:cNvPr id="198" name="Google Shape;198;p30"/>
          <p:cNvPicPr preferRelativeResize="0"/>
          <p:nvPr/>
        </p:nvPicPr>
        <p:blipFill>
          <a:blip r:embed="rId3">
            <a:alphaModFix/>
          </a:blip>
          <a:stretch>
            <a:fillRect/>
          </a:stretch>
        </p:blipFill>
        <p:spPr>
          <a:xfrm>
            <a:off x="672525" y="2711300"/>
            <a:ext cx="7461375" cy="2345524"/>
          </a:xfrm>
          <a:prstGeom prst="rect">
            <a:avLst/>
          </a:prstGeom>
          <a:noFill/>
          <a:ln>
            <a:noFill/>
          </a:ln>
        </p:spPr>
      </p:pic>
      <p:sp>
        <p:nvSpPr>
          <p:cNvPr id="199" name="Google Shape;19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r>
              <a:rPr lang="en" sz="1400"/>
              <a:t> </a:t>
            </a:r>
            <a:endParaRPr/>
          </a:p>
        </p:txBody>
      </p:sp>
      <p:sp>
        <p:nvSpPr>
          <p:cNvPr id="205" name="Google Shape;205;p31"/>
          <p:cNvSpPr txBox="1"/>
          <p:nvPr>
            <p:ph idx="1" type="body"/>
          </p:nvPr>
        </p:nvSpPr>
        <p:spPr>
          <a:xfrm>
            <a:off x="311700" y="1193300"/>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a:t>Covid </a:t>
            </a:r>
            <a:r>
              <a:rPr lang="en"/>
              <a:t>definitely</a:t>
            </a:r>
            <a:r>
              <a:rPr lang="en"/>
              <a:t> had an impact on vehicles prices and the inflation that ran through the market.</a:t>
            </a:r>
            <a:endParaRPr/>
          </a:p>
          <a:p>
            <a:pPr indent="0" lvl="0" marL="0" rtl="0" algn="l">
              <a:lnSpc>
                <a:spcPct val="105000"/>
              </a:lnSpc>
              <a:spcBef>
                <a:spcPts val="1200"/>
              </a:spcBef>
              <a:spcAft>
                <a:spcPts val="0"/>
              </a:spcAft>
              <a:buNone/>
            </a:pPr>
            <a:r>
              <a:rPr lang="en"/>
              <a:t>Especially for Toyota as a brand and manufacturer.</a:t>
            </a:r>
            <a:endParaRPr/>
          </a:p>
          <a:p>
            <a:pPr indent="0" lvl="0" marL="0" rtl="0" algn="l">
              <a:lnSpc>
                <a:spcPct val="105000"/>
              </a:lnSpc>
              <a:spcBef>
                <a:spcPts val="1200"/>
              </a:spcBef>
              <a:spcAft>
                <a:spcPts val="0"/>
              </a:spcAft>
              <a:buNone/>
            </a:pPr>
            <a:r>
              <a:rPr lang="en"/>
              <a:t>Demand and supply have been polar opposites since Q1 2020 and peaking during Q2 2021.</a:t>
            </a:r>
            <a:endParaRPr/>
          </a:p>
          <a:p>
            <a:pPr indent="0" lvl="0" marL="0" rtl="0" algn="l">
              <a:lnSpc>
                <a:spcPct val="105000"/>
              </a:lnSpc>
              <a:spcBef>
                <a:spcPts val="1200"/>
              </a:spcBef>
              <a:spcAft>
                <a:spcPts val="0"/>
              </a:spcAft>
              <a:buNone/>
            </a:pPr>
            <a:r>
              <a:rPr lang="en"/>
              <a:t>Our findings show a calculated P Value of ~1.1334816356016832e-21.</a:t>
            </a:r>
            <a:endParaRPr/>
          </a:p>
          <a:p>
            <a:pPr indent="0" lvl="0" marL="0" rtl="0" algn="l">
              <a:lnSpc>
                <a:spcPct val="105000"/>
              </a:lnSpc>
              <a:spcBef>
                <a:spcPts val="1200"/>
              </a:spcBef>
              <a:spcAft>
                <a:spcPts val="1200"/>
              </a:spcAft>
              <a:buNone/>
            </a:pPr>
            <a:r>
              <a:rPr lang="en"/>
              <a:t>Because our P Value was much smaller than .001, we can conclude that there is very significant evidence against the null hypothesis and thus reject it in favor of the alternate hypothesis.</a:t>
            </a:r>
            <a:endParaRPr sz="2200"/>
          </a:p>
        </p:txBody>
      </p:sp>
      <p:sp>
        <p:nvSpPr>
          <p:cNvPr id="206" name="Google Shape;20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212825" y="591200"/>
            <a:ext cx="8619600" cy="4450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7"/>
              <a:t>P</a:t>
            </a:r>
            <a:r>
              <a:rPr lang="en" sz="4807"/>
              <a:t>roject Team (Group 5):</a:t>
            </a:r>
            <a:endParaRPr sz="4807"/>
          </a:p>
          <a:p>
            <a:pPr indent="-311272" lvl="0" marL="457200" rtl="0" algn="l">
              <a:spcBef>
                <a:spcPts val="1200"/>
              </a:spcBef>
              <a:spcAft>
                <a:spcPts val="0"/>
              </a:spcAft>
              <a:buSzPct val="100000"/>
              <a:buChar char="●"/>
            </a:pPr>
            <a:r>
              <a:rPr lang="en" sz="5207"/>
              <a:t>Armando Magallan Jr, Lorena Olalde Rios, Roel Jr De Los Santos, and David Rojas.</a:t>
            </a:r>
            <a:endParaRPr sz="5207"/>
          </a:p>
          <a:p>
            <a:pPr indent="0" lvl="0" marL="0" rtl="0" algn="l">
              <a:spcBef>
                <a:spcPts val="1200"/>
              </a:spcBef>
              <a:spcAft>
                <a:spcPts val="0"/>
              </a:spcAft>
              <a:buNone/>
            </a:pPr>
            <a:r>
              <a:rPr lang="en" sz="4807"/>
              <a:t>Project Scope: </a:t>
            </a:r>
            <a:endParaRPr sz="4807"/>
          </a:p>
          <a:p>
            <a:pPr indent="-309567" lvl="0" marL="457200" rtl="0" algn="l">
              <a:spcBef>
                <a:spcPts val="1200"/>
              </a:spcBef>
              <a:spcAft>
                <a:spcPts val="0"/>
              </a:spcAft>
              <a:buSzPct val="100000"/>
              <a:buChar char="●"/>
            </a:pPr>
            <a:r>
              <a:rPr lang="en" sz="5100"/>
              <a:t>As a group we gathered data that would give us a better </a:t>
            </a:r>
            <a:r>
              <a:rPr lang="en" sz="5100"/>
              <a:t>understanding</a:t>
            </a:r>
            <a:r>
              <a:rPr lang="en" sz="5100"/>
              <a:t> of the prices of new cars </a:t>
            </a:r>
            <a:endParaRPr sz="5100"/>
          </a:p>
          <a:p>
            <a:pPr indent="0" lvl="0" marL="457200" rtl="0" algn="l">
              <a:spcBef>
                <a:spcPts val="1200"/>
              </a:spcBef>
              <a:spcAft>
                <a:spcPts val="0"/>
              </a:spcAft>
              <a:buNone/>
            </a:pPr>
            <a:r>
              <a:rPr lang="en" sz="5100"/>
              <a:t>t</a:t>
            </a:r>
            <a:r>
              <a:rPr lang="en" sz="5100"/>
              <a:t>hroughout</a:t>
            </a:r>
            <a:r>
              <a:rPr lang="en" sz="5100"/>
              <a:t> the years; specifically 2019-2023 to get a view of the prices before the Covid and therefore the</a:t>
            </a:r>
            <a:endParaRPr sz="5100"/>
          </a:p>
          <a:p>
            <a:pPr indent="0" lvl="0" marL="457200" rtl="0" algn="l">
              <a:spcBef>
                <a:spcPts val="1200"/>
              </a:spcBef>
              <a:spcAft>
                <a:spcPts val="0"/>
              </a:spcAft>
              <a:buNone/>
            </a:pPr>
            <a:r>
              <a:rPr lang="en" sz="5100"/>
              <a:t>prices afterwards.</a:t>
            </a:r>
            <a:endParaRPr sz="5100"/>
          </a:p>
          <a:p>
            <a:pPr indent="0" lvl="0" marL="0" rtl="0" algn="l">
              <a:spcBef>
                <a:spcPts val="1200"/>
              </a:spcBef>
              <a:spcAft>
                <a:spcPts val="0"/>
              </a:spcAft>
              <a:buNone/>
            </a:pPr>
            <a:r>
              <a:rPr lang="en" sz="5100"/>
              <a:t>Hypothesis: There was a significant increase in average new vehicle CPI from 2019 (before covid) to 2023 (after covid).</a:t>
            </a:r>
            <a:endParaRPr sz="5100"/>
          </a:p>
          <a:p>
            <a:pPr indent="0" lvl="0" marL="0" rtl="0" algn="l">
              <a:spcBef>
                <a:spcPts val="1200"/>
              </a:spcBef>
              <a:spcAft>
                <a:spcPts val="0"/>
              </a:spcAft>
              <a:buNone/>
            </a:pPr>
            <a:r>
              <a:rPr lang="en" sz="5100"/>
              <a:t>Null-Hypothesis: There is no significant change in average new vehicle CPI from 2019 to 2023.</a:t>
            </a:r>
            <a:r>
              <a:rPr lang="en" sz="5100"/>
              <a:t>.</a:t>
            </a:r>
            <a:endParaRPr sz="4807"/>
          </a:p>
          <a:p>
            <a:pPr indent="0" lvl="0" marL="0" rtl="0" algn="l">
              <a:spcBef>
                <a:spcPts val="1200"/>
              </a:spcBef>
              <a:spcAft>
                <a:spcPts val="0"/>
              </a:spcAft>
              <a:buNone/>
            </a:pPr>
            <a:r>
              <a:rPr lang="en" sz="4807"/>
              <a:t>Attributes to Analyzed: </a:t>
            </a:r>
            <a:endParaRPr sz="4807"/>
          </a:p>
          <a:p>
            <a:pPr indent="-304922" lvl="0" marL="457200" rtl="0" algn="l">
              <a:spcBef>
                <a:spcPts val="1200"/>
              </a:spcBef>
              <a:spcAft>
                <a:spcPts val="0"/>
              </a:spcAft>
              <a:buSzPct val="100000"/>
              <a:buChar char="●"/>
            </a:pPr>
            <a:r>
              <a:rPr lang="en" sz="4807"/>
              <a:t>New car volume</a:t>
            </a:r>
            <a:endParaRPr sz="4807"/>
          </a:p>
          <a:p>
            <a:pPr indent="-304922" lvl="0" marL="457200" rtl="0" algn="l">
              <a:spcBef>
                <a:spcPts val="0"/>
              </a:spcBef>
              <a:spcAft>
                <a:spcPts val="0"/>
              </a:spcAft>
              <a:buSzPct val="100000"/>
              <a:buChar char="●"/>
            </a:pPr>
            <a:r>
              <a:rPr lang="en" sz="4807"/>
              <a:t>New car inflation</a:t>
            </a:r>
            <a:endParaRPr sz="4807"/>
          </a:p>
          <a:p>
            <a:pPr indent="-304922" lvl="0" marL="457200" rtl="0" algn="l">
              <a:spcBef>
                <a:spcPts val="0"/>
              </a:spcBef>
              <a:spcAft>
                <a:spcPts val="0"/>
              </a:spcAft>
              <a:buSzPct val="100000"/>
              <a:buChar char="●"/>
            </a:pPr>
            <a:r>
              <a:rPr lang="en" sz="4807"/>
              <a:t>New car </a:t>
            </a:r>
            <a:r>
              <a:rPr lang="en" sz="4807"/>
              <a:t>compounded</a:t>
            </a:r>
            <a:r>
              <a:rPr lang="en" sz="4807"/>
              <a:t> inflation</a:t>
            </a:r>
            <a:endParaRPr sz="4807"/>
          </a:p>
          <a:p>
            <a:pPr indent="-304922" lvl="0" marL="457200" rtl="0" algn="l">
              <a:spcBef>
                <a:spcPts val="0"/>
              </a:spcBef>
              <a:spcAft>
                <a:spcPts val="0"/>
              </a:spcAft>
              <a:buSzPct val="100000"/>
              <a:buChar char="●"/>
            </a:pPr>
            <a:r>
              <a:rPr lang="en" sz="4807"/>
              <a:t>Brand/ manufacture trends </a:t>
            </a:r>
            <a:endParaRPr sz="4807"/>
          </a:p>
          <a:p>
            <a:pPr indent="0" lvl="0" marL="457200" rtl="0" algn="l">
              <a:spcBef>
                <a:spcPts val="1200"/>
              </a:spcBef>
              <a:spcAft>
                <a:spcPts val="0"/>
              </a:spcAft>
              <a:buNone/>
            </a:pPr>
            <a:r>
              <a:t/>
            </a:r>
            <a:endParaRPr sz="2500"/>
          </a:p>
          <a:p>
            <a:pPr indent="0" lvl="0" marL="457200" rtl="0" algn="l">
              <a:spcBef>
                <a:spcPts val="1200"/>
              </a:spcBef>
              <a:spcAft>
                <a:spcPts val="0"/>
              </a:spcAft>
              <a:buNone/>
            </a:pPr>
            <a:r>
              <a:t/>
            </a:r>
            <a:endParaRPr sz="1200">
              <a:solidFill>
                <a:srgbClr val="1F2328"/>
              </a:solidFill>
              <a:highlight>
                <a:srgbClr val="FFFFFF"/>
              </a:highlight>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62" name="Google Shape;62;p14"/>
          <p:cNvSpPr txBox="1"/>
          <p:nvPr/>
        </p:nvSpPr>
        <p:spPr>
          <a:xfrm>
            <a:off x="212825" y="130100"/>
            <a:ext cx="6368700" cy="461100"/>
          </a:xfrm>
          <a:prstGeom prst="rect">
            <a:avLst/>
          </a:prstGeom>
          <a:noFill/>
          <a:ln>
            <a:noFill/>
          </a:ln>
        </p:spPr>
        <p:txBody>
          <a:bodyPr anchorCtr="0" anchor="t" bIns="91425" lIns="91425" spcFirstLastPara="1" rIns="91425" wrap="square" tIns="91425">
            <a:noAutofit/>
          </a:bodyPr>
          <a:lstStyle/>
          <a:p>
            <a:pPr indent="0" lvl="0" marL="2743200" rtl="0" algn="ctr">
              <a:spcBef>
                <a:spcPts val="0"/>
              </a:spcBef>
              <a:spcAft>
                <a:spcPts val="0"/>
              </a:spcAft>
              <a:buNone/>
            </a:pPr>
            <a:r>
              <a:rPr lang="en" sz="2700">
                <a:solidFill>
                  <a:schemeClr val="dk1"/>
                </a:solidFill>
              </a:rPr>
              <a:t>Covid and Inflation                     </a:t>
            </a:r>
            <a:endParaRPr sz="2700">
              <a:solidFill>
                <a:schemeClr val="dk1"/>
              </a:solidFill>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369550"/>
            <a:ext cx="8520600" cy="572700"/>
          </a:xfrm>
          <a:prstGeom prst="rect">
            <a:avLst/>
          </a:prstGeom>
        </p:spPr>
        <p:txBody>
          <a:bodyPr anchorCtr="0" anchor="t" bIns="91425" lIns="91425" spcFirstLastPara="1" rIns="91425" wrap="square" tIns="91425">
            <a:normAutofit fontScale="90000"/>
          </a:bodyPr>
          <a:lstStyle/>
          <a:p>
            <a:pPr indent="0" lvl="0" marL="914400" rtl="0" algn="l">
              <a:spcBef>
                <a:spcPts val="0"/>
              </a:spcBef>
              <a:spcAft>
                <a:spcPts val="0"/>
              </a:spcAft>
              <a:buNone/>
            </a:pPr>
            <a:r>
              <a:rPr lang="en"/>
              <a:t>Cleaning the Datasets in Jupyter Notebook      </a:t>
            </a:r>
            <a:endParaRPr/>
          </a:p>
        </p:txBody>
      </p:sp>
      <p:sp>
        <p:nvSpPr>
          <p:cNvPr id="69" name="Google Shape;69;p15"/>
          <p:cNvSpPr txBox="1"/>
          <p:nvPr>
            <p:ph idx="1" type="body"/>
          </p:nvPr>
        </p:nvSpPr>
        <p:spPr>
          <a:xfrm>
            <a:off x="311700" y="1152475"/>
            <a:ext cx="1668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First we imported the CSV files, and then after reading them in, used .loc to narrow down the years we wanted to analyze</a:t>
            </a:r>
            <a:endParaRPr/>
          </a:p>
        </p:txBody>
      </p:sp>
      <p:pic>
        <p:nvPicPr>
          <p:cNvPr id="70" name="Google Shape;70;p15"/>
          <p:cNvPicPr preferRelativeResize="0"/>
          <p:nvPr/>
        </p:nvPicPr>
        <p:blipFill>
          <a:blip r:embed="rId3">
            <a:alphaModFix/>
          </a:blip>
          <a:stretch>
            <a:fillRect/>
          </a:stretch>
        </p:blipFill>
        <p:spPr>
          <a:xfrm>
            <a:off x="2132100" y="1170125"/>
            <a:ext cx="6859501" cy="3265223"/>
          </a:xfrm>
          <a:prstGeom prst="rect">
            <a:avLst/>
          </a:prstGeom>
          <a:noFill/>
          <a:ln>
            <a:noFill/>
          </a:ln>
        </p:spPr>
      </p:pic>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769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Cleaning Data cont.                     </a:t>
            </a:r>
            <a:endParaRPr/>
          </a:p>
        </p:txBody>
      </p:sp>
      <p:sp>
        <p:nvSpPr>
          <p:cNvPr id="77" name="Google Shape;77;p16"/>
          <p:cNvSpPr txBox="1"/>
          <p:nvPr>
            <p:ph idx="1" type="body"/>
          </p:nvPr>
        </p:nvSpPr>
        <p:spPr>
          <a:xfrm>
            <a:off x="311700" y="1152475"/>
            <a:ext cx="2286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Next we created a column for year from the full date in the CSV, and renamed the “CUSR0000SETA01” column to “CPI” to help make things easier to read</a:t>
            </a:r>
            <a:endParaRPr/>
          </a:p>
        </p:txBody>
      </p:sp>
      <p:pic>
        <p:nvPicPr>
          <p:cNvPr id="78" name="Google Shape;78;p16"/>
          <p:cNvPicPr preferRelativeResize="0"/>
          <p:nvPr/>
        </p:nvPicPr>
        <p:blipFill>
          <a:blip r:embed="rId3">
            <a:alphaModFix/>
          </a:blip>
          <a:stretch>
            <a:fillRect/>
          </a:stretch>
        </p:blipFill>
        <p:spPr>
          <a:xfrm>
            <a:off x="2750400" y="1170125"/>
            <a:ext cx="6124575" cy="485775"/>
          </a:xfrm>
          <a:prstGeom prst="rect">
            <a:avLst/>
          </a:prstGeom>
          <a:noFill/>
          <a:ln>
            <a:noFill/>
          </a:ln>
        </p:spPr>
      </p:pic>
      <p:pic>
        <p:nvPicPr>
          <p:cNvPr id="79" name="Google Shape;79;p16"/>
          <p:cNvPicPr preferRelativeResize="0"/>
          <p:nvPr/>
        </p:nvPicPr>
        <p:blipFill>
          <a:blip r:embed="rId4">
            <a:alphaModFix/>
          </a:blip>
          <a:stretch>
            <a:fillRect/>
          </a:stretch>
        </p:blipFill>
        <p:spPr>
          <a:xfrm>
            <a:off x="2750400" y="1808300"/>
            <a:ext cx="5905500" cy="2362200"/>
          </a:xfrm>
          <a:prstGeom prst="rect">
            <a:avLst/>
          </a:prstGeom>
          <a:noFill/>
          <a:ln>
            <a:noFill/>
          </a:ln>
        </p:spPr>
      </p:pic>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Cleaning Data cont.                       </a:t>
            </a:r>
            <a:endParaRPr/>
          </a:p>
        </p:txBody>
      </p:sp>
      <p:sp>
        <p:nvSpPr>
          <p:cNvPr id="86" name="Google Shape;86;p17"/>
          <p:cNvSpPr txBox="1"/>
          <p:nvPr>
            <p:ph idx="1" type="body"/>
          </p:nvPr>
        </p:nvSpPr>
        <p:spPr>
          <a:xfrm>
            <a:off x="311700" y="1658288"/>
            <a:ext cx="2637600" cy="170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Following</a:t>
            </a:r>
            <a:r>
              <a:rPr lang="en"/>
              <a:t> this, we formatted and displayed our samples used in conducting of the t-test, as well as the mean</a:t>
            </a:r>
            <a:endParaRPr/>
          </a:p>
        </p:txBody>
      </p:sp>
      <p:pic>
        <p:nvPicPr>
          <p:cNvPr id="87" name="Google Shape;87;p17"/>
          <p:cNvPicPr preferRelativeResize="0"/>
          <p:nvPr/>
        </p:nvPicPr>
        <p:blipFill>
          <a:blip r:embed="rId3">
            <a:alphaModFix/>
          </a:blip>
          <a:stretch>
            <a:fillRect/>
          </a:stretch>
        </p:blipFill>
        <p:spPr>
          <a:xfrm>
            <a:off x="3101700" y="1170125"/>
            <a:ext cx="5889900" cy="2680920"/>
          </a:xfrm>
          <a:prstGeom prst="rect">
            <a:avLst/>
          </a:prstGeom>
          <a:noFill/>
          <a:ln>
            <a:noFill/>
          </a:ln>
        </p:spPr>
      </p:pic>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Final cleaning data                </a:t>
            </a:r>
            <a:endParaRPr/>
          </a:p>
        </p:txBody>
      </p:sp>
      <p:sp>
        <p:nvSpPr>
          <p:cNvPr id="94" name="Google Shape;94;p18"/>
          <p:cNvSpPr txBox="1"/>
          <p:nvPr>
            <p:ph idx="1" type="body"/>
          </p:nvPr>
        </p:nvSpPr>
        <p:spPr>
          <a:xfrm>
            <a:off x="311700" y="1152475"/>
            <a:ext cx="8333100" cy="107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After performing the t-test, we displayed and formatted our exponential value to confirm it was multiple decimal places to the right of 0 and thus a very small number </a:t>
            </a:r>
            <a:endParaRPr/>
          </a:p>
        </p:txBody>
      </p:sp>
      <p:pic>
        <p:nvPicPr>
          <p:cNvPr id="95" name="Google Shape;95;p18"/>
          <p:cNvPicPr preferRelativeResize="0"/>
          <p:nvPr/>
        </p:nvPicPr>
        <p:blipFill>
          <a:blip r:embed="rId3">
            <a:alphaModFix/>
          </a:blip>
          <a:stretch>
            <a:fillRect/>
          </a:stretch>
        </p:blipFill>
        <p:spPr>
          <a:xfrm>
            <a:off x="262875" y="2377600"/>
            <a:ext cx="8804300" cy="1986400"/>
          </a:xfrm>
          <a:prstGeom prst="rect">
            <a:avLst/>
          </a:prstGeom>
          <a:noFill/>
          <a:ln>
            <a:noFill/>
          </a:ln>
        </p:spPr>
      </p:pic>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254150" y="579775"/>
            <a:ext cx="8520600" cy="104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 #1 Total Vehicles Sold (Millions of Units, Seasonally Adjusted Annual Rate) </a:t>
            </a:r>
            <a:endParaRPr/>
          </a:p>
          <a:p>
            <a:pPr indent="0" lvl="0" marL="0" rtl="0" algn="l">
              <a:spcBef>
                <a:spcPts val="0"/>
              </a:spcBef>
              <a:spcAft>
                <a:spcPts val="0"/>
              </a:spcAft>
              <a:buNone/>
            </a:pPr>
            <a:r>
              <a:t/>
            </a:r>
            <a:endParaRPr/>
          </a:p>
        </p:txBody>
      </p:sp>
      <p:sp>
        <p:nvSpPr>
          <p:cNvPr id="102" name="Google Shape;102;p19"/>
          <p:cNvSpPr txBox="1"/>
          <p:nvPr>
            <p:ph idx="1" type="body"/>
          </p:nvPr>
        </p:nvSpPr>
        <p:spPr>
          <a:xfrm>
            <a:off x="254150" y="4122800"/>
            <a:ext cx="8520600" cy="8166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The 2nd quarter (Q2)  of 2019 through the end of that year averaged 17 million vehicles sold in the United States.</a:t>
            </a:r>
            <a:endParaRPr/>
          </a:p>
          <a:p>
            <a:pPr indent="0" lvl="0" marL="0" rtl="0" algn="l">
              <a:spcBef>
                <a:spcPts val="1200"/>
              </a:spcBef>
              <a:spcAft>
                <a:spcPts val="1200"/>
              </a:spcAft>
              <a:buNone/>
            </a:pPr>
            <a:r>
              <a:rPr lang="en"/>
              <a:t>Before a big dip in volume during the 1st quarter (Q1)  of 2020.</a:t>
            </a:r>
            <a:endParaRPr/>
          </a:p>
        </p:txBody>
      </p:sp>
      <p:pic>
        <p:nvPicPr>
          <p:cNvPr id="103" name="Google Shape;103;p19"/>
          <p:cNvPicPr preferRelativeResize="0"/>
          <p:nvPr/>
        </p:nvPicPr>
        <p:blipFill>
          <a:blip r:embed="rId3">
            <a:alphaModFix/>
          </a:blip>
          <a:stretch>
            <a:fillRect/>
          </a:stretch>
        </p:blipFill>
        <p:spPr>
          <a:xfrm>
            <a:off x="3987450" y="2240750"/>
            <a:ext cx="4787299" cy="1801600"/>
          </a:xfrm>
          <a:prstGeom prst="rect">
            <a:avLst/>
          </a:prstGeom>
          <a:noFill/>
          <a:ln>
            <a:noFill/>
          </a:ln>
        </p:spPr>
      </p:pic>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19"/>
          <p:cNvPicPr preferRelativeResize="0"/>
          <p:nvPr/>
        </p:nvPicPr>
        <p:blipFill>
          <a:blip r:embed="rId4">
            <a:alphaModFix/>
          </a:blip>
          <a:stretch>
            <a:fillRect/>
          </a:stretch>
        </p:blipFill>
        <p:spPr>
          <a:xfrm>
            <a:off x="387800" y="1619874"/>
            <a:ext cx="3980101" cy="1500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118450"/>
            <a:ext cx="8520600" cy="5727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rmAutofit fontScale="90000"/>
          </a:bodyPr>
          <a:lstStyle/>
          <a:p>
            <a:pPr indent="0" lvl="0" marL="457200" rtl="0" algn="ctr">
              <a:spcBef>
                <a:spcPts val="0"/>
              </a:spcBef>
              <a:spcAft>
                <a:spcPts val="0"/>
              </a:spcAft>
              <a:buNone/>
            </a:pPr>
            <a:r>
              <a:rPr lang="en"/>
              <a:t>A Market Affected by Covid        </a:t>
            </a:r>
            <a:endParaRPr/>
          </a:p>
        </p:txBody>
      </p:sp>
      <p:sp>
        <p:nvSpPr>
          <p:cNvPr id="111" name="Google Shape;111;p20"/>
          <p:cNvSpPr txBox="1"/>
          <p:nvPr>
            <p:ph idx="1" type="body"/>
          </p:nvPr>
        </p:nvSpPr>
        <p:spPr>
          <a:xfrm>
            <a:off x="1347100" y="2571750"/>
            <a:ext cx="6260400" cy="245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Covid started </a:t>
            </a:r>
            <a:r>
              <a:rPr lang="en"/>
              <a:t>affecting</a:t>
            </a:r>
            <a:r>
              <a:rPr lang="en"/>
              <a:t> most markets </a:t>
            </a:r>
            <a:r>
              <a:rPr lang="en"/>
              <a:t>around</a:t>
            </a:r>
            <a:r>
              <a:rPr lang="en"/>
              <a:t> the world, the U.S. had a substantial decrease in volume sales.</a:t>
            </a:r>
            <a:endParaRPr/>
          </a:p>
          <a:p>
            <a:pPr indent="0" lvl="0" marL="0" rtl="0" algn="l">
              <a:spcBef>
                <a:spcPts val="1200"/>
              </a:spcBef>
              <a:spcAft>
                <a:spcPts val="0"/>
              </a:spcAft>
              <a:buNone/>
            </a:pPr>
            <a:r>
              <a:rPr lang="en"/>
              <a:t>Q1 2019 started with around 17 million vehicles sold and Q2 2020 ended with around 8 million vehicles sold.</a:t>
            </a:r>
            <a:endParaRPr/>
          </a:p>
          <a:p>
            <a:pPr indent="0" lvl="0" marL="0" rtl="0" algn="l">
              <a:spcBef>
                <a:spcPts val="1200"/>
              </a:spcBef>
              <a:spcAft>
                <a:spcPts val="1200"/>
              </a:spcAft>
              <a:buNone/>
            </a:pPr>
            <a:r>
              <a:rPr lang="en"/>
              <a:t>This decrease in volume sold exemplifies the subsequent demand once vehicle production had come to a halt.</a:t>
            </a:r>
            <a:endParaRPr/>
          </a:p>
        </p:txBody>
      </p:sp>
      <p:pic>
        <p:nvPicPr>
          <p:cNvPr id="112" name="Google Shape;112;p20"/>
          <p:cNvPicPr preferRelativeResize="0"/>
          <p:nvPr/>
        </p:nvPicPr>
        <p:blipFill>
          <a:blip r:embed="rId3">
            <a:alphaModFix/>
          </a:blip>
          <a:stretch>
            <a:fillRect/>
          </a:stretch>
        </p:blipFill>
        <p:spPr>
          <a:xfrm>
            <a:off x="155850" y="691150"/>
            <a:ext cx="8832300" cy="1766460"/>
          </a:xfrm>
          <a:prstGeom prst="rect">
            <a:avLst/>
          </a:prstGeom>
          <a:noFill/>
          <a:ln>
            <a:noFill/>
          </a:ln>
        </p:spPr>
      </p:pic>
      <p:pic>
        <p:nvPicPr>
          <p:cNvPr id="113" name="Google Shape;113;p20"/>
          <p:cNvPicPr preferRelativeResize="0"/>
          <p:nvPr/>
        </p:nvPicPr>
        <p:blipFill>
          <a:blip r:embed="rId4">
            <a:alphaModFix/>
          </a:blip>
          <a:stretch>
            <a:fillRect/>
          </a:stretch>
        </p:blipFill>
        <p:spPr>
          <a:xfrm>
            <a:off x="311700" y="2329625"/>
            <a:ext cx="879850" cy="2701300"/>
          </a:xfrm>
          <a:prstGeom prst="rect">
            <a:avLst/>
          </a:prstGeom>
          <a:noFill/>
          <a:ln>
            <a:noFill/>
          </a:ln>
        </p:spPr>
      </p:pic>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254150" y="579775"/>
            <a:ext cx="8520600" cy="104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Set #1 Total Vehicles Sold (Percent Change from Previous Year)</a:t>
            </a:r>
            <a:endParaRPr/>
          </a:p>
        </p:txBody>
      </p:sp>
      <p:sp>
        <p:nvSpPr>
          <p:cNvPr id="120" name="Google Shape;120;p21"/>
          <p:cNvSpPr txBox="1"/>
          <p:nvPr>
            <p:ph idx="1" type="body"/>
          </p:nvPr>
        </p:nvSpPr>
        <p:spPr>
          <a:xfrm>
            <a:off x="254150" y="4122800"/>
            <a:ext cx="8520600" cy="8166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a:t>The Percentage Change from Previous Year (2019) also shows a substantial dip in the rate at which cars were selling during 2020 as compared to 2019.</a:t>
            </a:r>
            <a:endParaRPr/>
          </a:p>
          <a:p>
            <a:pPr indent="0" lvl="0" marL="0" rtl="0" algn="l">
              <a:spcBef>
                <a:spcPts val="1200"/>
              </a:spcBef>
              <a:spcAft>
                <a:spcPts val="1200"/>
              </a:spcAft>
              <a:buNone/>
            </a:pPr>
            <a:r>
              <a:rPr lang="en"/>
              <a:t>A percent change of over 47% less from the beginning Q1/2019 to Q2/2020.</a:t>
            </a:r>
            <a:endParaRPr/>
          </a:p>
        </p:txBody>
      </p:sp>
      <p:pic>
        <p:nvPicPr>
          <p:cNvPr id="121" name="Google Shape;121;p21"/>
          <p:cNvPicPr preferRelativeResize="0"/>
          <p:nvPr/>
        </p:nvPicPr>
        <p:blipFill>
          <a:blip r:embed="rId3">
            <a:alphaModFix/>
          </a:blip>
          <a:stretch>
            <a:fillRect/>
          </a:stretch>
        </p:blipFill>
        <p:spPr>
          <a:xfrm>
            <a:off x="254150" y="1620027"/>
            <a:ext cx="6256876" cy="2361175"/>
          </a:xfrm>
          <a:prstGeom prst="rect">
            <a:avLst/>
          </a:prstGeom>
          <a:noFill/>
          <a:ln>
            <a:noFill/>
          </a:ln>
        </p:spPr>
      </p:pic>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