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59" r:id="rId7"/>
    <p:sldId id="271" r:id="rId8"/>
    <p:sldId id="269" r:id="rId9"/>
    <p:sldId id="268" r:id="rId10"/>
    <p:sldId id="258" r:id="rId11"/>
    <p:sldId id="260" r:id="rId12"/>
    <p:sldId id="261" r:id="rId13"/>
    <p:sldId id="273" r:id="rId14"/>
    <p:sldId id="270" r:id="rId15"/>
    <p:sldId id="274" r:id="rId16"/>
    <p:sldId id="272" r:id="rId17"/>
  </p:sldIdLst>
  <p:sldSz cx="12192000" cy="6858000"/>
  <p:notesSz cx="6810375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609585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1219170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828754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2438339" algn="l" rtl="0" fontAlgn="base">
      <a:spcBef>
        <a:spcPct val="0"/>
      </a:spcBef>
      <a:spcAft>
        <a:spcPct val="0"/>
      </a:spcAft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3047924" algn="l" defTabSz="1219170" rtl="0" eaLnBrk="1" latinLnBrk="0" hangingPunct="1"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3657509" algn="l" defTabSz="1219170" rtl="0" eaLnBrk="1" latinLnBrk="0" hangingPunct="1"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4267093" algn="l" defTabSz="1219170" rtl="0" eaLnBrk="1" latinLnBrk="0" hangingPunct="1"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4876678" algn="l" defTabSz="1219170" rtl="0" eaLnBrk="1" latinLnBrk="0" hangingPunct="1">
      <a:defRPr sz="1867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3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EEE"/>
    <a:srgbClr val="34ACD8"/>
    <a:srgbClr val="F89C1C"/>
    <a:srgbClr val="F9AB4D"/>
    <a:srgbClr val="F8A23A"/>
    <a:srgbClr val="F7931D"/>
    <a:srgbClr val="00C0F2"/>
    <a:srgbClr val="00B0F0"/>
    <a:srgbClr val="005696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yst layout 3 - Markeri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011" autoAdjust="0"/>
  </p:normalViewPr>
  <p:slideViewPr>
    <p:cSldViewPr snapToObjects="1" showGuides="1">
      <p:cViewPr varScale="1">
        <p:scale>
          <a:sx n="86" d="100"/>
          <a:sy n="86" d="100"/>
        </p:scale>
        <p:origin x="514" y="58"/>
      </p:cViewPr>
      <p:guideLst>
        <p:guide orient="horz" pos="523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1" d="100"/>
          <a:sy n="81" d="100"/>
        </p:scale>
        <p:origin x="-4020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1905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defTabSz="918007">
              <a:defRPr sz="1200">
                <a:latin typeface="Max-Regular" pitchFamily="2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70" y="1"/>
            <a:ext cx="2951905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algn="r" defTabSz="918007">
              <a:defRPr sz="1200">
                <a:latin typeface="Max-Regular" pitchFamily="2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6423"/>
            <a:ext cx="2951905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1" tIns="45971" rIns="91941" bIns="45971" numCol="1" anchor="b" anchorCtr="0" compatLnSpc="1">
            <a:prstTxWarp prst="textNoShape">
              <a:avLst/>
            </a:prstTxWarp>
          </a:bodyPr>
          <a:lstStyle>
            <a:lvl1pPr defTabSz="918007">
              <a:defRPr sz="1200">
                <a:latin typeface="Max-Regular" pitchFamily="2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70" y="9446423"/>
            <a:ext cx="2951905" cy="4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41" tIns="45971" rIns="91941" bIns="45971" numCol="1" anchor="b" anchorCtr="0" compatLnSpc="1">
            <a:prstTxWarp prst="textNoShape">
              <a:avLst/>
            </a:prstTxWarp>
          </a:bodyPr>
          <a:lstStyle>
            <a:lvl1pPr algn="r" defTabSz="918007">
              <a:defRPr sz="1200">
                <a:latin typeface="Max-Regular" pitchFamily="2" charset="0"/>
                <a:cs typeface="+mn-cs"/>
              </a:defRPr>
            </a:lvl1pPr>
          </a:lstStyle>
          <a:p>
            <a:pPr>
              <a:defRPr/>
            </a:pPr>
            <a:fld id="{CB03D0C4-E503-4A87-A241-DE7D2E2CA50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84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1905" cy="497682"/>
          </a:xfrm>
          <a:prstGeom prst="rect">
            <a:avLst/>
          </a:prstGeom>
        </p:spPr>
        <p:txBody>
          <a:bodyPr vert="horz" lIns="91961" tIns="45981" rIns="91961" bIns="45981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880" y="2"/>
            <a:ext cx="2951905" cy="497682"/>
          </a:xfrm>
          <a:prstGeom prst="rect">
            <a:avLst/>
          </a:prstGeom>
        </p:spPr>
        <p:txBody>
          <a:bodyPr vert="horz" lIns="91961" tIns="45981" rIns="91961" bIns="45981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309A8C1-F499-41DE-9F1C-1723E845B7DE}" type="datetimeFigureOut">
              <a:rPr lang="da-DK"/>
              <a:pPr>
                <a:defRPr/>
              </a:pPr>
              <a:t>17-10-2019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61" tIns="45981" rIns="91961" bIns="45981" rtlCol="0" anchor="ctr"/>
          <a:lstStyle/>
          <a:p>
            <a:pPr lvl="0"/>
            <a:endParaRPr lang="da-DK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312" y="4722417"/>
            <a:ext cx="5445755" cy="4474369"/>
          </a:xfrm>
          <a:prstGeom prst="rect">
            <a:avLst/>
          </a:prstGeom>
        </p:spPr>
        <p:txBody>
          <a:bodyPr vert="horz" lIns="91961" tIns="45981" rIns="91961" bIns="4598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242"/>
            <a:ext cx="2951905" cy="497681"/>
          </a:xfrm>
          <a:prstGeom prst="rect">
            <a:avLst/>
          </a:prstGeom>
        </p:spPr>
        <p:txBody>
          <a:bodyPr vert="horz" lIns="91961" tIns="45981" rIns="91961" bIns="45981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880" y="9443242"/>
            <a:ext cx="2951905" cy="497681"/>
          </a:xfrm>
          <a:prstGeom prst="rect">
            <a:avLst/>
          </a:prstGeom>
        </p:spPr>
        <p:txBody>
          <a:bodyPr vert="horz" lIns="91961" tIns="45981" rIns="91961" bIns="45981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77F3941-AA32-422B-B9DF-37F515ABEE3E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7440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7F3941-AA32-422B-B9DF-37F515ABEE3E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218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u. f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 userDrawn="1"/>
        </p:nvSpPr>
        <p:spPr bwMode="auto">
          <a:xfrm>
            <a:off x="0" y="0"/>
            <a:ext cx="12189600" cy="6858000"/>
          </a:xfrm>
          <a:prstGeom prst="rect">
            <a:avLst/>
          </a:prstGeom>
          <a:solidFill>
            <a:srgbClr val="3ABEEE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Kombinationstegning 2"/>
          <p:cNvSpPr/>
          <p:nvPr userDrawn="1"/>
        </p:nvSpPr>
        <p:spPr bwMode="auto">
          <a:xfrm>
            <a:off x="-12700" y="0"/>
            <a:ext cx="12228079" cy="6891581"/>
          </a:xfrm>
          <a:custGeom>
            <a:avLst/>
            <a:gdLst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0 w 9051010"/>
              <a:gd name="connsiteY4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328040 w 9051010"/>
              <a:gd name="connsiteY3" fmla="*/ 5143661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9410 w 9060420"/>
              <a:gd name="connsiteY0" fmla="*/ 0 h 5168685"/>
              <a:gd name="connsiteX1" fmla="*/ 6092495 w 9060420"/>
              <a:gd name="connsiteY1" fmla="*/ 0 h 5168685"/>
              <a:gd name="connsiteX2" fmla="*/ 9060420 w 9060420"/>
              <a:gd name="connsiteY2" fmla="*/ 5168685 h 5168685"/>
              <a:gd name="connsiteX3" fmla="*/ 2337450 w 9060420"/>
              <a:gd name="connsiteY3" fmla="*/ 5143661 h 5168685"/>
              <a:gd name="connsiteX4" fmla="*/ 0 w 9060420"/>
              <a:gd name="connsiteY4" fmla="*/ 1123950 h 5168685"/>
              <a:gd name="connsiteX5" fmla="*/ 9410 w 9060420"/>
              <a:gd name="connsiteY5" fmla="*/ 0 h 51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0420" h="5168685">
                <a:moveTo>
                  <a:pt x="9410" y="0"/>
                </a:moveTo>
                <a:lnTo>
                  <a:pt x="6092495" y="0"/>
                </a:lnTo>
                <a:lnTo>
                  <a:pt x="9060420" y="5168685"/>
                </a:lnTo>
                <a:lnTo>
                  <a:pt x="2337450" y="5143661"/>
                </a:lnTo>
                <a:lnTo>
                  <a:pt x="0" y="1123950"/>
                </a:lnTo>
                <a:cubicBezTo>
                  <a:pt x="3137" y="749300"/>
                  <a:pt x="6273" y="374650"/>
                  <a:pt x="9410" y="0"/>
                </a:cubicBezTo>
                <a:close/>
              </a:path>
            </a:pathLst>
          </a:custGeom>
          <a:solidFill>
            <a:srgbClr val="34ACD8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0000" tIns="62400" rIns="120000" bIns="624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89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804863" y="620200"/>
            <a:ext cx="7163344" cy="1303200"/>
          </a:xfrm>
        </p:spPr>
        <p:txBody>
          <a:bodyPr/>
          <a:lstStyle>
            <a:lvl1pPr>
              <a:lnSpc>
                <a:spcPct val="93000"/>
              </a:lnSpc>
              <a:defRPr sz="4200" b="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overskrift </a:t>
            </a:r>
            <a:r>
              <a:rPr lang="en-GB" noProof="0"/>
              <a:t>-</a:t>
            </a:r>
            <a:r>
              <a:rPr lang="en-GB"/>
              <a:t> evt. 2 linjer</a:t>
            </a:r>
            <a:endParaRPr lang="en-GB" dirty="0"/>
          </a:p>
        </p:txBody>
      </p:sp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00" y="6300318"/>
            <a:ext cx="1264800" cy="328164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862" y="2147317"/>
            <a:ext cx="7163344" cy="720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Underoverskrift</a:t>
            </a:r>
            <a:r>
              <a:rPr lang="en-GB" dirty="0"/>
              <a:t> </a:t>
            </a:r>
            <a:r>
              <a:rPr lang="en-GB" noProof="0" dirty="0"/>
              <a:t>-</a:t>
            </a:r>
            <a:r>
              <a:rPr lang="en-GB" dirty="0"/>
              <a:t> </a:t>
            </a:r>
            <a:r>
              <a:rPr lang="en-GB" dirty="0" err="1"/>
              <a:t>evt</a:t>
            </a:r>
            <a:r>
              <a:rPr lang="en-GB" dirty="0"/>
              <a:t>. 2 </a:t>
            </a:r>
            <a:r>
              <a:rPr lang="en-GB" dirty="0" err="1"/>
              <a:t>linjer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37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 2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9" name="Pladsholder til tekst 1"/>
          <p:cNvSpPr>
            <a:spLocks noGrp="1"/>
          </p:cNvSpPr>
          <p:nvPr>
            <p:ph type="body" sz="quarter" idx="14" hasCustomPrompt="1"/>
          </p:nvPr>
        </p:nvSpPr>
        <p:spPr>
          <a:xfrm>
            <a:off x="804863" y="260351"/>
            <a:ext cx="10577511" cy="431860"/>
          </a:xfrm>
        </p:spPr>
        <p:txBody>
          <a:bodyPr anchor="b" anchorCtr="0"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1557339"/>
            <a:ext cx="7380000" cy="4621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Klik for at indsætte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billede 4"/>
          <p:cNvSpPr>
            <a:spLocks noGrp="1"/>
          </p:cNvSpPr>
          <p:nvPr>
            <p:ph type="pic" sz="quarter" idx="11" hasCustomPrompt="1"/>
          </p:nvPr>
        </p:nvSpPr>
        <p:spPr>
          <a:xfrm>
            <a:off x="8308799" y="1557339"/>
            <a:ext cx="3073575" cy="2248638"/>
          </a:xfrm>
        </p:spPr>
        <p:txBody>
          <a:bodyPr tIns="684000"/>
          <a:lstStyle>
            <a:lvl1pPr marL="0" indent="0" algn="ctr">
              <a:buNone/>
              <a:defRPr sz="2133"/>
            </a:lvl1pPr>
          </a:lstStyle>
          <a:p>
            <a:r>
              <a:rPr lang="en-GB"/>
              <a:t>Billede</a:t>
            </a:r>
            <a:endParaRPr lang="en-GB" dirty="0"/>
          </a:p>
        </p:txBody>
      </p:sp>
      <p:sp>
        <p:nvSpPr>
          <p:cNvPr id="8" name="Pladsholder til billede 5"/>
          <p:cNvSpPr>
            <a:spLocks noGrp="1"/>
          </p:cNvSpPr>
          <p:nvPr>
            <p:ph type="pic" sz="quarter" idx="13" hasCustomPrompt="1"/>
          </p:nvPr>
        </p:nvSpPr>
        <p:spPr>
          <a:xfrm>
            <a:off x="8308799" y="3929914"/>
            <a:ext cx="3073575" cy="2248638"/>
          </a:xfrm>
        </p:spPr>
        <p:txBody>
          <a:bodyPr tIns="720000"/>
          <a:lstStyle>
            <a:lvl1pPr marL="0" indent="0" algn="ctr">
              <a:buNone/>
              <a:defRPr sz="2133"/>
            </a:lvl1pPr>
          </a:lstStyle>
          <a:p>
            <a:r>
              <a:rPr lang="en-GB"/>
              <a:t>Billede</a:t>
            </a:r>
            <a:endParaRPr lang="en-GB" dirty="0"/>
          </a:p>
        </p:txBody>
      </p:sp>
      <p:sp>
        <p:nvSpPr>
          <p:cNvPr id="12" name="Pladsholder til dato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Pladsholder til sidefod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Pladsholder til slidenumm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31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04863" y="729312"/>
            <a:ext cx="7380000" cy="54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800" b="0" kern="100" spc="-133" baseline="0">
                <a:solidFill>
                  <a:srgbClr val="00A1DE"/>
                </a:solidFill>
              </a:defRPr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“Statements eller citat”</a:t>
            </a:r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30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12189600" cy="6858000"/>
          </a:xfrm>
          <a:prstGeom prst="rect">
            <a:avLst/>
          </a:prstGeom>
          <a:solidFill>
            <a:srgbClr val="3ABEEE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Kombinationstegning 2"/>
          <p:cNvSpPr/>
          <p:nvPr userDrawn="1"/>
        </p:nvSpPr>
        <p:spPr bwMode="auto">
          <a:xfrm>
            <a:off x="-12700" y="0"/>
            <a:ext cx="12228079" cy="6891581"/>
          </a:xfrm>
          <a:custGeom>
            <a:avLst/>
            <a:gdLst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0 w 9051010"/>
              <a:gd name="connsiteY4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328040 w 9051010"/>
              <a:gd name="connsiteY3" fmla="*/ 5143661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9410 w 9060420"/>
              <a:gd name="connsiteY0" fmla="*/ 0 h 5168685"/>
              <a:gd name="connsiteX1" fmla="*/ 6092495 w 9060420"/>
              <a:gd name="connsiteY1" fmla="*/ 0 h 5168685"/>
              <a:gd name="connsiteX2" fmla="*/ 9060420 w 9060420"/>
              <a:gd name="connsiteY2" fmla="*/ 5168685 h 5168685"/>
              <a:gd name="connsiteX3" fmla="*/ 2337450 w 9060420"/>
              <a:gd name="connsiteY3" fmla="*/ 5143661 h 5168685"/>
              <a:gd name="connsiteX4" fmla="*/ 0 w 9060420"/>
              <a:gd name="connsiteY4" fmla="*/ 1123950 h 5168685"/>
              <a:gd name="connsiteX5" fmla="*/ 9410 w 9060420"/>
              <a:gd name="connsiteY5" fmla="*/ 0 h 51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0420" h="5168685">
                <a:moveTo>
                  <a:pt x="9410" y="0"/>
                </a:moveTo>
                <a:lnTo>
                  <a:pt x="6092495" y="0"/>
                </a:lnTo>
                <a:lnTo>
                  <a:pt x="9060420" y="5168685"/>
                </a:lnTo>
                <a:lnTo>
                  <a:pt x="2337450" y="5143661"/>
                </a:lnTo>
                <a:lnTo>
                  <a:pt x="0" y="1123950"/>
                </a:lnTo>
                <a:cubicBezTo>
                  <a:pt x="3137" y="749300"/>
                  <a:pt x="6273" y="374650"/>
                  <a:pt x="9410" y="0"/>
                </a:cubicBezTo>
                <a:close/>
              </a:path>
            </a:pathLst>
          </a:custGeom>
          <a:solidFill>
            <a:srgbClr val="34ACD8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0000" tIns="62400" rIns="120000" bIns="624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89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04863" y="639739"/>
            <a:ext cx="7207065" cy="56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>
              <a:lnSpc>
                <a:spcPct val="130000"/>
              </a:lnSpc>
              <a:defRPr sz="4200" b="0" kern="42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Break slide</a:t>
            </a:r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00" y="6300318"/>
            <a:ext cx="1264800" cy="3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 med bille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 bwMode="auto">
          <a:xfrm>
            <a:off x="0" y="0"/>
            <a:ext cx="12189600" cy="6858000"/>
          </a:xfrm>
          <a:prstGeom prst="rect">
            <a:avLst/>
          </a:prstGeom>
          <a:solidFill>
            <a:srgbClr val="3ABEEE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Kombinationstegning 2"/>
          <p:cNvSpPr/>
          <p:nvPr userDrawn="1"/>
        </p:nvSpPr>
        <p:spPr bwMode="auto">
          <a:xfrm>
            <a:off x="-12700" y="0"/>
            <a:ext cx="12228079" cy="6891581"/>
          </a:xfrm>
          <a:custGeom>
            <a:avLst/>
            <a:gdLst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0 w 9051010"/>
              <a:gd name="connsiteY4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328040 w 9051010"/>
              <a:gd name="connsiteY3" fmla="*/ 5143661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9410 w 9060420"/>
              <a:gd name="connsiteY0" fmla="*/ 0 h 5168685"/>
              <a:gd name="connsiteX1" fmla="*/ 6092495 w 9060420"/>
              <a:gd name="connsiteY1" fmla="*/ 0 h 5168685"/>
              <a:gd name="connsiteX2" fmla="*/ 9060420 w 9060420"/>
              <a:gd name="connsiteY2" fmla="*/ 5168685 h 5168685"/>
              <a:gd name="connsiteX3" fmla="*/ 2337450 w 9060420"/>
              <a:gd name="connsiteY3" fmla="*/ 5143661 h 5168685"/>
              <a:gd name="connsiteX4" fmla="*/ 0 w 9060420"/>
              <a:gd name="connsiteY4" fmla="*/ 1123950 h 5168685"/>
              <a:gd name="connsiteX5" fmla="*/ 9410 w 9060420"/>
              <a:gd name="connsiteY5" fmla="*/ 0 h 51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0420" h="5168685">
                <a:moveTo>
                  <a:pt x="9410" y="0"/>
                </a:moveTo>
                <a:lnTo>
                  <a:pt x="6092495" y="0"/>
                </a:lnTo>
                <a:lnTo>
                  <a:pt x="9060420" y="5168685"/>
                </a:lnTo>
                <a:lnTo>
                  <a:pt x="2337450" y="5143661"/>
                </a:lnTo>
                <a:lnTo>
                  <a:pt x="0" y="1123950"/>
                </a:lnTo>
                <a:cubicBezTo>
                  <a:pt x="3137" y="749300"/>
                  <a:pt x="6273" y="374650"/>
                  <a:pt x="9410" y="0"/>
                </a:cubicBezTo>
                <a:close/>
              </a:path>
            </a:pathLst>
          </a:custGeom>
          <a:solidFill>
            <a:srgbClr val="34ACD8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0000" tIns="62400" rIns="120000" bIns="624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89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ladsholder til billede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284400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Billede</a:t>
            </a:r>
            <a:endParaRPr lang="en-GB" noProof="0" dirty="0"/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04863" y="639741"/>
            <a:ext cx="7307361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>
            <a:lvl1pPr>
              <a:lnSpc>
                <a:spcPct val="130000"/>
              </a:lnSpc>
              <a:defRPr sz="4200" b="0" kern="42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Break slide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00" y="6300318"/>
            <a:ext cx="1264800" cy="3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3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0" y="0"/>
            <a:ext cx="12189600" cy="6858000"/>
          </a:xfrm>
          <a:prstGeom prst="rect">
            <a:avLst/>
          </a:prstGeom>
          <a:solidFill>
            <a:srgbClr val="3ABEEE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Kombinationstegning 2"/>
          <p:cNvSpPr/>
          <p:nvPr userDrawn="1"/>
        </p:nvSpPr>
        <p:spPr bwMode="auto">
          <a:xfrm>
            <a:off x="-12700" y="0"/>
            <a:ext cx="12228079" cy="6891581"/>
          </a:xfrm>
          <a:custGeom>
            <a:avLst/>
            <a:gdLst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0 w 9051010"/>
              <a:gd name="connsiteY4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967926 w 9051010"/>
              <a:gd name="connsiteY3" fmla="*/ 5153186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0 w 9051010"/>
              <a:gd name="connsiteY0" fmla="*/ 0 h 5168685"/>
              <a:gd name="connsiteX1" fmla="*/ 6083085 w 9051010"/>
              <a:gd name="connsiteY1" fmla="*/ 0 h 5168685"/>
              <a:gd name="connsiteX2" fmla="*/ 9051010 w 9051010"/>
              <a:gd name="connsiteY2" fmla="*/ 5168685 h 5168685"/>
              <a:gd name="connsiteX3" fmla="*/ 2328040 w 9051010"/>
              <a:gd name="connsiteY3" fmla="*/ 5143661 h 5168685"/>
              <a:gd name="connsiteX4" fmla="*/ 696347 w 9051010"/>
              <a:gd name="connsiteY4" fmla="*/ 1219200 h 5168685"/>
              <a:gd name="connsiteX5" fmla="*/ 0 w 9051010"/>
              <a:gd name="connsiteY5" fmla="*/ 0 h 5168685"/>
              <a:gd name="connsiteX0" fmla="*/ 9410 w 9060420"/>
              <a:gd name="connsiteY0" fmla="*/ 0 h 5168685"/>
              <a:gd name="connsiteX1" fmla="*/ 6092495 w 9060420"/>
              <a:gd name="connsiteY1" fmla="*/ 0 h 5168685"/>
              <a:gd name="connsiteX2" fmla="*/ 9060420 w 9060420"/>
              <a:gd name="connsiteY2" fmla="*/ 5168685 h 5168685"/>
              <a:gd name="connsiteX3" fmla="*/ 2337450 w 9060420"/>
              <a:gd name="connsiteY3" fmla="*/ 5143661 h 5168685"/>
              <a:gd name="connsiteX4" fmla="*/ 0 w 9060420"/>
              <a:gd name="connsiteY4" fmla="*/ 1123950 h 5168685"/>
              <a:gd name="connsiteX5" fmla="*/ 9410 w 9060420"/>
              <a:gd name="connsiteY5" fmla="*/ 0 h 51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60420" h="5168685">
                <a:moveTo>
                  <a:pt x="9410" y="0"/>
                </a:moveTo>
                <a:lnTo>
                  <a:pt x="6092495" y="0"/>
                </a:lnTo>
                <a:lnTo>
                  <a:pt x="9060420" y="5168685"/>
                </a:lnTo>
                <a:lnTo>
                  <a:pt x="2337450" y="5143661"/>
                </a:lnTo>
                <a:lnTo>
                  <a:pt x="0" y="1123950"/>
                </a:lnTo>
                <a:cubicBezTo>
                  <a:pt x="3137" y="749300"/>
                  <a:pt x="6273" y="374650"/>
                  <a:pt x="9410" y="0"/>
                </a:cubicBezTo>
                <a:close/>
              </a:path>
            </a:pathLst>
          </a:custGeom>
          <a:solidFill>
            <a:srgbClr val="34ACD8"/>
          </a:solid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0000" tIns="62400" rIns="120000" bIns="624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89" b="1" dirty="0">
              <a:ln w="28575">
                <a:noFill/>
              </a:ln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04863" y="1557339"/>
            <a:ext cx="10577512" cy="3669864"/>
          </a:xfrm>
        </p:spPr>
        <p:txBody>
          <a:bodyPr anchor="ctr">
            <a:normAutofit/>
          </a:bodyPr>
          <a:lstStyle>
            <a:lvl1pPr marL="0" marR="0" indent="0" algn="ctr" defTabSz="609585" rtl="0" eaLnBrk="1" fontAlgn="auto" latinLnBrk="0" hangingPunct="1">
              <a:lnSpc>
                <a:spcPts val="493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a-DK" sz="5800" b="0" i="0" u="none" strike="noStrike" baseline="30000" smtClean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www.vejdirektoratet.dk</a:t>
            </a:r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000" y="6300318"/>
            <a:ext cx="1264800" cy="3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ma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804863" y="1557338"/>
            <a:ext cx="10577512" cy="4621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Klik for at indsætte</a:t>
            </a:r>
          </a:p>
          <a:p>
            <a:pPr lvl="1"/>
            <a:r>
              <a:rPr lang="en-GB" noProof="0"/>
              <a:t>Andet niveau</a:t>
            </a:r>
          </a:p>
          <a:p>
            <a:pPr lvl="2"/>
            <a:r>
              <a:rPr lang="en-GB" noProof="0"/>
              <a:t>Tredje niveau</a:t>
            </a:r>
          </a:p>
          <a:p>
            <a:pPr lvl="3"/>
            <a:r>
              <a:rPr lang="en-GB" noProof="0"/>
              <a:t>Fjerde niveau</a:t>
            </a:r>
          </a:p>
          <a:p>
            <a:pPr lvl="4"/>
            <a:r>
              <a:rPr lang="en-GB" noProof="0"/>
              <a:t>Femte niveau</a:t>
            </a:r>
            <a:endParaRPr lang="en-GB" noProof="0" dirty="0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sidefod 8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slidenumm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4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mkFPPicture"/>
          <p:cNvPicPr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1654" r="4" b="11147"/>
          <a:stretch/>
        </p:blipFill>
        <p:spPr bwMode="auto">
          <a:xfrm>
            <a:off x="0" y="-192029"/>
            <a:ext cx="12192000" cy="70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 11"/>
          <p:cNvSpPr/>
          <p:nvPr userDrawn="1"/>
        </p:nvSpPr>
        <p:spPr bwMode="auto">
          <a:xfrm>
            <a:off x="449688" y="164637"/>
            <a:ext cx="6001485" cy="4320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20000" tIns="62400" rIns="120000" bIns="624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89" b="1" dirty="0">
              <a:ln w="28575">
                <a:noFill/>
              </a:ln>
              <a:solidFill>
                <a:srgbClr val="0BBBE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04863" y="620200"/>
            <a:ext cx="5291137" cy="1303200"/>
          </a:xfrm>
        </p:spPr>
        <p:txBody>
          <a:bodyPr/>
          <a:lstStyle>
            <a:lvl1pPr>
              <a:lnSpc>
                <a:spcPct val="93000"/>
              </a:lnSpc>
              <a:defRPr sz="4200" b="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Klik for at tilføje overskrift </a:t>
            </a:r>
            <a:r>
              <a:rPr lang="en-GB" noProof="0"/>
              <a:t>-</a:t>
            </a:r>
            <a:r>
              <a:rPr lang="en-GB"/>
              <a:t> evt. 2 linjer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4862" y="2147316"/>
            <a:ext cx="5291138" cy="849635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Underoverskrift </a:t>
            </a:r>
            <a:r>
              <a:rPr lang="en-GB" noProof="0"/>
              <a:t>-</a:t>
            </a:r>
            <a:r>
              <a:rPr lang="en-GB"/>
              <a:t> evt. 2 linjer</a:t>
            </a:r>
            <a:endParaRPr lang="en-GB" dirty="0"/>
          </a:p>
        </p:txBody>
      </p:sp>
      <p:pic>
        <p:nvPicPr>
          <p:cNvPr id="16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00" y="4042587"/>
            <a:ext cx="1264800" cy="3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i 2 linjer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804863" y="1557339"/>
            <a:ext cx="10577512" cy="4621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Klik for at indsætte</a:t>
            </a:r>
          </a:p>
          <a:p>
            <a:pPr lvl="1"/>
            <a:r>
              <a:rPr lang="en-GB" noProof="0"/>
              <a:t>Andet niveau</a:t>
            </a:r>
          </a:p>
          <a:p>
            <a:pPr lvl="2"/>
            <a:r>
              <a:rPr lang="en-GB" noProof="0"/>
              <a:t>Tredje niveau</a:t>
            </a:r>
          </a:p>
          <a:p>
            <a:pPr lvl="3"/>
            <a:r>
              <a:rPr lang="en-GB" noProof="0"/>
              <a:t>Fjerde niveau</a:t>
            </a:r>
          </a:p>
          <a:p>
            <a:pPr lvl="4"/>
            <a:r>
              <a:rPr lang="en-GB" noProof="0"/>
              <a:t>Femte niveau</a:t>
            </a:r>
            <a:endParaRPr lang="en-GB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94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8" name="Pladsholder til tekst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8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12" name="Pladsholder til tekst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sz="2000"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4864" y="1557339"/>
            <a:ext cx="5075236" cy="431504"/>
          </a:xfrm>
        </p:spPr>
        <p:txBody>
          <a:bodyPr anchor="t"/>
          <a:lstStyle>
            <a:lvl1pPr marL="0" marR="0" indent="0" algn="l" defTabSz="1219170" rtl="0" eaLnBrk="1" fontAlgn="base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itchFamily="34" charset="0"/>
              <a:buNone/>
              <a:tabLst/>
              <a:defRPr b="1" kern="2200"/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1600"/>
              </a:spcAft>
              <a:buClrTx/>
              <a:buSzPct val="70000"/>
              <a:buFont typeface="Arial" pitchFamily="34" charset="0"/>
              <a:buNone/>
              <a:tabLst/>
              <a:defRPr/>
            </a:pPr>
            <a:r>
              <a:rPr lang="en-GB" noProof="0"/>
              <a:t>Underoverskrift</a:t>
            </a:r>
            <a:endParaRPr lang="en-GB" noProof="0" dirty="0"/>
          </a:p>
        </p:txBody>
      </p:sp>
      <p:sp>
        <p:nvSpPr>
          <p:cNvPr id="15" name="Pladsholder til indhold 4"/>
          <p:cNvSpPr>
            <a:spLocks noGrp="1"/>
          </p:cNvSpPr>
          <p:nvPr>
            <p:ph sz="quarter" idx="21" hasCustomPrompt="1"/>
          </p:nvPr>
        </p:nvSpPr>
        <p:spPr>
          <a:xfrm>
            <a:off x="804864" y="2132856"/>
            <a:ext cx="5075236" cy="40456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Klik for at indsætte</a:t>
            </a:r>
          </a:p>
          <a:p>
            <a:pPr lvl="1"/>
            <a:r>
              <a:rPr lang="en-GB" noProof="0"/>
              <a:t>Andet niveau</a:t>
            </a:r>
          </a:p>
          <a:p>
            <a:pPr lvl="2"/>
            <a:r>
              <a:rPr lang="en-GB" noProof="0"/>
              <a:t>Tredje niveau</a:t>
            </a:r>
          </a:p>
          <a:p>
            <a:pPr lvl="3"/>
            <a:r>
              <a:rPr lang="en-GB" noProof="0"/>
              <a:t>Fjerde niveau</a:t>
            </a:r>
          </a:p>
          <a:p>
            <a:pPr lvl="4"/>
            <a:r>
              <a:rPr lang="en-GB" noProof="0"/>
              <a:t>Femte niveau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11900" y="1557339"/>
            <a:ext cx="5076000" cy="431504"/>
          </a:xfrm>
        </p:spPr>
        <p:txBody>
          <a:bodyPr anchor="t"/>
          <a:lstStyle>
            <a:lvl1pPr marL="0" marR="0" indent="0" algn="l" defTabSz="1219170" rtl="0" eaLnBrk="1" fontAlgn="base" latinLnBrk="0" hangingPunct="1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Arial" pitchFamily="34" charset="0"/>
              <a:buNone/>
              <a:tabLst/>
              <a:defRPr b="1" kern="2200"/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1600"/>
              </a:spcAft>
              <a:buClrTx/>
              <a:buSzPct val="70000"/>
              <a:buFont typeface="Arial" pitchFamily="34" charset="0"/>
              <a:buNone/>
              <a:tabLst/>
              <a:defRPr/>
            </a:pPr>
            <a:r>
              <a:rPr lang="en-GB" noProof="0"/>
              <a:t>Underoverskrift</a:t>
            </a:r>
            <a:endParaRPr lang="en-GB" noProof="0" dirty="0"/>
          </a:p>
        </p:txBody>
      </p:sp>
      <p:sp>
        <p:nvSpPr>
          <p:cNvPr id="10" name="Pladsholder til indhold 6"/>
          <p:cNvSpPr>
            <a:spLocks noGrp="1"/>
          </p:cNvSpPr>
          <p:nvPr>
            <p:ph sz="quarter" idx="23" hasCustomPrompt="1"/>
          </p:nvPr>
        </p:nvSpPr>
        <p:spPr>
          <a:xfrm>
            <a:off x="6311898" y="2132856"/>
            <a:ext cx="5076000" cy="40456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Klik for at indsætte</a:t>
            </a:r>
          </a:p>
          <a:p>
            <a:pPr lvl="1"/>
            <a:r>
              <a:rPr lang="en-GB" noProof="0"/>
              <a:t>Andet niveau</a:t>
            </a:r>
          </a:p>
          <a:p>
            <a:pPr lvl="2"/>
            <a:r>
              <a:rPr lang="en-GB" noProof="0"/>
              <a:t>Tredje niveau</a:t>
            </a:r>
          </a:p>
          <a:p>
            <a:pPr lvl="3"/>
            <a:r>
              <a:rPr lang="en-GB" noProof="0"/>
              <a:t>Fjerde niveau</a:t>
            </a:r>
          </a:p>
          <a:p>
            <a:pPr lvl="4"/>
            <a:r>
              <a:rPr lang="en-GB" noProof="0"/>
              <a:t>Femte niveau</a:t>
            </a:r>
            <a:endParaRPr lang="en-GB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483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04" userDrawn="1">
          <p15:clr>
            <a:srgbClr val="000000"/>
          </p15:clr>
        </p15:guide>
        <p15:guide id="2" pos="397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8" name="Pladsholder til tekst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7" name="Pladsholder til billede 3"/>
          <p:cNvSpPr>
            <a:spLocks noGrp="1"/>
          </p:cNvSpPr>
          <p:nvPr>
            <p:ph type="pic" sz="quarter" idx="10" hasCustomPrompt="1"/>
          </p:nvPr>
        </p:nvSpPr>
        <p:spPr>
          <a:xfrm>
            <a:off x="804863" y="1557338"/>
            <a:ext cx="10577512" cy="4621212"/>
          </a:xfrm>
        </p:spPr>
        <p:txBody>
          <a:bodyPr tIns="1728000"/>
          <a:lstStyle>
            <a:lvl1pPr marL="0" indent="0" algn="ctr">
              <a:buNone/>
              <a:defRPr sz="2133"/>
            </a:lvl1pPr>
          </a:lstStyle>
          <a:p>
            <a:r>
              <a:rPr lang="en-GB" noProof="0"/>
              <a:t>Billede</a:t>
            </a:r>
            <a:endParaRPr lang="en-GB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0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 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9" name="Pladsholder til tekst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8" y="5380261"/>
            <a:ext cx="5075237" cy="798289"/>
          </a:xfrm>
        </p:spPr>
        <p:txBody>
          <a:bodyPr/>
          <a:lstStyle>
            <a:lvl1pPr marL="36000" indent="0">
              <a:lnSpc>
                <a:spcPct val="90000"/>
              </a:lnSpc>
              <a:buFontTx/>
              <a:buNone/>
              <a:defRPr/>
            </a:lvl1pPr>
            <a:lvl2pPr marL="648000" indent="0">
              <a:buNone/>
              <a:defRPr/>
            </a:lvl2pPr>
          </a:lstStyle>
          <a:p>
            <a:pPr lvl="0"/>
            <a:r>
              <a:rPr lang="en-GB"/>
              <a:t>Klik for at tilføje billedtekst</a:t>
            </a:r>
            <a:endParaRPr lang="en-GB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11899" y="5380261"/>
            <a:ext cx="5076000" cy="798289"/>
          </a:xfrm>
        </p:spPr>
        <p:txBody>
          <a:bodyPr/>
          <a:lstStyle>
            <a:lvl1pPr marL="3600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en-GB"/>
              <a:t>Klik for at tilføje billedtekst</a:t>
            </a:r>
            <a:endParaRPr lang="en-GB" dirty="0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04863" y="1557338"/>
            <a:ext cx="5075237" cy="3752662"/>
          </a:xfrm>
        </p:spPr>
        <p:txBody>
          <a:bodyPr tIns="1332000"/>
          <a:lstStyle>
            <a:lvl1pPr marL="0" indent="0" algn="ctr">
              <a:buNone/>
              <a:defRPr sz="2133"/>
            </a:lvl1pPr>
          </a:lstStyle>
          <a:p>
            <a:r>
              <a:rPr lang="en-GB"/>
              <a:t>Billede</a:t>
            </a:r>
            <a:endParaRPr lang="en-GB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311899" y="1557338"/>
            <a:ext cx="5076000" cy="3752662"/>
          </a:xfrm>
        </p:spPr>
        <p:txBody>
          <a:bodyPr tIns="1332000"/>
          <a:lstStyle>
            <a:lvl1pPr marL="0" indent="0" algn="ctr">
              <a:buNone/>
              <a:defRPr sz="2133"/>
            </a:lvl1pPr>
          </a:lstStyle>
          <a:p>
            <a:r>
              <a:rPr lang="en-GB"/>
              <a:t>Billede</a:t>
            </a:r>
            <a:endParaRPr lang="en-GB" dirty="0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ladsholder til sidefod 1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Pladsholder til slidenummer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76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04" userDrawn="1">
          <p15:clr>
            <a:srgbClr val="000000"/>
          </p15:clr>
        </p15:guide>
        <p15:guide id="2" pos="397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72888" y="692211"/>
            <a:ext cx="10609487" cy="658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Klik for at tilføje overskrift</a:t>
            </a:r>
            <a:endParaRPr lang="en-GB" dirty="0"/>
          </a:p>
        </p:txBody>
      </p:sp>
      <p:sp>
        <p:nvSpPr>
          <p:cNvPr id="6" name="Pladsholder til tekst 1"/>
          <p:cNvSpPr>
            <a:spLocks noGrp="1"/>
          </p:cNvSpPr>
          <p:nvPr>
            <p:ph type="body" sz="quarter" idx="11" hasCustomPrompt="1"/>
          </p:nvPr>
        </p:nvSpPr>
        <p:spPr>
          <a:xfrm>
            <a:off x="804863" y="260351"/>
            <a:ext cx="10577512" cy="431860"/>
          </a:xfrm>
        </p:spPr>
        <p:txBody>
          <a:bodyPr anchor="b" anchorCtr="0"/>
          <a:lstStyle>
            <a:lvl1pPr marL="0" indent="0">
              <a:buNone/>
              <a:defRPr b="0" baseline="0"/>
            </a:lvl1pPr>
          </a:lstStyle>
          <a:p>
            <a:pPr lvl="0"/>
            <a:r>
              <a:rPr lang="en-GB" noProof="0"/>
              <a:t>Klik for at tilføje tema-overskrift</a:t>
            </a:r>
            <a:endParaRPr lang="en-GB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17" hasCustomPrompt="1"/>
          </p:nvPr>
        </p:nvSpPr>
        <p:spPr>
          <a:xfrm>
            <a:off x="8307267" y="1557339"/>
            <a:ext cx="3075107" cy="4621212"/>
          </a:xfrm>
        </p:spPr>
        <p:txBody>
          <a:bodyPr/>
          <a:lstStyle>
            <a:lvl1pPr marL="50799" marR="0" indent="0" algn="l" defTabSz="1219170" rtl="0" eaLnBrk="1" fontAlgn="base" latinLnBrk="0" hangingPunct="1">
              <a:lnSpc>
                <a:spcPts val="2400"/>
              </a:lnSpc>
              <a:spcBef>
                <a:spcPts val="2400"/>
              </a:spcBef>
              <a:spcAft>
                <a:spcPts val="1600"/>
              </a:spcAft>
              <a:buClrTx/>
              <a:buSzPct val="70000"/>
              <a:buFont typeface="Arial" pitchFamily="34" charset="0"/>
              <a:buNone/>
              <a:tabLst/>
              <a:defRPr/>
            </a:lvl1pPr>
          </a:lstStyle>
          <a:p>
            <a:pPr marL="50799" marR="0" lvl="0" indent="0" algn="l" defTabSz="1219170" rtl="0" eaLnBrk="1" fontAlgn="base" latinLnBrk="0" hangingPunct="1">
              <a:lnSpc>
                <a:spcPts val="2400"/>
              </a:lnSpc>
              <a:spcBef>
                <a:spcPts val="2400"/>
              </a:spcBef>
              <a:spcAft>
                <a:spcPts val="1600"/>
              </a:spcAft>
              <a:buClrTx/>
              <a:buSzPct val="70000"/>
              <a:buFont typeface="Arial" pitchFamily="34" charset="0"/>
              <a:buNone/>
              <a:tabLst/>
              <a:defRPr/>
            </a:pPr>
            <a:r>
              <a:rPr lang="en-GB" noProof="0"/>
              <a:t>Klik for at indsætte</a:t>
            </a:r>
            <a:endParaRPr lang="en-GB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807408" y="1557339"/>
            <a:ext cx="7380000" cy="4621212"/>
          </a:xfrm>
          <a:prstGeom prst="rect">
            <a:avLst/>
          </a:prstGeom>
        </p:spPr>
        <p:txBody>
          <a:bodyPr tIns="1728000"/>
          <a:lstStyle>
            <a:lvl1pPr marL="0" indent="0" algn="ctr">
              <a:buNone/>
              <a:defRPr sz="2133"/>
            </a:lvl1pPr>
          </a:lstStyle>
          <a:p>
            <a:r>
              <a:rPr lang="en-GB" noProof="0"/>
              <a:t>Billede</a:t>
            </a:r>
            <a:endParaRPr lang="en-GB" noProof="0" dirty="0"/>
          </a:p>
        </p:txBody>
      </p:sp>
      <p:sp>
        <p:nvSpPr>
          <p:cNvPr id="8" name="Pladsholder til dato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ladsholder til slidenumm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7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772888" y="125140"/>
            <a:ext cx="10609487" cy="122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Klik for at tilføje overskrift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4863" y="1557338"/>
            <a:ext cx="10577512" cy="462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Klik for at indsætte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6</a:t>
            </a:r>
          </a:p>
          <a:p>
            <a:pPr lvl="6"/>
            <a:r>
              <a:rPr lang="da-DK" noProof="0" dirty="0"/>
              <a:t>7</a:t>
            </a:r>
          </a:p>
          <a:p>
            <a:pPr lvl="7"/>
            <a:r>
              <a:rPr lang="da-DK" noProof="0" dirty="0"/>
              <a:t>8</a:t>
            </a:r>
          </a:p>
          <a:p>
            <a:pPr lvl="8"/>
            <a:r>
              <a:rPr lang="da-DK" noProof="0" dirty="0"/>
              <a:t>9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055" y="6299374"/>
            <a:ext cx="1264800" cy="328164"/>
          </a:xfrm>
          <a:prstGeom prst="rect">
            <a:avLst/>
          </a:prstGeom>
        </p:spPr>
      </p:pic>
      <p:sp>
        <p:nvSpPr>
          <p:cNvPr id="2" name="Pladsholder til dato 1"/>
          <p:cNvSpPr>
            <a:spLocks noGrp="1"/>
          </p:cNvSpPr>
          <p:nvPr>
            <p:ph type="dt" sz="half" idx="2"/>
          </p:nvPr>
        </p:nvSpPr>
        <p:spPr>
          <a:xfrm>
            <a:off x="6427777" y="6316382"/>
            <a:ext cx="33674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lt-LT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804863" y="6316382"/>
            <a:ext cx="49545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lt-LT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4"/>
          </p:nvPr>
        </p:nvSpPr>
        <p:spPr>
          <a:xfrm>
            <a:off x="5759461" y="6316382"/>
            <a:ext cx="6683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6ACBDE86-91AD-4605-99AD-6345013A9E73}" type="slidenum">
              <a:rPr lang="lt-LT" smtClean="0"/>
              <a:pPr/>
              <a:t>‹nr.›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37" r:id="rId2"/>
    <p:sldLayoutId id="2147484329" r:id="rId3"/>
    <p:sldLayoutId id="2147484345" r:id="rId4"/>
    <p:sldLayoutId id="2147484340" r:id="rId5"/>
    <p:sldLayoutId id="2147484299" r:id="rId6"/>
    <p:sldLayoutId id="2147484298" r:id="rId7"/>
    <p:sldLayoutId id="2147484300" r:id="rId8"/>
    <p:sldLayoutId id="2147484334" r:id="rId9"/>
    <p:sldLayoutId id="2147484344" r:id="rId10"/>
    <p:sldLayoutId id="2147484301" r:id="rId11"/>
    <p:sldLayoutId id="2147484346" r:id="rId12"/>
    <p:sldLayoutId id="2147484347" r:id="rId13"/>
    <p:sldLayoutId id="2147484348" r:id="rId14"/>
    <p:sldLayoutId id="2147484349" r:id="rId15"/>
  </p:sldLayoutIdLst>
  <p:hf hdr="0" ftr="0" dt="0"/>
  <p:txStyles>
    <p:titleStyle>
      <a:lvl1pPr algn="l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4200" b="1" spc="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33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33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33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33" b="1">
          <a:solidFill>
            <a:schemeClr val="tx1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933">
          <a:solidFill>
            <a:srgbClr val="50504B"/>
          </a:solidFill>
          <a:latin typeface="Arial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933">
          <a:solidFill>
            <a:srgbClr val="50504B"/>
          </a:solidFill>
          <a:latin typeface="Arial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933">
          <a:solidFill>
            <a:srgbClr val="50504B"/>
          </a:solidFill>
          <a:latin typeface="Arial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933">
          <a:solidFill>
            <a:srgbClr val="50504B"/>
          </a:solidFill>
          <a:latin typeface="Arial" pitchFamily="34" charset="0"/>
        </a:defRPr>
      </a:lvl9pPr>
    </p:titleStyle>
    <p:bodyStyle>
      <a:lvl1pPr marL="216000" indent="-216000" algn="l" rtl="0" eaLnBrk="1" fontAlgn="base" hangingPunct="1">
        <a:lnSpc>
          <a:spcPct val="102000"/>
        </a:lnSpc>
        <a:spcBef>
          <a:spcPts val="600"/>
        </a:spcBef>
        <a:spcAft>
          <a:spcPts val="600"/>
        </a:spcAft>
        <a:buSzPct val="7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828000" indent="-180000" algn="l" rtl="0" eaLnBrk="1" fontAlgn="base" hangingPunct="1">
        <a:lnSpc>
          <a:spcPct val="102000"/>
        </a:lnSpc>
        <a:spcBef>
          <a:spcPts val="600"/>
        </a:spcBef>
        <a:spcAft>
          <a:spcPts val="600"/>
        </a:spcAft>
        <a:buSzPct val="70000"/>
        <a:buFont typeface="Arial" pitchFamily="34" charset="0"/>
        <a:buChar char="•"/>
        <a:defRPr sz="1800">
          <a:solidFill>
            <a:schemeClr val="tx1"/>
          </a:solidFill>
          <a:latin typeface="+mn-lt"/>
          <a:cs typeface="Arial" pitchFamily="34" charset="0"/>
        </a:defRPr>
      </a:lvl2pPr>
      <a:lvl3pPr marL="1242000" indent="-180000" algn="l" rtl="0" eaLnBrk="1" fontAlgn="base" hangingPunct="1">
        <a:lnSpc>
          <a:spcPct val="102000"/>
        </a:lnSpc>
        <a:spcBef>
          <a:spcPts val="600"/>
        </a:spcBef>
        <a:spcAft>
          <a:spcPts val="600"/>
        </a:spcAft>
        <a:buSzPct val="70000"/>
        <a:buFont typeface="Arial" pitchFamily="34" charset="0"/>
        <a:buChar char="•"/>
        <a:defRPr sz="1600" i="1">
          <a:solidFill>
            <a:schemeClr val="tx1"/>
          </a:solidFill>
          <a:latin typeface="+mn-lt"/>
          <a:cs typeface="Arial" pitchFamily="34" charset="0"/>
        </a:defRPr>
      </a:lvl3pPr>
      <a:lvl4pPr marL="1728000" indent="-252000" algn="l" rtl="0" eaLnBrk="1" fontAlgn="base" hangingPunct="1">
        <a:lnSpc>
          <a:spcPct val="102000"/>
        </a:lnSpc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  <a:cs typeface="Arial" charset="0"/>
        </a:defRPr>
      </a:lvl4pPr>
      <a:lvl5pPr marL="2160000" indent="-252000" algn="l" rtl="0" eaLnBrk="1" fontAlgn="base" hangingPunct="1">
        <a:lnSpc>
          <a:spcPct val="102000"/>
        </a:lnSpc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  <a:cs typeface="Arial" charset="0"/>
        </a:defRPr>
      </a:lvl5pPr>
      <a:lvl6pPr marL="2160000" indent="-252000" algn="l" rtl="0" eaLnBrk="1" fontAlgn="base" hangingPunct="1"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</a:defRPr>
      </a:lvl6pPr>
      <a:lvl7pPr marL="2160000" indent="-252000" algn="l" rtl="0" eaLnBrk="1" fontAlgn="base" hangingPunct="1"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</a:defRPr>
      </a:lvl7pPr>
      <a:lvl8pPr marL="2160000" indent="-252000" algn="l" rtl="0" eaLnBrk="1" fontAlgn="base" hangingPunct="1"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</a:defRPr>
      </a:lvl8pPr>
      <a:lvl9pPr marL="2160000" indent="-252000" algn="l" rtl="0" eaLnBrk="1" fontAlgn="base" hangingPunct="1">
        <a:spcBef>
          <a:spcPts val="600"/>
        </a:spcBef>
        <a:spcAft>
          <a:spcPts val="600"/>
        </a:spcAft>
        <a:buChar char="–"/>
        <a:defRPr sz="1600" i="1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92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5" pos="507" userDrawn="1">
          <p15:clr>
            <a:srgbClr val="000000"/>
          </p15:clr>
        </p15:guide>
        <p15:guide id="6" pos="7170" userDrawn="1">
          <p15:clr>
            <a:srgbClr val="000000"/>
          </p15:clr>
        </p15:guide>
        <p15:guide id="7" orient="horz" pos="981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KPIs for pavement condition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 the Danish Road Directorate (DRD)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lede 4">
            <a:extLst>
              <a:ext uri="{FF2B5EF4-FFF2-40B4-BE49-F238E27FC236}">
                <a16:creationId xmlns:a16="http://schemas.microsoft.com/office/drawing/2014/main" id="{C3ADA946-8656-46CD-B915-25D3185A6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65211"/>
            <a:ext cx="6553545" cy="373551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537A5CD-2D7B-4F26-A1F4-A77A6778B9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30CA1B0-8945-4F00-9232-1EB1962DA33E}"/>
              </a:ext>
            </a:extLst>
          </p:cNvPr>
          <p:cNvSpPr txBox="1"/>
          <p:nvPr/>
        </p:nvSpPr>
        <p:spPr>
          <a:xfrm>
            <a:off x="674237" y="5251103"/>
            <a:ext cx="36576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1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Armand Der-Stepanian,      ards@vd.dk Niels Skov Dujardin,  	          nsd@vd.dk</a:t>
            </a:r>
          </a:p>
        </p:txBody>
      </p:sp>
    </p:spTree>
    <p:extLst>
      <p:ext uri="{BB962C8B-B14F-4D97-AF65-F5344CB8AC3E}">
        <p14:creationId xmlns:p14="http://schemas.microsoft.com/office/powerpoint/2010/main" val="16101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D917C-23BD-4F31-A422-CC26230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AC301F-A233-4959-A156-645A041F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F2A2C33F-0EC1-4AF6-992C-17FA49619C43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17843" t="28036" r="19480" b="9636"/>
          <a:stretch/>
        </p:blipFill>
        <p:spPr>
          <a:xfrm>
            <a:off x="27530" y="105931"/>
            <a:ext cx="12142346" cy="6563429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F7EA41-4710-44CF-91F6-0B4DD1AF9E6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2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F9882-49D2-43F7-B857-30525476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3E5F80-FBDE-4003-929D-04287D692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The Danish Road Directorate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96B810-9506-42D8-A646-7CF61FAD1B0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In 2020 a </a:t>
            </a:r>
            <a:r>
              <a:rPr lang="en-US" i="1" dirty="0"/>
              <a:t>Surface condition indicator</a:t>
            </a:r>
            <a:r>
              <a:rPr lang="en-US" dirty="0"/>
              <a:t> will be added that will rely on results from an ARAN9000 with </a:t>
            </a:r>
            <a:r>
              <a:rPr lang="en-US" dirty="0" err="1"/>
              <a:t>Pavemetrics</a:t>
            </a:r>
            <a:r>
              <a:rPr lang="en-US" dirty="0"/>
              <a:t> LCMS2 lasers mounted. At least including:</a:t>
            </a:r>
          </a:p>
          <a:p>
            <a:pPr lvl="1"/>
            <a:r>
              <a:rPr lang="en-US" dirty="0"/>
              <a:t>Cracks</a:t>
            </a:r>
          </a:p>
          <a:p>
            <a:pPr lvl="1"/>
            <a:r>
              <a:rPr lang="en-US" dirty="0"/>
              <a:t>Raveling and/or pick outs</a:t>
            </a:r>
          </a:p>
          <a:p>
            <a:pPr lvl="1"/>
            <a:r>
              <a:rPr lang="en-US" dirty="0"/>
              <a:t>Potholes and delamination </a:t>
            </a:r>
          </a:p>
          <a:p>
            <a:pPr lvl="1"/>
            <a:r>
              <a:rPr lang="en-US" dirty="0"/>
              <a:t>Patches and sealings</a:t>
            </a:r>
          </a:p>
          <a:p>
            <a:endParaRPr lang="en-US" dirty="0"/>
          </a:p>
          <a:p>
            <a:r>
              <a:rPr lang="en-US" dirty="0"/>
              <a:t>In 2020 friction will be measured on network level to validate that our current texture screening is functioning correct.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6B64759-93F9-49C3-B618-F5692F31A12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7093456-D4F4-4196-9CDB-C7D260A82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0AE149-DB7F-4976-860F-E25AF0687DF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0" b="1" dirty="0"/>
              <a:t>Thank you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079C7C-AE5F-4FB4-BFCB-2D20089EC16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B4B872E-0E7B-4C5E-A4FA-2F63847408F2}"/>
              </a:ext>
            </a:extLst>
          </p:cNvPr>
          <p:cNvSpPr txBox="1"/>
          <p:nvPr/>
        </p:nvSpPr>
        <p:spPr>
          <a:xfrm>
            <a:off x="1127448" y="5195366"/>
            <a:ext cx="36576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sz="1500" dirty="0">
              <a:latin typeface="Arial" pitchFamily="34" charset="0"/>
              <a:cs typeface="Arial" pitchFamily="34" charset="0"/>
            </a:endParaRPr>
          </a:p>
          <a:p>
            <a:r>
              <a:rPr lang="en-GB" sz="1500" dirty="0">
                <a:latin typeface="Arial" pitchFamily="34" charset="0"/>
                <a:cs typeface="Arial" pitchFamily="34" charset="0"/>
              </a:rPr>
              <a:t>Armand Der-Stepanian,      ards@vd.dk Niels Skov Dujardin,  	          nsd@vd.dk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A7717A7-18EF-44D1-BD32-A4DA8563F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6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D917C-23BD-4F31-A422-CC26230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AC301F-A233-4959-A156-645A041F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F2A2C33F-0EC1-4AF6-992C-17FA49619C43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17843" t="28036" r="19480" b="9636"/>
          <a:stretch/>
        </p:blipFill>
        <p:spPr>
          <a:xfrm>
            <a:off x="27530" y="105931"/>
            <a:ext cx="12142346" cy="6563429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F7EA41-4710-44CF-91F6-0B4DD1AF9E6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D551225-B16F-4AA6-BAA7-91E97FB0CB5C}"/>
              </a:ext>
            </a:extLst>
          </p:cNvPr>
          <p:cNvSpPr txBox="1"/>
          <p:nvPr/>
        </p:nvSpPr>
        <p:spPr>
          <a:xfrm>
            <a:off x="5383661" y="2014656"/>
            <a:ext cx="208823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Road surface condition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38C34BEE-346A-439F-9047-4C1F6825F3AD}"/>
              </a:ext>
            </a:extLst>
          </p:cNvPr>
          <p:cNvSpPr txBox="1"/>
          <p:nvPr/>
        </p:nvSpPr>
        <p:spPr>
          <a:xfrm>
            <a:off x="2135560" y="5197074"/>
            <a:ext cx="928903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Cracks			raveling			potholes	</a:t>
            </a:r>
            <a:r>
              <a:rPr lang="en-US" sz="1500" dirty="0">
                <a:latin typeface="Arial" pitchFamily="34" charset="0"/>
              </a:rPr>
              <a:t>		Repairs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7CEB820-1A65-4858-985F-73A132AB6111}"/>
              </a:ext>
            </a:extLst>
          </p:cNvPr>
          <p:cNvSpPr txBox="1"/>
          <p:nvPr/>
        </p:nvSpPr>
        <p:spPr>
          <a:xfrm>
            <a:off x="2135560" y="4539430"/>
            <a:ext cx="928903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Cracks			raveling			potholes	</a:t>
            </a:r>
            <a:r>
              <a:rPr lang="en-US" sz="1500" dirty="0">
                <a:latin typeface="Arial" pitchFamily="34" charset="0"/>
              </a:rPr>
              <a:t>		Repairs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F93D108-1DC3-4C5D-9B64-04A9C04F59A4}"/>
              </a:ext>
            </a:extLst>
          </p:cNvPr>
          <p:cNvSpPr txBox="1"/>
          <p:nvPr/>
        </p:nvSpPr>
        <p:spPr>
          <a:xfrm>
            <a:off x="7896200" y="5420725"/>
            <a:ext cx="72008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Friction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EBDA02A-77B2-4416-8E6B-C7D04F0A63CA}"/>
              </a:ext>
            </a:extLst>
          </p:cNvPr>
          <p:cNvSpPr txBox="1"/>
          <p:nvPr/>
        </p:nvSpPr>
        <p:spPr>
          <a:xfrm>
            <a:off x="6935724" y="3840204"/>
            <a:ext cx="72008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  <a:cs typeface="Arial" pitchFamily="34" charset="0"/>
              </a:rPr>
              <a:t>Friction</a:t>
            </a:r>
          </a:p>
        </p:txBody>
      </p:sp>
    </p:spTree>
    <p:extLst>
      <p:ext uri="{BB962C8B-B14F-4D97-AF65-F5344CB8AC3E}">
        <p14:creationId xmlns:p14="http://schemas.microsoft.com/office/powerpoint/2010/main" val="214678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D3145-D97D-4553-98F2-66FABBFB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Danish Road Directorate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63B0437-4DCE-4EBB-A8F1-F0CB0D5BA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The Danish Road Directorate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CDD8933-E219-449E-A919-F403F40FADC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6BD49E0-EE1C-4D0D-9156-1C16D8ECABAB}"/>
              </a:ext>
            </a:extLst>
          </p:cNvPr>
          <p:cNvSpPr txBox="1"/>
          <p:nvPr/>
        </p:nvSpPr>
        <p:spPr>
          <a:xfrm>
            <a:off x="6023992" y="1729244"/>
            <a:ext cx="4824536" cy="4385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latin typeface="Arial" pitchFamily="34" charset="0"/>
              </a:rPr>
              <a:t>Numbers and facts about the roads DRD manage. </a:t>
            </a:r>
          </a:p>
          <a:p>
            <a:endParaRPr lang="en-US" sz="1500" dirty="0">
              <a:latin typeface="Arial" pitchFamily="34" charset="0"/>
            </a:endParaRPr>
          </a:p>
          <a:p>
            <a:r>
              <a:rPr lang="en-US" sz="1500" dirty="0">
                <a:latin typeface="Arial" pitchFamily="34" charset="0"/>
              </a:rPr>
              <a:t>Infrastructure:</a:t>
            </a:r>
          </a:p>
          <a:p>
            <a:r>
              <a:rPr lang="en-US" sz="1500" dirty="0">
                <a:latin typeface="Arial" pitchFamily="34" charset="0"/>
              </a:rPr>
              <a:t>Approximately 5 % of the road network in Denmark</a:t>
            </a:r>
          </a:p>
          <a:p>
            <a:r>
              <a:rPr lang="en-US" sz="1500" dirty="0">
                <a:latin typeface="Arial" pitchFamily="34" charset="0"/>
              </a:rPr>
              <a:t>Motorways 	1227 km</a:t>
            </a:r>
          </a:p>
          <a:p>
            <a:r>
              <a:rPr lang="en-US" sz="1500" dirty="0">
                <a:latin typeface="Arial" pitchFamily="34" charset="0"/>
              </a:rPr>
              <a:t>Other roads 	1588 km</a:t>
            </a:r>
          </a:p>
          <a:p>
            <a:endParaRPr lang="en-US" sz="1500" dirty="0">
              <a:latin typeface="Arial" pitchFamily="34" charset="0"/>
            </a:endParaRPr>
          </a:p>
          <a:p>
            <a:endParaRPr lang="en-US" sz="1500" dirty="0">
              <a:latin typeface="Arial" pitchFamily="34" charset="0"/>
            </a:endParaRPr>
          </a:p>
          <a:p>
            <a:r>
              <a:rPr lang="en-US" sz="1500" dirty="0">
                <a:latin typeface="Arial" pitchFamily="34" charset="0"/>
              </a:rPr>
              <a:t>Transport:</a:t>
            </a:r>
          </a:p>
          <a:p>
            <a:r>
              <a:rPr lang="en-US" sz="1500" dirty="0">
                <a:latin typeface="Arial" pitchFamily="34" charset="0"/>
              </a:rPr>
              <a:t>Approximately 50 % of the road transport in Denmark</a:t>
            </a:r>
          </a:p>
          <a:p>
            <a:r>
              <a:rPr lang="en-US" sz="1500" dirty="0">
                <a:latin typeface="Arial" pitchFamily="34" charset="0"/>
              </a:rPr>
              <a:t>Motorways	18,3 billions driven km a year</a:t>
            </a:r>
          </a:p>
          <a:p>
            <a:r>
              <a:rPr lang="en-US" sz="1500" dirty="0">
                <a:latin typeface="Arial" pitchFamily="34" charset="0"/>
              </a:rPr>
              <a:t>Other roads	  7.2 billions driven km a year</a:t>
            </a:r>
          </a:p>
          <a:p>
            <a:endParaRPr lang="en-US" sz="1500" dirty="0">
              <a:latin typeface="Arial" pitchFamily="34" charset="0"/>
            </a:endParaRPr>
          </a:p>
          <a:p>
            <a:endParaRPr lang="en-US" sz="1500" dirty="0">
              <a:latin typeface="Arial" pitchFamily="34" charset="0"/>
            </a:endParaRPr>
          </a:p>
          <a:p>
            <a:r>
              <a:rPr lang="en-US" sz="1500">
                <a:latin typeface="Arial" pitchFamily="34" charset="0"/>
              </a:rPr>
              <a:t>Speed limits</a:t>
            </a:r>
            <a:endParaRPr lang="en-US" sz="1500" dirty="0">
              <a:latin typeface="Arial" pitchFamily="34" charset="0"/>
            </a:endParaRPr>
          </a:p>
          <a:p>
            <a:r>
              <a:rPr lang="en-US" sz="1500" dirty="0">
                <a:latin typeface="Arial" pitchFamily="34" charset="0"/>
              </a:rPr>
              <a:t>58% of the motorways is 	130 km/h</a:t>
            </a:r>
          </a:p>
          <a:p>
            <a:r>
              <a:rPr lang="en-US" sz="1500" dirty="0">
                <a:latin typeface="Arial" pitchFamily="34" charset="0"/>
              </a:rPr>
              <a:t>38% of the motorways is 	110 km/h</a:t>
            </a:r>
          </a:p>
          <a:p>
            <a:r>
              <a:rPr lang="en-US" sz="1500" dirty="0">
                <a:latin typeface="Arial" pitchFamily="34" charset="0"/>
              </a:rPr>
              <a:t>Other roads is typically	  80 km/h</a:t>
            </a:r>
          </a:p>
          <a:p>
            <a:endParaRPr lang="da-DK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01E43080-14BD-48DD-A93B-1CC421D4827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4450" t="23361" r="58412"/>
          <a:stretch/>
        </p:blipFill>
        <p:spPr>
          <a:xfrm>
            <a:off x="772888" y="1429535"/>
            <a:ext cx="4603033" cy="5145349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181FD663-90E0-489D-94C9-F86FA1561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ADE50-EF13-4B7F-A950-4C60BC94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0FAD0A-5645-4D57-8368-B00215760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The Danish Road Directorate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6FD0671-5A29-4AC4-8B33-730D917A969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Report pavement condition in general terms to non-experts</a:t>
            </a:r>
          </a:p>
          <a:p>
            <a:endParaRPr lang="en-GB" dirty="0"/>
          </a:p>
          <a:p>
            <a:r>
              <a:rPr lang="en-GB" dirty="0"/>
              <a:t>Report on network level</a:t>
            </a:r>
          </a:p>
          <a:p>
            <a:endParaRPr lang="en-GB" dirty="0"/>
          </a:p>
          <a:p>
            <a:r>
              <a:rPr lang="en-GB" dirty="0"/>
              <a:t>Pavement condition is based on measurement and not visual inspections</a:t>
            </a:r>
          </a:p>
          <a:p>
            <a:endParaRPr lang="en-GB" dirty="0"/>
          </a:p>
          <a:p>
            <a:r>
              <a:rPr lang="en-GB" dirty="0"/>
              <a:t>Economy is not part of the report</a:t>
            </a:r>
          </a:p>
          <a:p>
            <a:endParaRPr lang="en-GB" dirty="0"/>
          </a:p>
          <a:p>
            <a:r>
              <a:rPr lang="en-GB" dirty="0"/>
              <a:t>Do it on one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C8457B4-0496-451E-A535-8406350768C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E7E20DF-BA2C-4070-8919-4710134D31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D917C-23BD-4F31-A422-CC26230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AC301F-A233-4959-A156-645A041F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F2A2C33F-0EC1-4AF6-992C-17FA49619C43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 rotWithShape="1">
          <a:blip r:embed="rId2"/>
          <a:srcRect l="17843" t="28036" r="19480" b="9636"/>
          <a:stretch/>
        </p:blipFill>
        <p:spPr>
          <a:xfrm>
            <a:off x="27530" y="105931"/>
            <a:ext cx="12142346" cy="6563429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F7EA41-4710-44CF-91F6-0B4DD1AF9E6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82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D24E8-5BB8-452A-AEAE-0683E1BB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Evenness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5FD6FB-4708-4757-85EA-09E5D9DD7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The Danish Road Directorate</a:t>
            </a:r>
          </a:p>
        </p:txBody>
      </p:sp>
      <p:graphicFrame>
        <p:nvGraphicFramePr>
          <p:cNvPr id="6" name="Pladsholder til indhold 5">
            <a:extLst>
              <a:ext uri="{FF2B5EF4-FFF2-40B4-BE49-F238E27FC236}">
                <a16:creationId xmlns:a16="http://schemas.microsoft.com/office/drawing/2014/main" id="{0721C1BA-52D3-423D-A88E-A45687BD847F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3508587243"/>
              </p:ext>
            </p:extLst>
          </p:nvPr>
        </p:nvGraphicFramePr>
        <p:xfrm>
          <a:off x="768606" y="1535175"/>
          <a:ext cx="10440001" cy="4189131"/>
        </p:xfrm>
        <a:graphic>
          <a:graphicData uri="http://schemas.openxmlformats.org/drawingml/2006/table">
            <a:tbl>
              <a:tblPr firstRow="1" firstCol="1" bandRow="1"/>
              <a:tblGrid>
                <a:gridCol w="2066136">
                  <a:extLst>
                    <a:ext uri="{9D8B030D-6E8A-4147-A177-3AD203B41FA5}">
                      <a16:colId xmlns:a16="http://schemas.microsoft.com/office/drawing/2014/main" val="1945268002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3240452230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516143374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3634415654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087199593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813207724"/>
                    </a:ext>
                  </a:extLst>
                </a:gridCol>
              </a:tblGrid>
              <a:tr h="3119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928" marR="679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MOVING TOWARDS POOR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POOR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66047"/>
                  </a:ext>
                </a:extLst>
              </a:tr>
              <a:tr h="7996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No maintenance 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Minor maintenance effort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Part of the network need maintenance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Comprehensive maintenance is needed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Urgent need for maintenance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70601"/>
                  </a:ext>
                </a:extLst>
              </a:tr>
              <a:tr h="148374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Motorways (IRI, m/km)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 and below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 – 1,6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 – 2,4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 – 3,2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Above 3,2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01439"/>
                  </a:ext>
                </a:extLst>
              </a:tr>
              <a:tr h="148374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roads (IRI, m/km)</a:t>
                      </a:r>
                      <a:endParaRPr lang="en-US" noProof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 and below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 – 2,0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2,1 – 3,0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3,1 – 4,0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Above 4,1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712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b="1" noProof="0" dirty="0">
                          <a:effectLst/>
                        </a:rPr>
                        <a:t>EVENNESS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Good comfort. No or very few uneven surfaces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Ordinary comfort. Some unevenness due to minor surface damages and/or patches.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 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Much unevenness is detected. In general the road will be perceived as uneven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Poor comfort, Can lead to safety issues.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Poor comfort with safety issues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146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on  motorways 2018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16,8 %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81,8 %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43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on motorways 2017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80,1 %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770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on other roads 2018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27,4 %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65,2 %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5,2 %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1,3 %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4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on other roads 2017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23,9 %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69,0 % 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5,2 %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40625"/>
                  </a:ext>
                </a:extLst>
              </a:tr>
            </a:tbl>
          </a:graphicData>
        </a:graphic>
      </p:graphicFrame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C68635A-CB84-4784-A15A-21692C7A87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C70B75D-DBB8-4651-8E7B-5DBE351C8F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D24E8-5BB8-452A-AEAE-0683E1BB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 Marking visibility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A5FD6FB-4708-4757-85EA-09E5D9DD7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The Danish Road Directorate</a:t>
            </a:r>
          </a:p>
        </p:txBody>
      </p:sp>
      <p:graphicFrame>
        <p:nvGraphicFramePr>
          <p:cNvPr id="6" name="Pladsholder til indhold 5">
            <a:extLst>
              <a:ext uri="{FF2B5EF4-FFF2-40B4-BE49-F238E27FC236}">
                <a16:creationId xmlns:a16="http://schemas.microsoft.com/office/drawing/2014/main" id="{0721C1BA-52D3-423D-A88E-A45687BD847F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833480357"/>
              </p:ext>
            </p:extLst>
          </p:nvPr>
        </p:nvGraphicFramePr>
        <p:xfrm>
          <a:off x="768606" y="1535175"/>
          <a:ext cx="10440001" cy="4198910"/>
        </p:xfrm>
        <a:graphic>
          <a:graphicData uri="http://schemas.openxmlformats.org/drawingml/2006/table">
            <a:tbl>
              <a:tblPr firstRow="1" firstCol="1" bandRow="1"/>
              <a:tblGrid>
                <a:gridCol w="2066136">
                  <a:extLst>
                    <a:ext uri="{9D8B030D-6E8A-4147-A177-3AD203B41FA5}">
                      <a16:colId xmlns:a16="http://schemas.microsoft.com/office/drawing/2014/main" val="1945268002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3240452230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516143374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3634415654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087199593"/>
                    </a:ext>
                  </a:extLst>
                </a:gridCol>
                <a:gridCol w="1674773">
                  <a:extLst>
                    <a:ext uri="{9D8B030D-6E8A-4147-A177-3AD203B41FA5}">
                      <a16:colId xmlns:a16="http://schemas.microsoft.com/office/drawing/2014/main" val="1813207724"/>
                    </a:ext>
                  </a:extLst>
                </a:gridCol>
              </a:tblGrid>
              <a:tr h="3119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928" marR="679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MOVING TOWARDS POOR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POOR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66047"/>
                  </a:ext>
                </a:extLst>
              </a:tr>
              <a:tr h="7996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No maintenance 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Minor maintenance effort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Part of the network need maintenance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Comprehensive maintenance is needed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Urgent need for maintenance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370601"/>
                  </a:ext>
                </a:extLst>
              </a:tr>
              <a:tr h="148374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900" noProof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Retroreflecsion</a:t>
                      </a: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mcd/lux/m</a:t>
                      </a:r>
                      <a:r>
                        <a:rPr lang="en-US" sz="900" baseline="300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 and above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130 - 149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100 - 129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90 - 99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Below 90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01439"/>
                  </a:ext>
                </a:extLst>
              </a:tr>
              <a:tr h="1123200">
                <a:tc>
                  <a:txBody>
                    <a:bodyPr/>
                    <a:lstStyle/>
                    <a:p>
                      <a:pPr marL="180340" marR="0" lvl="0" indent="-180340" algn="ctr" defTabSz="121917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Road Marking Visibility</a:t>
                      </a:r>
                      <a:endParaRPr lang="en-US" sz="105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The road marking appears new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The road marking is clearly visible and do not cause any safety issues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Road markings are visible but the drivers need to be focused. Visibility is problematic in rain and at night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 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The visibility is poor in any conditions. And will be a safety issue to the road users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b="1" noProof="0" dirty="0">
                          <a:effectLst/>
                        </a:rPr>
                        <a:t>Road markings are not visible and an urgent replacement is needed. It is not safe for the road users.</a:t>
                      </a:r>
                      <a:endParaRPr lang="en-US" sz="800" b="1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146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road markings on  motorways 2018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45,3 %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15,5 %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21,4 %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4,9 %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12,9 %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4372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road markings on motorways 2015-17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35,2 %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27,6 %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10,7 %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9,9 %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770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road markings on other roads 2018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53,7 %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15,1 %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17,7 %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200" b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6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road markings on other roads 2015-17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38,1 %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24,8 %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i="1" noProof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9,7 %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28" marR="679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40625"/>
                  </a:ext>
                </a:extLst>
              </a:tr>
            </a:tbl>
          </a:graphicData>
        </a:graphic>
      </p:graphicFrame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C68635A-CB84-4784-A15A-21692C7A87B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70174AA7-7EA4-4340-AE35-EA4553C16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94C757-8B2F-4ADE-9815-5B56E796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8" y="692211"/>
            <a:ext cx="10609487" cy="658748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098BD37-0113-42DB-BD6A-491162667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8" name="Pladsholder til indhold 7">
            <a:extLst>
              <a:ext uri="{FF2B5EF4-FFF2-40B4-BE49-F238E27FC236}">
                <a16:creationId xmlns:a16="http://schemas.microsoft.com/office/drawing/2014/main" id="{D6E1AE54-F1C4-4B7C-BEE5-C7BA585B9667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888286156"/>
              </p:ext>
            </p:extLst>
          </p:nvPr>
        </p:nvGraphicFramePr>
        <p:xfrm>
          <a:off x="0" y="0"/>
          <a:ext cx="12191999" cy="6963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591">
                  <a:extLst>
                    <a:ext uri="{9D8B030D-6E8A-4147-A177-3AD203B41FA5}">
                      <a16:colId xmlns:a16="http://schemas.microsoft.com/office/drawing/2014/main" val="317667123"/>
                    </a:ext>
                  </a:extLst>
                </a:gridCol>
                <a:gridCol w="2233063">
                  <a:extLst>
                    <a:ext uri="{9D8B030D-6E8A-4147-A177-3AD203B41FA5}">
                      <a16:colId xmlns:a16="http://schemas.microsoft.com/office/drawing/2014/main" val="3982071211"/>
                    </a:ext>
                  </a:extLst>
                </a:gridCol>
                <a:gridCol w="2067650">
                  <a:extLst>
                    <a:ext uri="{9D8B030D-6E8A-4147-A177-3AD203B41FA5}">
                      <a16:colId xmlns:a16="http://schemas.microsoft.com/office/drawing/2014/main" val="1986728383"/>
                    </a:ext>
                  </a:extLst>
                </a:gridCol>
                <a:gridCol w="2150356">
                  <a:extLst>
                    <a:ext uri="{9D8B030D-6E8A-4147-A177-3AD203B41FA5}">
                      <a16:colId xmlns:a16="http://schemas.microsoft.com/office/drawing/2014/main" val="347942158"/>
                    </a:ext>
                  </a:extLst>
                </a:gridCol>
                <a:gridCol w="2398474">
                  <a:extLst>
                    <a:ext uri="{9D8B030D-6E8A-4147-A177-3AD203B41FA5}">
                      <a16:colId xmlns:a16="http://schemas.microsoft.com/office/drawing/2014/main" val="1156033925"/>
                    </a:ext>
                  </a:extLst>
                </a:gridCol>
                <a:gridCol w="2101865">
                  <a:extLst>
                    <a:ext uri="{9D8B030D-6E8A-4147-A177-3AD203B41FA5}">
                      <a16:colId xmlns:a16="http://schemas.microsoft.com/office/drawing/2014/main" val="62806837"/>
                    </a:ext>
                  </a:extLst>
                </a:gridCol>
              </a:tblGrid>
              <a:tr h="379969"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500" dirty="0">
                          <a:effectLst/>
                        </a:rPr>
                        <a:t> </a:t>
                      </a:r>
                      <a:endParaRPr lang="da-DK" sz="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effectLst/>
                        </a:rPr>
                        <a:t>GOOD</a:t>
                      </a:r>
                      <a:endParaRPr lang="en-US" sz="10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effectLst/>
                        </a:rPr>
                        <a:t>ACCEPTABLE</a:t>
                      </a:r>
                      <a:endParaRPr lang="en-US" sz="10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effectLst/>
                        </a:rPr>
                        <a:t>MOVING TOWARD POOR</a:t>
                      </a:r>
                      <a:endParaRPr lang="en-US" sz="10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solidFill>
                            <a:schemeClr val="tx1"/>
                          </a:solidFill>
                          <a:effectLst/>
                        </a:rPr>
                        <a:t>POOR</a:t>
                      </a:r>
                      <a:endParaRPr lang="en-US" sz="10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CRITICAL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2936"/>
                  </a:ext>
                </a:extLst>
              </a:tr>
              <a:tr h="402315">
                <a:tc>
                  <a:txBody>
                    <a:bodyPr/>
                    <a:lstStyle/>
                    <a:p>
                      <a:pPr marL="180340" indent="-180340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 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No maintenance 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Minor maintenance effort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Part of the network need maintenance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Comprehensive maintenance is needed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Urgent need for maintenance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2157861946"/>
                  </a:ext>
                </a:extLst>
              </a:tr>
              <a:tr h="1732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BEARING CAPACITY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(Remaining structural life based on TSD-screening)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20 years or above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15 – 19 years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5 – 14 years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0 – 4 years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below 0 years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346650147"/>
                  </a:ext>
                </a:extLst>
              </a:tr>
              <a:tr h="821677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Sufficient Bearing Capacity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Ordinary condition, minor part of the road network needs reinforcement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Reinforcement should be considered when paving a new wearing course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Moderate to high risk of </a:t>
                      </a:r>
                      <a:r>
                        <a:rPr lang="en-US" sz="800" noProof="0" dirty="0" err="1">
                          <a:effectLst/>
                        </a:rPr>
                        <a:t>insuficient</a:t>
                      </a:r>
                      <a:r>
                        <a:rPr lang="en-US" sz="800" noProof="0" dirty="0">
                          <a:effectLst/>
                        </a:rPr>
                        <a:t> bearing capacity. Reinforcement needed.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High risk of insuficient bearing capacity. Reinforcement needed.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1790163584"/>
                  </a:ext>
                </a:extLst>
              </a:tr>
              <a:tr h="100026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EVENNESS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(IRI, m/km)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0,8 and below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(motorways)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1,0 and below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(Other roads)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0,9 – 1,6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(motorways)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1,1 – 2,0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(Other roads)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1,7 – 2,4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(motorways)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2,1 – 3,0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(Other roads)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2,5 – 3,2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(motorways)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3,1 – 4,0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(Other roads)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above 3,2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(motorways)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4,1 – 5,0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(Other roads)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615646843"/>
                  </a:ext>
                </a:extLst>
              </a:tr>
              <a:tr h="1026471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Good comfort. No or very few uneven surfaces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Ordinary comfort. Some unevenness due to minor surface damages and/or patches.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Much unevenness is detected. In general the road will be perceived as uneven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Poor comfort, Can lead to safety issues.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Poor comfort with safety issues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2912984635"/>
                  </a:ext>
                </a:extLst>
              </a:tr>
              <a:tr h="1732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RUTTING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(depth, mm)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5 mm and below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6 – 10 mm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11 – 15 mm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16 – 20 mm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above 20 mm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3260139240"/>
                  </a:ext>
                </a:extLst>
              </a:tr>
              <a:tr h="923049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No rutting. No risk of aquaplanning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Discomfort when changing lanes. Low risk of aquaplanning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Risk of aquaplaning at heavy rain and high traficspeeds. Discomfort when changing lanes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Risk of aquaplaning and possibility of insuficient bearing capacity. The condition can be a saffety issue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High Risk of aquaplaning and properly insuficient bearing capacity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2901355914"/>
                  </a:ext>
                </a:extLst>
              </a:tr>
              <a:tr h="1732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TEXTUR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(MPD, mm)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0,5 and above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0,40 – 0,49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0,30 – 0,39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0,20 – 0,29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below 0,20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1626936096"/>
                  </a:ext>
                </a:extLst>
              </a:tr>
              <a:tr h="586736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Very low risk of insuficient friction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 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Low risk of insuficient friction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Moderate risk of insufient friction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High risk of incuficient friction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Very high risk of incuficient friction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1387338863"/>
                  </a:ext>
                </a:extLst>
              </a:tr>
              <a:tr h="173205">
                <a:tc rowSpan="2"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ROAD MARKING VISIBILITY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(mcd/m</a:t>
                      </a:r>
                      <a:r>
                        <a:rPr lang="en-US" sz="1000" baseline="30000" noProof="0" dirty="0">
                          <a:effectLst/>
                        </a:rPr>
                        <a:t>2</a:t>
                      </a:r>
                      <a:r>
                        <a:rPr lang="en-US" sz="1000" noProof="0" dirty="0">
                          <a:effectLst/>
                        </a:rPr>
                        <a:t>/lux)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150 and above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130 - 149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100 - 129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90 - 99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>
                          <a:effectLst/>
                        </a:rPr>
                        <a:t>below 90</a:t>
                      </a:r>
                      <a:endParaRPr lang="en-US" sz="8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3940936305"/>
                  </a:ext>
                </a:extLst>
              </a:tr>
              <a:tr h="1129895">
                <a:tc v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The road marking appears as new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The road marking is clearly visible and do not cause any safety issues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Road markings are visible but the drivers need to focus. Visibility is problematic in rain and at night</a:t>
                      </a:r>
                    </a:p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 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The visibility is poor in any conditions. And will be a safety issue to the road users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tc>
                  <a:txBody>
                    <a:bodyPr/>
                    <a:lstStyle/>
                    <a:p>
                      <a:pPr marL="180340" indent="-18034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800" noProof="0" dirty="0">
                          <a:effectLst/>
                        </a:rPr>
                        <a:t>Road markings are not visible and an urgent replacement is needed. It is not safe for the road users.</a:t>
                      </a:r>
                      <a:endParaRPr lang="en-US" sz="8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03" marR="34303" marT="0" marB="0" anchor="ctr"/>
                </a:tc>
                <a:extLst>
                  <a:ext uri="{0D108BD9-81ED-4DB2-BD59-A6C34878D82A}">
                    <a16:rowId xmlns:a16="http://schemas.microsoft.com/office/drawing/2014/main" val="209974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11166-A554-4C27-947D-1641BD5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indicators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BA3F530-125E-4CCD-92D4-4AEE64590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Danish Road Directorate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295ABA-9C44-49C7-AF4E-1297C04228E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Framework for Performance Indicators, PIARC 2004</a:t>
            </a:r>
          </a:p>
          <a:p>
            <a:pPr lvl="0"/>
            <a:r>
              <a:rPr lang="en-US" sz="1800" b="1" dirty="0"/>
              <a:t>Single indicators (0-100)</a:t>
            </a:r>
          </a:p>
          <a:p>
            <a:pPr lvl="1"/>
            <a:r>
              <a:rPr lang="en-US" sz="1400" dirty="0"/>
              <a:t>   </a:t>
            </a:r>
            <a:r>
              <a:rPr lang="en-US" sz="1400" b="1" dirty="0"/>
              <a:t>1</a:t>
            </a:r>
            <a:r>
              <a:rPr lang="en-US" sz="1400" dirty="0"/>
              <a:t> x percentage of the road network in the </a:t>
            </a:r>
            <a:r>
              <a:rPr lang="en-US" sz="1400" i="1" dirty="0"/>
              <a:t>Good </a:t>
            </a:r>
            <a:r>
              <a:rPr lang="en-US" sz="1400" dirty="0"/>
              <a:t>condition</a:t>
            </a:r>
          </a:p>
          <a:p>
            <a:pPr lvl="1"/>
            <a:r>
              <a:rPr lang="en-US" sz="1400" dirty="0"/>
              <a:t>+ </a:t>
            </a:r>
            <a:r>
              <a:rPr lang="en-US" sz="1400" b="1" dirty="0"/>
              <a:t>0,75</a:t>
            </a:r>
            <a:r>
              <a:rPr lang="en-US" sz="1400" dirty="0"/>
              <a:t> x percentage of the road network in the </a:t>
            </a:r>
            <a:r>
              <a:rPr lang="en-US" sz="1400" i="1" dirty="0"/>
              <a:t>Acceptable </a:t>
            </a:r>
            <a:r>
              <a:rPr lang="en-US" sz="1400" dirty="0"/>
              <a:t>condition</a:t>
            </a:r>
          </a:p>
          <a:p>
            <a:pPr lvl="1"/>
            <a:r>
              <a:rPr lang="en-US" sz="1400" dirty="0"/>
              <a:t>+ </a:t>
            </a:r>
            <a:r>
              <a:rPr lang="en-US" sz="1400" b="1" dirty="0"/>
              <a:t>0,5</a:t>
            </a:r>
            <a:r>
              <a:rPr lang="en-US" sz="1400" dirty="0"/>
              <a:t> x percentage of the road network in the </a:t>
            </a:r>
            <a:r>
              <a:rPr lang="en-US" sz="1400" i="1" dirty="0"/>
              <a:t>Moving </a:t>
            </a:r>
            <a:r>
              <a:rPr lang="en-US" sz="1400" dirty="0"/>
              <a:t>t</a:t>
            </a:r>
            <a:r>
              <a:rPr lang="en-US" sz="1400" i="1" dirty="0"/>
              <a:t>owards poor </a:t>
            </a:r>
            <a:r>
              <a:rPr lang="en-US" sz="1400" dirty="0"/>
              <a:t>condition</a:t>
            </a:r>
          </a:p>
          <a:p>
            <a:pPr lvl="1"/>
            <a:r>
              <a:rPr lang="en-US" sz="1400" dirty="0"/>
              <a:t>+ </a:t>
            </a:r>
            <a:r>
              <a:rPr lang="en-US" sz="1400" b="1" dirty="0"/>
              <a:t>0,25</a:t>
            </a:r>
            <a:r>
              <a:rPr lang="en-US" sz="1400" dirty="0"/>
              <a:t> x percentage of the road network in the </a:t>
            </a:r>
            <a:r>
              <a:rPr lang="en-US" sz="1400" i="1" dirty="0"/>
              <a:t>Poor </a:t>
            </a:r>
            <a:r>
              <a:rPr lang="en-US" sz="1400" dirty="0"/>
              <a:t>condition</a:t>
            </a:r>
          </a:p>
          <a:p>
            <a:r>
              <a:rPr lang="en-US" sz="1800" b="1" dirty="0"/>
              <a:t>Value of condition indicator</a:t>
            </a:r>
            <a:r>
              <a:rPr lang="en-US" sz="1800" dirty="0"/>
              <a:t>	</a:t>
            </a:r>
            <a:r>
              <a:rPr lang="en-US" sz="1800" b="1" dirty="0"/>
              <a:t>	Qualitative assessment</a:t>
            </a:r>
            <a:endParaRPr lang="en-US" sz="1800" dirty="0"/>
          </a:p>
          <a:p>
            <a:pPr lvl="1"/>
            <a:r>
              <a:rPr lang="en-US" sz="1400" dirty="0"/>
              <a:t>80 – 100				Good</a:t>
            </a:r>
          </a:p>
          <a:p>
            <a:pPr lvl="1"/>
            <a:r>
              <a:rPr lang="en-US" sz="1400" dirty="0"/>
              <a:t>60 – 79				Acceptable</a:t>
            </a:r>
          </a:p>
          <a:p>
            <a:pPr lvl="1"/>
            <a:r>
              <a:rPr lang="en-US" sz="1400" dirty="0"/>
              <a:t>40 – 69				Moving towards poor</a:t>
            </a:r>
          </a:p>
          <a:p>
            <a:pPr lvl="1"/>
            <a:r>
              <a:rPr lang="en-US" sz="1400" dirty="0"/>
              <a:t>20 – 49				Poor</a:t>
            </a:r>
          </a:p>
          <a:p>
            <a:pPr lvl="1"/>
            <a:r>
              <a:rPr lang="en-US" sz="1400" dirty="0"/>
              <a:t>0 – 19				Critical 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58ED53A-3F0F-4718-82AD-E6A34686E9C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DF7374C-5259-4893-AAEB-51EFB488B0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33E06-209D-42A1-85B1-D14688FF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and global indicators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DBDC3F-BFC9-4ED3-A466-8A2CFAF32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KPIs for pavement condition – Danish Road Directorate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61DDF1A-9F92-49E4-A348-44E0A3F4EC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ACBDE86-91AD-4605-99AD-6345013A9E7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Pladsholder til indhold 13">
            <a:extLst>
              <a:ext uri="{FF2B5EF4-FFF2-40B4-BE49-F238E27FC236}">
                <a16:creationId xmlns:a16="http://schemas.microsoft.com/office/drawing/2014/main" id="{848EF2DA-76BF-4787-850A-C815BA50986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Combined indicators</a:t>
            </a:r>
          </a:p>
          <a:p>
            <a:pPr lvl="1"/>
            <a:r>
              <a:rPr lang="en-US" dirty="0"/>
              <a:t>Three KPIs from the Danish road standards (normally assessed visually)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Two new indicators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Global indicator</a:t>
            </a:r>
          </a:p>
        </p:txBody>
      </p:sp>
      <p:graphicFrame>
        <p:nvGraphicFramePr>
          <p:cNvPr id="15" name="Pladsholder til indhold 11">
            <a:extLst>
              <a:ext uri="{FF2B5EF4-FFF2-40B4-BE49-F238E27FC236}">
                <a16:creationId xmlns:a16="http://schemas.microsoft.com/office/drawing/2014/main" id="{44AFA98F-F7D0-4BC9-9BDE-2FDB4E5E1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413459"/>
              </p:ext>
            </p:extLst>
          </p:nvPr>
        </p:nvGraphicFramePr>
        <p:xfrm>
          <a:off x="772888" y="2285866"/>
          <a:ext cx="9467600" cy="83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782">
                  <a:extLst>
                    <a:ext uri="{9D8B030D-6E8A-4147-A177-3AD203B41FA5}">
                      <a16:colId xmlns:a16="http://schemas.microsoft.com/office/drawing/2014/main" val="3896028442"/>
                    </a:ext>
                  </a:extLst>
                </a:gridCol>
                <a:gridCol w="1666935">
                  <a:extLst>
                    <a:ext uri="{9D8B030D-6E8A-4147-A177-3AD203B41FA5}">
                      <a16:colId xmlns:a16="http://schemas.microsoft.com/office/drawing/2014/main" val="3929707310"/>
                    </a:ext>
                  </a:extLst>
                </a:gridCol>
                <a:gridCol w="1393538">
                  <a:extLst>
                    <a:ext uri="{9D8B030D-6E8A-4147-A177-3AD203B41FA5}">
                      <a16:colId xmlns:a16="http://schemas.microsoft.com/office/drawing/2014/main" val="3759270283"/>
                    </a:ext>
                  </a:extLst>
                </a:gridCol>
                <a:gridCol w="1394521">
                  <a:extLst>
                    <a:ext uri="{9D8B030D-6E8A-4147-A177-3AD203B41FA5}">
                      <a16:colId xmlns:a16="http://schemas.microsoft.com/office/drawing/2014/main" val="2797766179"/>
                    </a:ext>
                  </a:extLst>
                </a:gridCol>
                <a:gridCol w="1343382">
                  <a:extLst>
                    <a:ext uri="{9D8B030D-6E8A-4147-A177-3AD203B41FA5}">
                      <a16:colId xmlns:a16="http://schemas.microsoft.com/office/drawing/2014/main" val="2443622496"/>
                    </a:ext>
                  </a:extLst>
                </a:gridCol>
                <a:gridCol w="1577442">
                  <a:extLst>
                    <a:ext uri="{9D8B030D-6E8A-4147-A177-3AD203B41FA5}">
                      <a16:colId xmlns:a16="http://schemas.microsoft.com/office/drawing/2014/main" val="1291943658"/>
                    </a:ext>
                  </a:extLst>
                </a:gridCol>
              </a:tblGrid>
              <a:tr h="20827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 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Bearing capacity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Eveness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Rutting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 dirty="0" err="1">
                          <a:effectLst/>
                        </a:rPr>
                        <a:t>Texture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Road markings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5164"/>
                  </a:ext>
                </a:extLst>
              </a:tr>
              <a:tr h="20827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</a:rPr>
                        <a:t>Remaining life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50%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25%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 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672638"/>
                  </a:ext>
                </a:extLst>
              </a:tr>
              <a:tr h="20827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</a:rPr>
                        <a:t>Safety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9924804"/>
                  </a:ext>
                </a:extLst>
              </a:tr>
              <a:tr h="20827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</a:rPr>
                        <a:t>Comfort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50%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25%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368143"/>
                  </a:ext>
                </a:extLst>
              </a:tr>
            </a:tbl>
          </a:graphicData>
        </a:graphic>
      </p:graphicFrame>
      <p:graphicFrame>
        <p:nvGraphicFramePr>
          <p:cNvPr id="16" name="Tabel 15">
            <a:extLst>
              <a:ext uri="{FF2B5EF4-FFF2-40B4-BE49-F238E27FC236}">
                <a16:creationId xmlns:a16="http://schemas.microsoft.com/office/drawing/2014/main" id="{A9E9C13D-1D0A-43BA-946F-3D7B10C16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103"/>
              </p:ext>
            </p:extLst>
          </p:nvPr>
        </p:nvGraphicFramePr>
        <p:xfrm>
          <a:off x="809625" y="3645024"/>
          <a:ext cx="9473772" cy="912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146">
                  <a:extLst>
                    <a:ext uri="{9D8B030D-6E8A-4147-A177-3AD203B41FA5}">
                      <a16:colId xmlns:a16="http://schemas.microsoft.com/office/drawing/2014/main" val="623496451"/>
                    </a:ext>
                  </a:extLst>
                </a:gridCol>
                <a:gridCol w="1668022">
                  <a:extLst>
                    <a:ext uri="{9D8B030D-6E8A-4147-A177-3AD203B41FA5}">
                      <a16:colId xmlns:a16="http://schemas.microsoft.com/office/drawing/2014/main" val="1396332204"/>
                    </a:ext>
                  </a:extLst>
                </a:gridCol>
                <a:gridCol w="1394446">
                  <a:extLst>
                    <a:ext uri="{9D8B030D-6E8A-4147-A177-3AD203B41FA5}">
                      <a16:colId xmlns:a16="http://schemas.microsoft.com/office/drawing/2014/main" val="1770726433"/>
                    </a:ext>
                  </a:extLst>
                </a:gridCol>
                <a:gridCol w="1395430">
                  <a:extLst>
                    <a:ext uri="{9D8B030D-6E8A-4147-A177-3AD203B41FA5}">
                      <a16:colId xmlns:a16="http://schemas.microsoft.com/office/drawing/2014/main" val="1533141626"/>
                    </a:ext>
                  </a:extLst>
                </a:gridCol>
                <a:gridCol w="1341306">
                  <a:extLst>
                    <a:ext uri="{9D8B030D-6E8A-4147-A177-3AD203B41FA5}">
                      <a16:colId xmlns:a16="http://schemas.microsoft.com/office/drawing/2014/main" val="4126574094"/>
                    </a:ext>
                  </a:extLst>
                </a:gridCol>
                <a:gridCol w="1581422">
                  <a:extLst>
                    <a:ext uri="{9D8B030D-6E8A-4147-A177-3AD203B41FA5}">
                      <a16:colId xmlns:a16="http://schemas.microsoft.com/office/drawing/2014/main" val="2571485578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 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Bearing capacity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Eveness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Rutting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 dirty="0" err="1">
                          <a:effectLst/>
                        </a:rPr>
                        <a:t>Texture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900">
                          <a:effectLst/>
                        </a:rPr>
                        <a:t>Road Markings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1013170"/>
                  </a:ext>
                </a:extLst>
              </a:tr>
              <a:tr h="3042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</a:rPr>
                        <a:t>Structural condition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50%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549910"/>
                  </a:ext>
                </a:extLst>
              </a:tr>
              <a:tr h="30429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</a:rPr>
                        <a:t>Functional condition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 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25%</a:t>
                      </a:r>
                      <a:endParaRPr lang="da-DK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25%</a:t>
                      </a:r>
                      <a:endParaRPr lang="da-DK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601723"/>
                  </a:ext>
                </a:extLst>
              </a:tr>
            </a:tbl>
          </a:graphicData>
        </a:graphic>
      </p:graphicFrame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CA412DD6-6A34-41A1-A556-40A94D55E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57905"/>
              </p:ext>
            </p:extLst>
          </p:nvPr>
        </p:nvGraphicFramePr>
        <p:xfrm>
          <a:off x="798692" y="5007290"/>
          <a:ext cx="6654527" cy="797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691">
                  <a:extLst>
                    <a:ext uri="{9D8B030D-6E8A-4147-A177-3AD203B41FA5}">
                      <a16:colId xmlns:a16="http://schemas.microsoft.com/office/drawing/2014/main" val="1506642409"/>
                    </a:ext>
                  </a:extLst>
                </a:gridCol>
                <a:gridCol w="2130179">
                  <a:extLst>
                    <a:ext uri="{9D8B030D-6E8A-4147-A177-3AD203B41FA5}">
                      <a16:colId xmlns:a16="http://schemas.microsoft.com/office/drawing/2014/main" val="1520776350"/>
                    </a:ext>
                  </a:extLst>
                </a:gridCol>
                <a:gridCol w="2430657">
                  <a:extLst>
                    <a:ext uri="{9D8B030D-6E8A-4147-A177-3AD203B41FA5}">
                      <a16:colId xmlns:a16="http://schemas.microsoft.com/office/drawing/2014/main" val="597503579"/>
                    </a:ext>
                  </a:extLst>
                </a:gridCol>
              </a:tblGrid>
              <a:tr h="39898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 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</a:rPr>
                        <a:t>Structural condition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 dirty="0">
                          <a:effectLst/>
                        </a:rPr>
                        <a:t>Functional condition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516109"/>
                  </a:ext>
                </a:extLst>
              </a:tr>
              <a:tr h="39898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900" noProof="0">
                          <a:effectLst/>
                        </a:rPr>
                        <a:t>Global condition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>
                          <a:effectLst/>
                        </a:rPr>
                        <a:t>50 %</a:t>
                      </a:r>
                      <a:endParaRPr lang="en-US" sz="1000" noProof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000" noProof="0" dirty="0">
                          <a:effectLst/>
                        </a:rPr>
                        <a:t>50 %</a:t>
                      </a:r>
                      <a:endParaRPr lang="en-US" sz="1000" noProof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6570399"/>
                  </a:ext>
                </a:extLst>
              </a:tr>
            </a:tbl>
          </a:graphicData>
        </a:graphic>
      </p:graphicFrame>
      <p:pic>
        <p:nvPicPr>
          <p:cNvPr id="18" name="Billede 17">
            <a:extLst>
              <a:ext uri="{FF2B5EF4-FFF2-40B4-BE49-F238E27FC236}">
                <a16:creationId xmlns:a16="http://schemas.microsoft.com/office/drawing/2014/main" id="{7AF02D2D-A40C-44CB-927B-68CFB3D7F4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6237312"/>
            <a:ext cx="798529" cy="4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01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ejdirektoratet igen">
      <a:dk1>
        <a:srgbClr val="000000"/>
      </a:dk1>
      <a:lt1>
        <a:srgbClr val="FFFFFF"/>
      </a:lt1>
      <a:dk2>
        <a:srgbClr val="86CBE2"/>
      </a:dk2>
      <a:lt2>
        <a:srgbClr val="FFE500"/>
      </a:lt2>
      <a:accent1>
        <a:srgbClr val="00B0F0"/>
      </a:accent1>
      <a:accent2>
        <a:srgbClr val="4A4A49"/>
      </a:accent2>
      <a:accent3>
        <a:srgbClr val="EF7D00"/>
      </a:accent3>
      <a:accent4>
        <a:srgbClr val="BCCF00"/>
      </a:accent4>
      <a:accent5>
        <a:srgbClr val="43237A"/>
      </a:accent5>
      <a:accent6>
        <a:srgbClr val="D70077"/>
      </a:accent6>
      <a:hlink>
        <a:srgbClr val="00ADD9"/>
      </a:hlink>
      <a:folHlink>
        <a:srgbClr val="00ADD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b="1" dirty="0" smtClean="0">
            <a:ln w="28575">
              <a:noFill/>
            </a:ln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lg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sz="15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D PowerPoint bredformat UK.potx" id="{C1B5293E-6FF6-41EC-8423-0A884064463B}" vid="{1B4FF6F2-4FA9-4EA6-807C-12094819CD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</a:majorFont>
      <a:min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</a:majorFont>
      <a:minorFont>
        <a:latin typeface="Arial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C079C62BA0DB4B844A54C1D48685A0" ma:contentTypeVersion="8" ma:contentTypeDescription="Opret et nyt dokument." ma:contentTypeScope="" ma:versionID="1bdc6f6a6b365bffaa78429edab95e1e">
  <xsd:schema xmlns:xsd="http://www.w3.org/2001/XMLSchema" xmlns:xs="http://www.w3.org/2001/XMLSchema" xmlns:p="http://schemas.microsoft.com/office/2006/metadata/properties" xmlns:ns2="f2492d8e-3edf-49e1-ab53-cc4e2bd01bc5" targetNamespace="http://schemas.microsoft.com/office/2006/metadata/properties" ma:root="true" ma:fieldsID="454f5786a3e5493924a9c07e6d06ae9d" ns2:_="">
    <xsd:import namespace="f2492d8e-3edf-49e1-ab53-cc4e2bd01b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92d8e-3edf-49e1-ab53-cc4e2bd01b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420A56-D710-4FCE-AA94-666E5780584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282329-C34E-43AE-8252-247718056AAF}"/>
</file>

<file path=customXml/itemProps3.xml><?xml version="1.0" encoding="utf-8"?>
<ds:datastoreItem xmlns:ds="http://schemas.openxmlformats.org/officeDocument/2006/customXml" ds:itemID="{6D88D6C5-56A1-44BB-88C4-43618D80A1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1100</Words>
  <Application>Microsoft Office PowerPoint</Application>
  <PresentationFormat>Widescreen</PresentationFormat>
  <Paragraphs>348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Max-Regular</vt:lpstr>
      <vt:lpstr>Verdana</vt:lpstr>
      <vt:lpstr>Blank</vt:lpstr>
      <vt:lpstr>KPIs for pavement condition</vt:lpstr>
      <vt:lpstr>The Danish Road Directorate</vt:lpstr>
      <vt:lpstr>Objective</vt:lpstr>
      <vt:lpstr>PowerPoint-præsentation</vt:lpstr>
      <vt:lpstr>Evenness</vt:lpstr>
      <vt:lpstr>Road Marking visibility</vt:lpstr>
      <vt:lpstr>PowerPoint-præsentation</vt:lpstr>
      <vt:lpstr>Single indicators</vt:lpstr>
      <vt:lpstr>Combined and global indicators</vt:lpstr>
      <vt:lpstr>PowerPoint-præsentation</vt:lpstr>
      <vt:lpstr>Further work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KPIs for pavement condition</dc:title>
  <dc:creator>Niels Skov Dujardin</dc:creator>
  <cp:lastModifiedBy>Niels Skov Dujardin</cp:lastModifiedBy>
  <cp:revision>51</cp:revision>
  <dcterms:created xsi:type="dcterms:W3CDTF">2019-09-04T12:00:54Z</dcterms:created>
  <dcterms:modified xsi:type="dcterms:W3CDTF">2019-10-17T05:17:49Z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0x01010066C079C62BA0DB4B844A54C1D48685A0</vt:lpwstr>
  </property>
</Properties>
</file>