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78" r:id="rId4"/>
    <p:sldId id="279" r:id="rId5"/>
    <p:sldId id="280" r:id="rId6"/>
    <p:sldId id="263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mexpert Mv" initials="IM" lastIdx="1" clrIdx="0">
    <p:extLst>
      <p:ext uri="{19B8F6BF-5375-455C-9EA6-DF929625EA0E}">
        <p15:presenceInfo xmlns:p15="http://schemas.microsoft.com/office/powerpoint/2012/main" userId="47be23b2057588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A7D21-7E7E-4E69-8980-F2C3AB1CFA8E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055BC-2AD4-424D-9D14-66FE135C0C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786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F6A29-67E6-483A-B5B3-91C26AC8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A05CD4-9A79-429B-BCC0-818CB15C8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CA9F3E7-B1E1-4FA1-BE67-27092911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2A3A-0E7E-48AB-BEA2-87AC6A6981D4}" type="datetime1">
              <a:rPr lang="pt-PT" smtClean="0"/>
              <a:t>16/05/2021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BC509CE-8E9C-419F-91F4-5F3B3F8E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F2A709-420B-441B-9445-CD0156BB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98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CD0AB-C46C-41AA-840E-7538D8FE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9C4B847-A033-4CE4-8DB8-AFF042910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F894A4-54C3-443C-A739-4CD29D38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4A0B-2F9E-46D6-BE0F-7F2DFF6F30BC}" type="datetime1">
              <a:rPr lang="pt-PT" smtClean="0"/>
              <a:t>16/05/2021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4EC83C5-6AA7-47F9-9CB7-2886EA7D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5DFF3B5-8EC3-4125-9B79-B2E83164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1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C8F125-3CF0-40D7-B938-E4A34DC42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44B9CCD-A128-456E-AA28-B9E65DE20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24FEB38-D2E2-459C-B4A2-3441A839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EC95-A535-49ED-AA24-62ACB904959B}" type="datetime1">
              <a:rPr lang="pt-PT" smtClean="0"/>
              <a:t>16/05/2021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E9D5C2-48D1-40EA-9705-66812B65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1865BC7-EBCD-4CA4-BEF5-80BC59D6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537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6E56D-2639-47F5-A551-A386FFA8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53F477-4566-4E8D-8CB7-664D69F7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ABB025-15B1-471B-87A9-73D2E69D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826B-8641-404B-9760-58C17C7AA257}" type="datetime1">
              <a:rPr lang="pt-PT" smtClean="0"/>
              <a:t>16/05/2021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A57B12A-4604-4ADF-95C8-8CE59408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A385891-6A3B-4511-A990-01C68668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957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29A0A-3A52-44BE-9F95-D3DE27ED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E977337-A145-418C-BE4A-1F55451DA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9C830B5-C2FF-450E-BC3B-36440DB1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05B-164B-47C8-8048-DB67414B149F}" type="datetime1">
              <a:rPr lang="pt-PT" smtClean="0"/>
              <a:t>16/05/2021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A0188D3-8796-49CC-87F4-B6949A49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568469C-12C6-41E0-99D5-ED5212F9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004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6ADFB-E1A1-4F8A-83F1-3D4AB115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C23B126-7AB1-40F9-A9D0-47DF200FF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30A9218-B86B-44A2-A0A4-8CAE3CEFA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4571D61-47E8-4881-A995-B0B854C7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2592-1E72-497A-8966-7C94BA0E3A19}" type="datetime1">
              <a:rPr lang="pt-PT" smtClean="0"/>
              <a:t>16/05/2021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3AF66E4-4D2D-48C1-973B-9BCA6A80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44944A8-8435-4F09-BBF4-EDD042E4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529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E8225-DEBA-4853-B754-3472EF00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658D16B-6E7D-42E1-8BFB-5BC446666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F8D9C23-58E2-4D44-98E6-B0E059D90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09BFA2C-CE5D-4F2C-B6C8-BE45C8287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5CE98BC-BD1D-4455-8373-798D1DFEC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7E28EE9-93FE-4D43-BA8E-DB6D8D95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EA26-C852-4C70-8377-91E6918AFB5F}" type="datetime1">
              <a:rPr lang="pt-PT" smtClean="0"/>
              <a:t>16/05/2021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DE8DA2D-8B3B-495A-B715-D174E777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D1A2B47-75B6-4760-ADC5-84C4A5AB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32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9481F-928B-433B-983B-A243E3CB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FEA889D-3827-415D-843A-814F7A0A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8956-12F0-45F5-BDFA-AB0B6BF32141}" type="datetime1">
              <a:rPr lang="pt-PT" smtClean="0"/>
              <a:t>16/05/2021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E6B8AE2-B75A-4AFF-AAD3-B822A251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48A427F-3FF6-4F5F-A1F0-D2AAFE8E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840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D71C0BF-2B50-4A30-B343-2E66F6AF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6B22-385F-4253-A4E3-9A8BE943DD42}" type="datetime1">
              <a:rPr lang="pt-PT" smtClean="0"/>
              <a:t>16/05/2021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93B7ECD-B16E-44AE-8825-48D4F2E4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512F1CE-092C-4C1D-A4BD-B9AF2E6C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140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7841D-1543-495C-9CA6-1880DEE9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EC79EC-A6B0-4226-8BDD-39449B974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94463AD-0CA2-41A9-8FCA-19A4F76FD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6EA8402-A3C1-457C-8CED-2DE8F1E5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46ED-0FF5-4D14-9251-CC2BD7AB4CC8}" type="datetime1">
              <a:rPr lang="pt-PT" smtClean="0"/>
              <a:t>16/05/2021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47FB04A-16FD-4AD1-A531-5925F00C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4E847E0-519B-4D44-AB02-ACA3F5EC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879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37F36-3B97-4EBE-8447-6D6E4CFC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0F3F59B-980D-4A2A-B469-2AE13BD75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D65D5B8-7685-4C7C-A073-854696DB5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CF4A852-CD64-4EB8-A591-30529091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0B28-8ED8-4988-BF73-261503368F89}" type="datetime1">
              <a:rPr lang="pt-PT" smtClean="0"/>
              <a:t>16/05/2021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F4FC1F7-9CE8-450F-A71C-F2748A91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0593E0E-A1E8-4A2C-9008-29D81BAC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315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549A518-51CC-4ADD-A9E5-32A65F1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046EEA8-27A9-44B6-826F-13AE243E1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B73EFBE-B270-4E1F-A1BC-98D708A29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3630-2439-4966-A35D-CBA2E5259A9E}" type="datetime1">
              <a:rPr lang="pt-PT" smtClean="0"/>
              <a:t>16/05/2021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D01711B-6B33-451C-888D-EFDC68C2E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Neutreeko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0508ABD-C0F8-47FF-B42E-48A284045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651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davidrocha9/FEUP-IART/blob/master/Proj2/Credit_Risk_Analysis_T26.ipynb" TargetMode="External"/><Relationship Id="rId2" Type="http://schemas.openxmlformats.org/officeDocument/2006/relationships/hyperlink" Target="https://www.kaggle.com/rameshmehta/credit-risk-analysi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avidrocha9/FEUP-IART/tree/master/Proj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credit-risk-modelling-in-python-3ab4b00f6505" TargetMode="External"/><Relationship Id="rId2" Type="http://schemas.openxmlformats.org/officeDocument/2006/relationships/hyperlink" Target="https://towardsdatascience.com/credit-risk-modeling-with-machine-learning-8c8a2657b4c4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yashmd/dimensionless-coding-round-1-yash-mahadeshwar" TargetMode="External"/><Relationship Id="rId5" Type="http://schemas.openxmlformats.org/officeDocument/2006/relationships/hyperlink" Target="https://www.kaggle.com/karanagarwal/credit-risk-analysis" TargetMode="External"/><Relationship Id="rId4" Type="http://schemas.openxmlformats.org/officeDocument/2006/relationships/hyperlink" Target="https://towardsdatascience.com/a-machine-learning-approach-to-credit-risk-assessment-ba8eda1cd11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AEDBD-5933-4AB8-8C6A-89E3A91FF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7200" b="1" i="0" dirty="0" err="1">
                <a:solidFill>
                  <a:srgbClr val="000000"/>
                </a:solidFill>
                <a:effectLst/>
              </a:rPr>
              <a:t>Credit</a:t>
            </a:r>
            <a:r>
              <a:rPr lang="pt-PT" sz="7200" b="1" i="0" dirty="0">
                <a:solidFill>
                  <a:srgbClr val="000000"/>
                </a:solidFill>
                <a:effectLst/>
              </a:rPr>
              <a:t> </a:t>
            </a:r>
            <a:r>
              <a:rPr lang="pt-PT" sz="7200" b="1" i="0" dirty="0" err="1">
                <a:solidFill>
                  <a:srgbClr val="000000"/>
                </a:solidFill>
                <a:effectLst/>
              </a:rPr>
              <a:t>Risk</a:t>
            </a:r>
            <a:r>
              <a:rPr lang="pt-PT" sz="7200" b="1" i="0" dirty="0">
                <a:solidFill>
                  <a:srgbClr val="000000"/>
                </a:solidFill>
                <a:effectLst/>
              </a:rPr>
              <a:t> </a:t>
            </a:r>
            <a:r>
              <a:rPr lang="pt-PT" sz="7200" b="1" i="0" dirty="0" err="1">
                <a:solidFill>
                  <a:srgbClr val="000000"/>
                </a:solidFill>
                <a:effectLst/>
              </a:rPr>
              <a:t>Analysis</a:t>
            </a:r>
            <a:endParaRPr lang="pt-PT" sz="72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4C1BFB-3300-4277-86D7-18DD98E61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59195"/>
          </a:xfrm>
        </p:spPr>
        <p:txBody>
          <a:bodyPr>
            <a:normAutofit/>
          </a:bodyPr>
          <a:lstStyle/>
          <a:p>
            <a:r>
              <a:rPr lang="pt-PT" sz="2000" dirty="0"/>
              <a:t>Inteligência Artificial 2020/2021</a:t>
            </a:r>
          </a:p>
          <a:p>
            <a:r>
              <a:rPr lang="pt-PT" sz="2000" dirty="0"/>
              <a:t>Turma 03 – Grupo 26</a:t>
            </a:r>
          </a:p>
          <a:p>
            <a:r>
              <a:rPr lang="pt-PT" sz="2000" dirty="0"/>
              <a:t>José David Rocha, up201806371</a:t>
            </a:r>
          </a:p>
          <a:p>
            <a:r>
              <a:rPr lang="pt-PT" sz="2000" dirty="0"/>
              <a:t>Telmo Costa Botelho, up201806821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707DEFF-5B35-4862-9611-C9A217573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141" y="806693"/>
            <a:ext cx="3925718" cy="137770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1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27229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2</a:t>
            </a:r>
            <a:endParaRPr lang="pt-PT" sz="1600" b="1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7684155-E862-4F62-BEFD-8B55EE125DA9}"/>
              </a:ext>
            </a:extLst>
          </p:cNvPr>
          <p:cNvSpPr txBox="1">
            <a:spLocks/>
          </p:cNvSpPr>
          <p:nvPr/>
        </p:nvSpPr>
        <p:spPr>
          <a:xfrm>
            <a:off x="838200" y="36058"/>
            <a:ext cx="10515600" cy="1087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b="1" dirty="0"/>
              <a:t>Especificação do Trabalho</a:t>
            </a:r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8F9FDCAA-50DC-4478-B334-9D55E2246449}"/>
              </a:ext>
            </a:extLst>
          </p:cNvPr>
          <p:cNvSpPr txBox="1">
            <a:spLocks/>
          </p:cNvSpPr>
          <p:nvPr/>
        </p:nvSpPr>
        <p:spPr>
          <a:xfrm>
            <a:off x="838200" y="1353671"/>
            <a:ext cx="10515600" cy="4781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pt-PT" sz="1600" b="1" dirty="0" err="1"/>
              <a:t>Supervised</a:t>
            </a:r>
            <a:r>
              <a:rPr lang="pt-PT" sz="1600" b="1" dirty="0"/>
              <a:t> </a:t>
            </a:r>
            <a:r>
              <a:rPr lang="pt-PT" sz="1600" b="1" dirty="0" err="1"/>
              <a:t>Learning</a:t>
            </a:r>
            <a:r>
              <a:rPr lang="pt-PT" sz="1600" b="1" dirty="0"/>
              <a:t> </a:t>
            </a:r>
            <a:r>
              <a:rPr lang="pt-PT" sz="1600" dirty="0"/>
              <a:t> é um tipo de </a:t>
            </a:r>
            <a:r>
              <a:rPr lang="pt-PT" sz="1600" i="1" dirty="0" err="1"/>
              <a:t>machine</a:t>
            </a:r>
            <a:r>
              <a:rPr lang="pt-PT" sz="1600" i="1" dirty="0"/>
              <a:t> </a:t>
            </a:r>
            <a:r>
              <a:rPr lang="pt-PT" sz="1600" i="1" dirty="0" err="1"/>
              <a:t>learning</a:t>
            </a:r>
            <a:r>
              <a:rPr lang="pt-PT" sz="1600" dirty="0"/>
              <a:t> que consiste em formular uma função que mapeia um </a:t>
            </a:r>
            <a:r>
              <a:rPr lang="pt-PT" sz="1600" i="1" dirty="0"/>
              <a:t>output </a:t>
            </a:r>
            <a:r>
              <a:rPr lang="pt-PT" sz="1600" dirty="0"/>
              <a:t>para uma determinado </a:t>
            </a:r>
            <a:r>
              <a:rPr lang="pt-PT" sz="1600" i="1" dirty="0"/>
              <a:t>input,</a:t>
            </a:r>
            <a:r>
              <a:rPr lang="pt-PT" sz="1600" dirty="0"/>
              <a:t> com base em dados exemplo previamente rotulados. Assim, o modelo infere uma função de classificação a partir de um conjunto de dados de treino.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endParaRPr lang="pt-PT" sz="1600" dirty="0"/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pt-PT" sz="1600" dirty="0"/>
              <a:t>Pretende-se portanto, através do </a:t>
            </a:r>
            <a:r>
              <a:rPr lang="pt-PT" sz="1600" i="1" dirty="0"/>
              <a:t>data set</a:t>
            </a:r>
            <a:r>
              <a:rPr lang="pt-PT" sz="1600" dirty="0"/>
              <a:t> fornecido, utilizar este tipo de </a:t>
            </a:r>
            <a:r>
              <a:rPr lang="pt-PT" sz="1600" i="1" dirty="0" err="1"/>
              <a:t>machine</a:t>
            </a:r>
            <a:r>
              <a:rPr lang="pt-PT" sz="1600" i="1" dirty="0"/>
              <a:t> </a:t>
            </a:r>
            <a:r>
              <a:rPr lang="pt-PT" sz="1600" i="1" dirty="0" err="1"/>
              <a:t>learning</a:t>
            </a:r>
            <a:r>
              <a:rPr lang="pt-PT" sz="1600" i="1" dirty="0"/>
              <a:t> </a:t>
            </a:r>
            <a:r>
              <a:rPr lang="pt-PT" sz="1600" dirty="0"/>
              <a:t>de modo a prever o risco associado a um empréstimo bancário. Com efeito, o objetivo será inferir se um cliente é capaz de pagar a sua dívida dentro de prazos previamente estabelecidos, com base num conjunto de parâmetros fornecidos. Alguns dos parâmetros relevantes para esta previsão são: quantidade de dinheiro associado a um empréstimo, a taxa de juros, o histórico do cliente, o salário do cliente, o valor de cada prestação, entre outros.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endParaRPr lang="pt-PT" sz="1600" dirty="0"/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pt-PT" sz="1600" b="1" dirty="0"/>
              <a:t>Bibliotecas utilizadas</a:t>
            </a:r>
            <a:r>
              <a:rPr lang="pt-PT" sz="1600" dirty="0"/>
              <a:t>: pandas, </a:t>
            </a:r>
            <a:r>
              <a:rPr lang="pt-PT" sz="1600" dirty="0" err="1"/>
              <a:t>NumPy</a:t>
            </a:r>
            <a:r>
              <a:rPr lang="pt-PT" sz="1600" dirty="0"/>
              <a:t>, </a:t>
            </a:r>
            <a:r>
              <a:rPr lang="pt-PT" sz="1600" dirty="0" err="1"/>
              <a:t>matplotlib</a:t>
            </a:r>
            <a:r>
              <a:rPr lang="pt-PT" sz="1600" dirty="0"/>
              <a:t>, </a:t>
            </a:r>
            <a:r>
              <a:rPr lang="pt-PT" sz="1600" dirty="0" err="1"/>
              <a:t>plotly</a:t>
            </a:r>
            <a:r>
              <a:rPr lang="pt-PT" sz="1600" dirty="0"/>
              <a:t>, </a:t>
            </a:r>
            <a:r>
              <a:rPr lang="pt-PT" sz="1600" dirty="0" err="1"/>
              <a:t>seaborn</a:t>
            </a:r>
            <a:r>
              <a:rPr lang="pt-PT" sz="1600" dirty="0"/>
              <a:t>, </a:t>
            </a:r>
            <a:r>
              <a:rPr lang="pt-PT" sz="1600" dirty="0" err="1"/>
              <a:t>sklearn</a:t>
            </a:r>
            <a:r>
              <a:rPr lang="pt-PT" sz="1600" dirty="0"/>
              <a:t>.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endParaRPr lang="pt-PT" sz="1600" dirty="0"/>
          </a:p>
          <a:p>
            <a:pPr algn="just">
              <a:lnSpc>
                <a:spcPct val="160000"/>
              </a:lnSpc>
              <a:spcBef>
                <a:spcPts val="500"/>
              </a:spcBef>
            </a:pPr>
            <a:r>
              <a:rPr lang="pt-PT" sz="1600" dirty="0"/>
              <a:t>O </a:t>
            </a:r>
            <a:r>
              <a:rPr lang="pt-PT" sz="1600" i="1" dirty="0" err="1"/>
              <a:t>dataset</a:t>
            </a:r>
            <a:r>
              <a:rPr lang="pt-PT" sz="1600" dirty="0"/>
              <a:t> está disponível no </a:t>
            </a:r>
            <a:r>
              <a:rPr lang="pt-PT" sz="1600" i="1" dirty="0" err="1">
                <a:hlinkClick r:id="rId2"/>
              </a:rPr>
              <a:t>Kaggle</a:t>
            </a:r>
            <a:r>
              <a:rPr lang="pt-PT" sz="1600" dirty="0"/>
              <a:t> e o trabalho realizado está documentado num </a:t>
            </a:r>
            <a:r>
              <a:rPr lang="pt-PT" sz="1600" i="1" dirty="0" err="1">
                <a:hlinkClick r:id="rId3"/>
              </a:rPr>
              <a:t>Jupyter</a:t>
            </a:r>
            <a:r>
              <a:rPr lang="pt-PT" sz="1600" i="1" dirty="0">
                <a:hlinkClick r:id="rId3"/>
              </a:rPr>
              <a:t> Notebook</a:t>
            </a:r>
            <a:r>
              <a:rPr lang="pt-PT" sz="1600" dirty="0"/>
              <a:t>. O código também está presente num </a:t>
            </a:r>
            <a:r>
              <a:rPr lang="pt-PT" sz="1600" dirty="0">
                <a:hlinkClick r:id="rId4"/>
              </a:rPr>
              <a:t>repositório </a:t>
            </a:r>
            <a:r>
              <a:rPr lang="pt-PT" sz="1600" i="1" dirty="0">
                <a:hlinkClick r:id="rId4"/>
              </a:rPr>
              <a:t>GitHub</a:t>
            </a:r>
            <a:r>
              <a:rPr lang="pt-PT" sz="1600" dirty="0"/>
              <a:t>.</a:t>
            </a:r>
          </a:p>
          <a:p>
            <a:pPr algn="just"/>
            <a:endParaRPr lang="pt-PT" u="sng" dirty="0"/>
          </a:p>
          <a:p>
            <a:pPr algn="just"/>
            <a:endParaRPr lang="pt-PT" dirty="0"/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3330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2</a:t>
            </a:r>
            <a:endParaRPr lang="pt-PT" sz="1600" b="1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7684155-E862-4F62-BEFD-8B55EE125DA9}"/>
              </a:ext>
            </a:extLst>
          </p:cNvPr>
          <p:cNvSpPr txBox="1">
            <a:spLocks/>
          </p:cNvSpPr>
          <p:nvPr/>
        </p:nvSpPr>
        <p:spPr>
          <a:xfrm>
            <a:off x="838200" y="36058"/>
            <a:ext cx="10515600" cy="1087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b="1" dirty="0"/>
              <a:t>Algoritmos a Implementar</a:t>
            </a:r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8F9FDCAA-50DC-4478-B334-9D55E2246449}"/>
              </a:ext>
            </a:extLst>
          </p:cNvPr>
          <p:cNvSpPr txBox="1">
            <a:spLocks/>
          </p:cNvSpPr>
          <p:nvPr/>
        </p:nvSpPr>
        <p:spPr>
          <a:xfrm>
            <a:off x="838200" y="1353671"/>
            <a:ext cx="10515600" cy="4781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600" i="1" dirty="0" err="1"/>
              <a:t>Decision</a:t>
            </a:r>
            <a:r>
              <a:rPr lang="pt-PT" sz="2600" i="1" dirty="0"/>
              <a:t> </a:t>
            </a:r>
            <a:r>
              <a:rPr lang="pt-PT" sz="2600" i="1" dirty="0" err="1"/>
              <a:t>Trees</a:t>
            </a:r>
            <a:endParaRPr lang="pt-PT" sz="2600" i="1" dirty="0"/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Representação de uma tabela de decisão sob forma de árvore. Usa diagramas para mapear várias alternativas e respetivos resultados de decisões, assim como as probabilidades de ocorrerem. De modo a aumentar a precisão deste classificador, será usada uma</a:t>
            </a:r>
            <a:r>
              <a:rPr lang="pt-PT" i="1" dirty="0"/>
              <a:t> </a:t>
            </a:r>
            <a:r>
              <a:rPr lang="pt-PT" i="1" dirty="0" err="1"/>
              <a:t>GridSearchCV</a:t>
            </a:r>
            <a:r>
              <a:rPr lang="pt-PT" i="1" dirty="0"/>
              <a:t> </a:t>
            </a:r>
            <a:r>
              <a:rPr lang="pt-PT" dirty="0"/>
              <a:t>(10 </a:t>
            </a:r>
            <a:r>
              <a:rPr lang="pt-PT" i="1" dirty="0" err="1"/>
              <a:t>splits</a:t>
            </a:r>
            <a:r>
              <a:rPr lang="pt-PT" dirty="0"/>
              <a:t>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600" i="1" dirty="0"/>
              <a:t>K-</a:t>
            </a:r>
            <a:r>
              <a:rPr lang="pt-PT" sz="2600" i="1" dirty="0" err="1"/>
              <a:t>Nearest</a:t>
            </a:r>
            <a:r>
              <a:rPr lang="pt-PT" sz="2600" i="1" dirty="0"/>
              <a:t> </a:t>
            </a:r>
            <a:r>
              <a:rPr lang="pt-PT" sz="2600" i="1" dirty="0" err="1"/>
              <a:t>Neighbors</a:t>
            </a:r>
            <a:endParaRPr lang="pt-PT" sz="2600" i="1" dirty="0"/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Baseia-se nas amostras vizinhas advindas de um conjunto de treino para obter uma classificação, não necessitando de treino para que seja gerado um modelo. Para classificar este modelo será utilizado </a:t>
            </a:r>
            <a:r>
              <a:rPr lang="pt-PT" i="1" dirty="0" err="1"/>
              <a:t>KNeighborsClassifier</a:t>
            </a:r>
            <a:r>
              <a:rPr lang="pt-PT" i="1" dirty="0"/>
              <a:t> </a:t>
            </a:r>
            <a:r>
              <a:rPr lang="pt-PT" dirty="0"/>
              <a:t>relativo ao módulo </a:t>
            </a:r>
            <a:r>
              <a:rPr lang="pt-PT" i="1" dirty="0" err="1"/>
              <a:t>sklearn.neighbors</a:t>
            </a:r>
            <a:r>
              <a:rPr lang="pt-PT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600" i="1" dirty="0"/>
              <a:t>Neural Networks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Este modelo será baseado na implementação do classificador </a:t>
            </a:r>
            <a:r>
              <a:rPr lang="pt-PT" dirty="0" err="1"/>
              <a:t>MLPClassifier</a:t>
            </a:r>
            <a:r>
              <a:rPr lang="pt-PT" dirty="0"/>
              <a:t> relativo ao módulo </a:t>
            </a:r>
            <a:r>
              <a:rPr lang="pt-PT" i="1" dirty="0" err="1"/>
              <a:t>sklearn.neural_network</a:t>
            </a:r>
            <a:r>
              <a:rPr lang="pt-PT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600" i="1" dirty="0" err="1"/>
              <a:t>Support</a:t>
            </a:r>
            <a:r>
              <a:rPr lang="pt-PT" sz="2600" i="1" dirty="0"/>
              <a:t> </a:t>
            </a:r>
            <a:r>
              <a:rPr lang="pt-PT" sz="2600" i="1" dirty="0" err="1"/>
              <a:t>Vector</a:t>
            </a:r>
            <a:r>
              <a:rPr lang="pt-PT" sz="2600" i="1" dirty="0"/>
              <a:t> </a:t>
            </a:r>
            <a:r>
              <a:rPr lang="pt-PT" sz="2600" i="1" dirty="0" err="1"/>
              <a:t>Machines</a:t>
            </a:r>
            <a:endParaRPr lang="pt-PT" sz="2600" i="1" dirty="0"/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Baseia-se em maximizar a separação entre dados de diferentes classes com vista a aumentar a precisão do classificador. Para tal, será utilizado </a:t>
            </a:r>
            <a:r>
              <a:rPr lang="pt-PT" dirty="0" err="1"/>
              <a:t>svm</a:t>
            </a:r>
            <a:r>
              <a:rPr lang="pt-PT" dirty="0"/>
              <a:t> do módulo </a:t>
            </a:r>
            <a:r>
              <a:rPr lang="pt-PT" dirty="0" err="1"/>
              <a:t>sklearn</a:t>
            </a:r>
            <a:r>
              <a:rPr lang="pt-PT" dirty="0"/>
              <a:t>.</a:t>
            </a:r>
          </a:p>
          <a:p>
            <a:pPr algn="just"/>
            <a:endParaRPr lang="pt-PT" dirty="0"/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6046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2</a:t>
            </a:r>
            <a:endParaRPr lang="pt-PT" sz="1600" b="1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7684155-E862-4F62-BEFD-8B55EE125DA9}"/>
              </a:ext>
            </a:extLst>
          </p:cNvPr>
          <p:cNvSpPr txBox="1">
            <a:spLocks/>
          </p:cNvSpPr>
          <p:nvPr/>
        </p:nvSpPr>
        <p:spPr>
          <a:xfrm>
            <a:off x="838200" y="36058"/>
            <a:ext cx="10515600" cy="1087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b="1" dirty="0"/>
              <a:t>Estado Atual de Implementação</a:t>
            </a:r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8F9FDCAA-50DC-4478-B334-9D55E2246449}"/>
              </a:ext>
            </a:extLst>
          </p:cNvPr>
          <p:cNvSpPr txBox="1">
            <a:spLocks/>
          </p:cNvSpPr>
          <p:nvPr/>
        </p:nvSpPr>
        <p:spPr>
          <a:xfrm>
            <a:off x="838201" y="1353671"/>
            <a:ext cx="5329518" cy="4781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800" dirty="0"/>
              <a:t>Pré-processamento dos dados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/>
              <a:t>Foi feito uma seleção prévia das colunas pertinentes: começámos por remover as colunas com valores pouco relevantes para a previsão, como </a:t>
            </a:r>
            <a:r>
              <a:rPr lang="pt-PT" sz="1600" i="1" dirty="0"/>
              <a:t>ids</a:t>
            </a:r>
            <a:r>
              <a:rPr lang="pt-PT" sz="1600" dirty="0"/>
              <a:t>, nomes e descrições simples sobre a finalidade dos empréstimos, bem como colunas com a maioria dos valores nulos.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/>
              <a:t>Para além disso, gerou-se uma matriz de correlação de modo a remover colunas com informação repetida.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/>
              <a:t>Ainda não foi feito o processamento de </a:t>
            </a:r>
            <a:r>
              <a:rPr lang="pt-PT" sz="1600" i="1" dirty="0" err="1"/>
              <a:t>outliers</a:t>
            </a:r>
            <a:r>
              <a:rPr lang="pt-PT" sz="1600" dirty="0"/>
              <a:t>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A8DFB74-606A-4E5F-B606-C6CB12567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201" y="1712975"/>
            <a:ext cx="4556538" cy="398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5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2</a:t>
            </a:r>
            <a:endParaRPr lang="pt-PT" sz="1600" b="1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7684155-E862-4F62-BEFD-8B55EE125DA9}"/>
              </a:ext>
            </a:extLst>
          </p:cNvPr>
          <p:cNvSpPr txBox="1">
            <a:spLocks/>
          </p:cNvSpPr>
          <p:nvPr/>
        </p:nvSpPr>
        <p:spPr>
          <a:xfrm>
            <a:off x="838200" y="36058"/>
            <a:ext cx="10515600" cy="1087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b="1" dirty="0"/>
              <a:t>Estado Atual de Implementação</a:t>
            </a:r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8F9FDCAA-50DC-4478-B334-9D55E2246449}"/>
              </a:ext>
            </a:extLst>
          </p:cNvPr>
          <p:cNvSpPr txBox="1">
            <a:spLocks/>
          </p:cNvSpPr>
          <p:nvPr/>
        </p:nvSpPr>
        <p:spPr>
          <a:xfrm>
            <a:off x="838201" y="1353671"/>
            <a:ext cx="5932054" cy="4781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800" dirty="0"/>
              <a:t>Implementação de </a:t>
            </a:r>
            <a:r>
              <a:rPr lang="pt-PT" sz="1800" i="1" dirty="0" err="1"/>
              <a:t>Decision</a:t>
            </a:r>
            <a:r>
              <a:rPr lang="pt-PT" sz="1800" i="1" dirty="0"/>
              <a:t> </a:t>
            </a:r>
            <a:r>
              <a:rPr lang="pt-PT" sz="1800" i="1" dirty="0" err="1"/>
              <a:t>Trees</a:t>
            </a:r>
            <a:endParaRPr lang="pt-PT" sz="1800" dirty="0"/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/>
              <a:t>Foram utilizados como </a:t>
            </a:r>
            <a:r>
              <a:rPr lang="pt-PT" sz="1600" dirty="0" err="1"/>
              <a:t>hiperparâmetros</a:t>
            </a:r>
            <a:r>
              <a:rPr lang="pt-PT" sz="1600" dirty="0"/>
              <a:t> o número de </a:t>
            </a:r>
            <a:r>
              <a:rPr lang="pt-PT" sz="1600" i="1" dirty="0" err="1"/>
              <a:t>features</a:t>
            </a:r>
            <a:r>
              <a:rPr lang="pt-PT" sz="1600" dirty="0"/>
              <a:t>, profundidade </a:t>
            </a:r>
            <a:r>
              <a:rPr lang="pt-PT" sz="1600" dirty="0" err="1"/>
              <a:t>analizada</a:t>
            </a:r>
            <a:r>
              <a:rPr lang="pt-PT" sz="1600" dirty="0"/>
              <a:t> e critério de divisão. O resultado em termos de precisão foi de cerca de 98%.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/>
              <a:t>Como referido anteriormente, foi utilizada uma </a:t>
            </a:r>
            <a:r>
              <a:rPr lang="pt-PT" sz="1600" i="1" dirty="0" err="1"/>
              <a:t>GridSearchCv</a:t>
            </a:r>
            <a:r>
              <a:rPr lang="pt-PT" sz="1600" i="1" dirty="0"/>
              <a:t> </a:t>
            </a:r>
            <a:r>
              <a:rPr lang="pt-PT" sz="1600" dirty="0"/>
              <a:t>com 10 </a:t>
            </a:r>
            <a:r>
              <a:rPr lang="pt-PT" sz="1600" i="1" dirty="0" err="1"/>
              <a:t>splits</a:t>
            </a:r>
            <a:r>
              <a:rPr lang="pt-PT" sz="1600" dirty="0"/>
              <a:t>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/>
              <a:t>A representação da árvore de decisão encontra-se em anexo.</a:t>
            </a:r>
            <a:endParaRPr lang="pt-PT" sz="1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12AD75-E530-4802-BA47-C9F11FF0C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94" y="1994856"/>
            <a:ext cx="4288299" cy="304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5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3</a:t>
            </a:r>
            <a:endParaRPr lang="pt-PT" sz="1600" b="1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7684155-E862-4F62-BEFD-8B55EE125DA9}"/>
              </a:ext>
            </a:extLst>
          </p:cNvPr>
          <p:cNvSpPr txBox="1">
            <a:spLocks/>
          </p:cNvSpPr>
          <p:nvPr/>
        </p:nvSpPr>
        <p:spPr>
          <a:xfrm>
            <a:off x="838200" y="251211"/>
            <a:ext cx="10515600" cy="1087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Fontes/Referências</a:t>
            </a:r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B9E8C84B-E63E-4A46-A5F0-1A9290161BB1}"/>
              </a:ext>
            </a:extLst>
          </p:cNvPr>
          <p:cNvSpPr txBox="1">
            <a:spLocks/>
          </p:cNvSpPr>
          <p:nvPr/>
        </p:nvSpPr>
        <p:spPr>
          <a:xfrm>
            <a:off x="838200" y="1517301"/>
            <a:ext cx="10515600" cy="461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1800" dirty="0" err="1">
                <a:hlinkClick r:id="rId2"/>
              </a:rPr>
              <a:t>Credit</a:t>
            </a:r>
            <a:r>
              <a:rPr lang="pt-PT" sz="1800" dirty="0">
                <a:hlinkClick r:id="rId2"/>
              </a:rPr>
              <a:t> </a:t>
            </a:r>
            <a:r>
              <a:rPr lang="pt-PT" sz="1800" dirty="0" err="1">
                <a:hlinkClick r:id="rId2"/>
              </a:rPr>
              <a:t>Risk</a:t>
            </a:r>
            <a:r>
              <a:rPr lang="pt-PT" sz="1800" dirty="0">
                <a:hlinkClick r:id="rId2"/>
              </a:rPr>
              <a:t> </a:t>
            </a:r>
            <a:r>
              <a:rPr lang="pt-PT" sz="1800" dirty="0" err="1">
                <a:hlinkClick r:id="rId2"/>
              </a:rPr>
              <a:t>Modeling</a:t>
            </a:r>
            <a:r>
              <a:rPr lang="pt-PT" sz="1800" dirty="0">
                <a:hlinkClick r:id="rId2"/>
              </a:rPr>
              <a:t> </a:t>
            </a:r>
            <a:r>
              <a:rPr lang="pt-PT" sz="1800" dirty="0" err="1">
                <a:hlinkClick r:id="rId2"/>
              </a:rPr>
              <a:t>with</a:t>
            </a:r>
            <a:r>
              <a:rPr lang="pt-PT" sz="1800" dirty="0">
                <a:hlinkClick r:id="rId2"/>
              </a:rPr>
              <a:t> </a:t>
            </a:r>
            <a:r>
              <a:rPr lang="pt-PT" sz="1800" dirty="0" err="1">
                <a:hlinkClick r:id="rId2"/>
              </a:rPr>
              <a:t>Machine</a:t>
            </a:r>
            <a:r>
              <a:rPr lang="pt-PT" sz="1800" dirty="0">
                <a:hlinkClick r:id="rId2"/>
              </a:rPr>
              <a:t> </a:t>
            </a:r>
            <a:r>
              <a:rPr lang="pt-PT" sz="1800" dirty="0" err="1">
                <a:hlinkClick r:id="rId2"/>
              </a:rPr>
              <a:t>Learning</a:t>
            </a:r>
            <a:endParaRPr lang="pt-PT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1800" dirty="0" err="1">
                <a:hlinkClick r:id="rId3"/>
              </a:rPr>
              <a:t>Credit</a:t>
            </a:r>
            <a:r>
              <a:rPr lang="pt-PT" sz="1800" dirty="0">
                <a:hlinkClick r:id="rId3"/>
              </a:rPr>
              <a:t> </a:t>
            </a:r>
            <a:r>
              <a:rPr lang="pt-PT" sz="1800" dirty="0" err="1">
                <a:hlinkClick r:id="rId3"/>
              </a:rPr>
              <a:t>Risk</a:t>
            </a:r>
            <a:r>
              <a:rPr lang="pt-PT" sz="1800" dirty="0">
                <a:hlinkClick r:id="rId3"/>
              </a:rPr>
              <a:t> </a:t>
            </a:r>
            <a:r>
              <a:rPr lang="pt-PT" sz="1800" dirty="0" err="1">
                <a:hlinkClick r:id="rId3"/>
              </a:rPr>
              <a:t>Modelling</a:t>
            </a:r>
            <a:r>
              <a:rPr lang="pt-PT" sz="1800" dirty="0">
                <a:hlinkClick r:id="rId3"/>
              </a:rPr>
              <a:t> in </a:t>
            </a:r>
            <a:r>
              <a:rPr lang="pt-PT" sz="1800" dirty="0" err="1">
                <a:hlinkClick r:id="rId3"/>
              </a:rPr>
              <a:t>Python</a:t>
            </a:r>
            <a:endParaRPr lang="pt-PT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hlinkClick r:id="rId4"/>
              </a:rPr>
              <a:t>A Machine Learning Approach To Credit Risk Assessment</a:t>
            </a:r>
            <a:endParaRPr lang="en-US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hlinkClick r:id="rId5"/>
              </a:rPr>
              <a:t>Credit Risk Analysis</a:t>
            </a:r>
            <a:endParaRPr lang="en-US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hlinkClick r:id="rId6"/>
              </a:rPr>
              <a:t>Credit Risk Modelling Case Study</a:t>
            </a:r>
            <a:endParaRPr lang="en-US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3865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604</Words>
  <Application>Microsoft Office PowerPoint</Application>
  <PresentationFormat>Ecrã Panorâmico</PresentationFormat>
  <Paragraphs>46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Credit Risk Analysis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Neutreeko</dc:title>
  <dc:creator>Imexpert Mv</dc:creator>
  <cp:lastModifiedBy>José David Souto Rocha</cp:lastModifiedBy>
  <cp:revision>69</cp:revision>
  <dcterms:created xsi:type="dcterms:W3CDTF">2021-03-13T15:48:51Z</dcterms:created>
  <dcterms:modified xsi:type="dcterms:W3CDTF">2021-05-16T17:04:42Z</dcterms:modified>
</cp:coreProperties>
</file>