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3E5-1CCC-46E4-A738-97A3DF13E5A0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ggamecenter.com/info/pt/neutreek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Neutreeko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/>
          <a:lstStyle/>
          <a:p>
            <a:r>
              <a:rPr lang="pt-PT" dirty="0"/>
              <a:t>Inteligência Artificial 2020/2021</a:t>
            </a:r>
          </a:p>
          <a:p>
            <a:r>
              <a:rPr lang="pt-PT" dirty="0"/>
              <a:t>Turma 03 – Grupo 26</a:t>
            </a:r>
          </a:p>
          <a:p>
            <a:r>
              <a:rPr lang="pt-PT" dirty="0"/>
              <a:t>José David Rocha up201806371</a:t>
            </a:r>
          </a:p>
          <a:p>
            <a:r>
              <a:rPr lang="pt-PT" dirty="0"/>
              <a:t>Telmo Costa Botelho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22" y="544266"/>
            <a:ext cx="504895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2891E-754C-4A3E-A7C0-B692A34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Neutreeko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D5FA60-9F4F-4694-A1B4-C88D375A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81385" cy="46758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Neutreeko é um jogo de tabuleiro de 5x5. Existem dois jogadores: Preto e Branco. A posição inicial das peças é a ilustrada na figura. Tem como objetivo que o jogador coloque as suas três peças numa linha, ortogonal ou diagonalmente ficando as três conectadas.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O jogo inicia-se a partir do jogador que controla as peças pretas. Os jogadores, no seu turno,  movem alternadamente, cada uma das suas peças.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A peça percorre as células, em linha reta, ortogonal ou diagonalmente até encontrar uma célula ocupada ou a borda do tabuleiro.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O jogo diz-se empatado se a mesma posição ocorre por três vezes seguidas.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Fontes utilizadas: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>
                <a:hlinkClick r:id="rId2"/>
              </a:rPr>
              <a:t>http://www.iggamecenter.com/info/pt/neutreeko.html</a:t>
            </a:r>
            <a:r>
              <a:rPr lang="pt-PT" sz="1900" dirty="0"/>
              <a:t> 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4945FF-3F24-42B7-9E8A-C9D1505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422" y="2098157"/>
            <a:ext cx="33342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C756-DEF3-485B-A669-1A67C785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Formulação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87101E-4870-44F9-AB54-93D71FE2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b="1" dirty="0"/>
              <a:t>Representação do estado</a:t>
            </a:r>
          </a:p>
          <a:p>
            <a:pPr marL="0" indent="0" algn="just">
              <a:buNone/>
            </a:pPr>
            <a:r>
              <a:rPr lang="pt-PT" sz="1800" dirty="0"/>
              <a:t>      Matriz com o tabuleiro: B[5,5], ou num caso geral B[N,N], preenchido com os valores 0, 1, 2, onde 0 representa uma célula vazia, 1 e 2 peças dos jogadores respetivos e o jogador a efetuar a jogada (</a:t>
            </a:r>
            <a:r>
              <a:rPr lang="pt-PT" sz="1800" dirty="0" err="1"/>
              <a:t>Player</a:t>
            </a:r>
            <a:r>
              <a:rPr lang="pt-PT" sz="1800" dirty="0"/>
              <a:t>). Existe também um estado para guardar a ultima jogada efetuada(X1,Y1) para facilitar a verificação de um vencedor, também haverá um estado para guardar as ultimas jogadas para verificar o acontecimento de um empate.</a:t>
            </a:r>
          </a:p>
          <a:p>
            <a:pPr marL="0" indent="0" algn="just">
              <a:buNone/>
            </a:pPr>
            <a:r>
              <a:rPr lang="pt-PT" sz="2400" b="1" dirty="0"/>
              <a:t>Estado inicial</a:t>
            </a:r>
          </a:p>
          <a:p>
            <a:pPr marL="0" indent="0" algn="just">
              <a:buNone/>
            </a:pPr>
            <a:r>
              <a:rPr lang="pt-PT" sz="1800" dirty="0"/>
              <a:t>B[5,5]={0} </a:t>
            </a:r>
            <a:r>
              <a:rPr lang="pt-PT" sz="1800" dirty="0" err="1"/>
              <a:t>except</a:t>
            </a:r>
            <a:r>
              <a:rPr lang="pt-PT" sz="1800" dirty="0"/>
              <a:t> B[2,1] = 2, B[4,1] = 2, B[3,4] = 2, B[3,2] = 1, B[2,5] = 1, B[4,5] = 1.</a:t>
            </a:r>
          </a:p>
          <a:p>
            <a:pPr marL="0" indent="0" algn="just">
              <a:buNone/>
            </a:pPr>
            <a:r>
              <a:rPr lang="pt-PT" sz="1800" dirty="0" err="1"/>
              <a:t>Player</a:t>
            </a:r>
            <a:r>
              <a:rPr lang="pt-PT" sz="1800" dirty="0"/>
              <a:t> = 1 (peças pretas)</a:t>
            </a:r>
          </a:p>
          <a:p>
            <a:pPr marL="0" indent="0" algn="just">
              <a:buNone/>
            </a:pPr>
            <a:r>
              <a:rPr lang="pt-PT" sz="2400" b="1" dirty="0"/>
              <a:t>Estado Objetivo</a:t>
            </a:r>
          </a:p>
          <a:p>
            <a:pPr marL="0" indent="0" algn="just">
              <a:buNone/>
            </a:pPr>
            <a:r>
              <a:rPr lang="pt-PT" sz="1800" dirty="0"/>
              <a:t>//</a:t>
            </a:r>
            <a:r>
              <a:rPr lang="pt-PT" sz="1800" dirty="0" err="1"/>
              <a:t>returns</a:t>
            </a:r>
            <a:r>
              <a:rPr lang="pt-PT" sz="1800" dirty="0"/>
              <a:t> 0-empate, 1-Vitória Jogador 1, 2-Vitória Jogador 2, -1–Jogo em progresso</a:t>
            </a:r>
          </a:p>
          <a:p>
            <a:pPr marL="0" indent="0" algn="just">
              <a:buNone/>
            </a:pPr>
            <a:r>
              <a:rPr lang="pt-PT" sz="1800" dirty="0"/>
              <a:t>	</a:t>
            </a: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objective_test</a:t>
            </a:r>
            <a:r>
              <a:rPr lang="pt-PT" sz="1800" dirty="0"/>
              <a:t>(</a:t>
            </a:r>
            <a:r>
              <a:rPr lang="en-US" sz="1800" dirty="0"/>
              <a:t>State B|Player|Y1|X1):</a:t>
            </a:r>
          </a:p>
          <a:p>
            <a:pPr marL="0" indent="0" algn="just">
              <a:buNone/>
            </a:pPr>
            <a:r>
              <a:rPr lang="pt-PT" sz="1800" dirty="0"/>
              <a:t>	        //Testa 3 em linha em todas as direções a partir de (Y1,X1)       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D93205-10AC-4897-8D83-D907316F9A33}"/>
              </a:ext>
            </a:extLst>
          </p:cNvPr>
          <p:cNvGrpSpPr/>
          <p:nvPr/>
        </p:nvGrpSpPr>
        <p:grpSpPr>
          <a:xfrm>
            <a:off x="9134691" y="3672281"/>
            <a:ext cx="2126830" cy="2162915"/>
            <a:chOff x="9830977" y="4232876"/>
            <a:chExt cx="2126830" cy="216291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27C26EE-FF5A-494D-A447-F2BACE4E6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4234" y="4528192"/>
              <a:ext cx="1773573" cy="178370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4E81A0B-EA76-499B-8A00-F88AD9AF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510" y="4232876"/>
              <a:ext cx="1773573" cy="295316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A01443A-ACBA-41BB-985D-849331AE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77" y="4612083"/>
              <a:ext cx="323895" cy="1783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6A47C0-85FE-4FF7-8BBC-48C447AF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709888"/>
            <a:ext cx="12088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Operadores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move_piece_up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	 </a:t>
            </a:r>
            <a:r>
              <a:rPr lang="pt-PT" sz="1800" dirty="0" err="1"/>
              <a:t>move_piece_down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  	</a:t>
            </a:r>
            <a:r>
              <a:rPr lang="pt-PT" sz="1800" dirty="0" err="1"/>
              <a:t>move_piece_left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move_piece_up_right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	 </a:t>
            </a:r>
            <a:r>
              <a:rPr lang="pt-PT" sz="1800" dirty="0" err="1"/>
              <a:t>move_piece_down_right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move_piece_up_left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move_piece_down_left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marL="0" indent="0">
              <a:buNone/>
            </a:pPr>
            <a:r>
              <a:rPr lang="pt-PT" sz="2400" b="1" dirty="0"/>
              <a:t>Pré-Condições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2400" b="1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B3D1E13A-3C9F-486C-957A-02A9875B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84680"/>
              </p:ext>
            </p:extLst>
          </p:nvPr>
        </p:nvGraphicFramePr>
        <p:xfrm>
          <a:off x="581170" y="2799677"/>
          <a:ext cx="11029660" cy="334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00">
                  <a:extLst>
                    <a:ext uri="{9D8B030D-6E8A-4147-A177-3AD203B41FA5}">
                      <a16:colId xmlns:a16="http://schemas.microsoft.com/office/drawing/2014/main" val="2006788200"/>
                    </a:ext>
                  </a:extLst>
                </a:gridCol>
                <a:gridCol w="4810482">
                  <a:extLst>
                    <a:ext uri="{9D8B030D-6E8A-4147-A177-3AD203B41FA5}">
                      <a16:colId xmlns:a16="http://schemas.microsoft.com/office/drawing/2014/main" val="221600589"/>
                    </a:ext>
                  </a:extLst>
                </a:gridCol>
                <a:gridCol w="4411678">
                  <a:extLst>
                    <a:ext uri="{9D8B030D-6E8A-4147-A177-3AD203B41FA5}">
                      <a16:colId xmlns:a16="http://schemas.microsoft.com/office/drawing/2014/main" val="182854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&lt; 5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6196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&gt; 1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634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A09A6C-B4C8-46FB-858D-11D22BC5BA33}"/>
              </a:ext>
            </a:extLst>
          </p:cNvPr>
          <p:cNvSpPr txBox="1"/>
          <p:nvPr/>
        </p:nvSpPr>
        <p:spPr>
          <a:xfrm>
            <a:off x="7751894" y="6308521"/>
            <a:ext cx="37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custo de cada jogada será unitário.</a:t>
            </a:r>
          </a:p>
        </p:txBody>
      </p:sp>
    </p:spTree>
    <p:extLst>
      <p:ext uri="{BB962C8B-B14F-4D97-AF65-F5344CB8AC3E}">
        <p14:creationId xmlns:p14="http://schemas.microsoft.com/office/powerpoint/2010/main" val="51113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240844-4D58-4C94-81B3-43B0E3E9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5" y="475563"/>
            <a:ext cx="2928457" cy="87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Função Heurística</a:t>
            </a:r>
          </a:p>
          <a:p>
            <a:pPr marL="0" indent="0">
              <a:buNone/>
            </a:pPr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1E4208A-3793-49D8-94FD-528074C9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42531"/>
              </p:ext>
            </p:extLst>
          </p:nvPr>
        </p:nvGraphicFramePr>
        <p:xfrm>
          <a:off x="731240" y="1124125"/>
          <a:ext cx="1072952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0326">
                  <a:extLst>
                    <a:ext uri="{9D8B030D-6E8A-4147-A177-3AD203B41FA5}">
                      <a16:colId xmlns:a16="http://schemas.microsoft.com/office/drawing/2014/main" val="3952831680"/>
                    </a:ext>
                  </a:extLst>
                </a:gridCol>
                <a:gridCol w="2139194">
                  <a:extLst>
                    <a:ext uri="{9D8B030D-6E8A-4147-A177-3AD203B41FA5}">
                      <a16:colId xmlns:a16="http://schemas.microsoft.com/office/drawing/2014/main" val="2500881203"/>
                    </a:ext>
                  </a:extLst>
                </a:gridCol>
              </a:tblGrid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resulte numa vitória imediata,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3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impeça uma vitória imediata do adversário,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Caso exista uma jogada que permita a vitória no turno seguinte, é efetuada essa jogada.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2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Caso exista uma jogada que impeça a vitória do adversário no turno seguinte, é efetuada essa jogada.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resulte num alinhamento de duas peças(2 em linha),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35966"/>
                  </a:ext>
                </a:extLst>
              </a:tr>
              <a:tr h="452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impeça o alinhamento de duas peças(2 em linha) do adversário,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2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Caso exista uma jogada que resulte no alinhamento de duas peças separadas somente por espaços vazios, é efetuada essa jogada.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impeça o alinhamento de duas peças adversárias separadas somente por espaços vazios,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9E3888-4D9B-40AB-99BF-19E5BA4A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2" y="735056"/>
            <a:ext cx="10515600" cy="4351338"/>
          </a:xfrm>
        </p:spPr>
        <p:txBody>
          <a:bodyPr/>
          <a:lstStyle/>
          <a:p>
            <a:r>
              <a:rPr lang="pt-PT" sz="2400" b="1" dirty="0"/>
              <a:t>Estado atual da implementação</a:t>
            </a:r>
          </a:p>
          <a:p>
            <a:pPr marL="0" indent="0">
              <a:buNone/>
            </a:pPr>
            <a:r>
              <a:rPr lang="pt-PT" sz="2400" b="1" dirty="0"/>
              <a:t>	</a:t>
            </a:r>
            <a:r>
              <a:rPr lang="pt-PT" sz="1800" dirty="0"/>
              <a:t>Linguagem utilizada: </a:t>
            </a:r>
            <a:r>
              <a:rPr lang="pt-PT" sz="1800" dirty="0" err="1"/>
              <a:t>Python</a:t>
            </a:r>
            <a:r>
              <a:rPr lang="pt-PT" sz="1800" dirty="0"/>
              <a:t> 3.9</a:t>
            </a:r>
          </a:p>
          <a:p>
            <a:pPr marL="0" indent="0">
              <a:buNone/>
            </a:pPr>
            <a:r>
              <a:rPr lang="pt-PT" sz="1800" dirty="0"/>
              <a:t>	IDE utilizado: Visual </a:t>
            </a:r>
            <a:r>
              <a:rPr lang="pt-PT" sz="1800" dirty="0" err="1"/>
              <a:t>Studio</a:t>
            </a:r>
            <a:r>
              <a:rPr lang="pt-PT" sz="1800" dirty="0"/>
              <a:t> </a:t>
            </a:r>
            <a:r>
              <a:rPr lang="pt-PT" sz="1800" dirty="0" err="1"/>
              <a:t>Code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Estruturas de dados: classe Game, classe </a:t>
            </a:r>
            <a:r>
              <a:rPr lang="pt-PT" sz="1800" dirty="0" err="1"/>
              <a:t>Board</a:t>
            </a:r>
            <a:r>
              <a:rPr lang="pt-PT" sz="1800" dirty="0"/>
              <a:t> e classe </a:t>
            </a:r>
            <a:r>
              <a:rPr lang="pt-PT" sz="1800" dirty="0" err="1"/>
              <a:t>Piece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Interface do jogo desenvolvida com </a:t>
            </a:r>
            <a:r>
              <a:rPr lang="pt-PT" sz="1800" dirty="0" err="1"/>
              <a:t>pygame</a:t>
            </a:r>
            <a:r>
              <a:rPr lang="pt-PT" sz="1800" dirty="0"/>
              <a:t> 2.0</a:t>
            </a:r>
          </a:p>
          <a:p>
            <a:pPr marL="0" indent="0">
              <a:buNone/>
            </a:pPr>
            <a:r>
              <a:rPr lang="pt-PT" sz="1800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475164-9C0A-4067-BA7A-D6E2E2C6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72" y="2696072"/>
            <a:ext cx="3355596" cy="35069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E64931-A318-49EA-BA0D-DA9B7044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79" y="3083334"/>
            <a:ext cx="5967369" cy="29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1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1017</Words>
  <Application>Microsoft Office PowerPoint</Application>
  <PresentationFormat>Ecrã Panorâmico</PresentationFormat>
  <Paragraphs>85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Neutreeko</vt:lpstr>
      <vt:lpstr>Neutreeko</vt:lpstr>
      <vt:lpstr>Formulação do Problema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Imexpert Mv</cp:lastModifiedBy>
  <cp:revision>2</cp:revision>
  <dcterms:created xsi:type="dcterms:W3CDTF">2021-03-13T15:48:51Z</dcterms:created>
  <dcterms:modified xsi:type="dcterms:W3CDTF">2021-03-14T00:04:30Z</dcterms:modified>
</cp:coreProperties>
</file>