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9" r:id="rId4"/>
    <p:sldId id="278" r:id="rId5"/>
    <p:sldId id="280" r:id="rId6"/>
    <p:sldId id="285" r:id="rId7"/>
    <p:sldId id="286" r:id="rId8"/>
    <p:sldId id="283" r:id="rId9"/>
    <p:sldId id="284" r:id="rId10"/>
    <p:sldId id="287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26/05/2021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26/05/2021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redit-risk-modelling-in-python-3ab4b00f6505" TargetMode="External"/><Relationship Id="rId2" Type="http://schemas.openxmlformats.org/officeDocument/2006/relationships/hyperlink" Target="https://towardsdatascience.com/credit-risk-modeling-with-machine-learning-8c8a2657b4c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yashmd/dimensionless-coding-round-1-yash-mahadeshwar" TargetMode="External"/><Relationship Id="rId5" Type="http://schemas.openxmlformats.org/officeDocument/2006/relationships/hyperlink" Target="https://www.kaggle.com/karanagarwal/credit-risk-analysis" TargetMode="External"/><Relationship Id="rId4" Type="http://schemas.openxmlformats.org/officeDocument/2006/relationships/hyperlink" Target="https://towardsdatascience.com/a-machine-learning-approach-to-credit-risk-assessment-ba8eda1cd11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davidrocha9/FEUP-IART/blob/master/Proj2/Credit_Risk_Analysis_T26.ipynb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vidrocha9/FEUP-IART/tree/master/Proj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 err="1">
                <a:solidFill>
                  <a:srgbClr val="000000"/>
                </a:solidFill>
                <a:effectLst/>
              </a:rPr>
              <a:t>Credit</a:t>
            </a:r>
            <a:r>
              <a:rPr lang="pt-PT" sz="72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PT" sz="7200" b="1" i="0" dirty="0" err="1">
                <a:solidFill>
                  <a:srgbClr val="000000"/>
                </a:solidFill>
                <a:effectLst/>
              </a:rPr>
              <a:t>Risk</a:t>
            </a:r>
            <a:r>
              <a:rPr lang="pt-PT" sz="72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PT" sz="7200" b="1" i="0" dirty="0" err="1">
                <a:solidFill>
                  <a:srgbClr val="000000"/>
                </a:solidFill>
                <a:effectLst/>
              </a:rPr>
              <a:t>Analysis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10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Conclusões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353671"/>
            <a:ext cx="10287259" cy="4781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/>
              <a:t>Através da análise dos gráficos, é possível concluir que: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Todos os algoritmos foram capazes de alcançar mais de 85% de precisão, valores que considerámos ser o mínimo necessário para se poder considerar um modelo como bom.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/>
              <a:t>KNN </a:t>
            </a:r>
            <a:r>
              <a:rPr lang="pt-PT" sz="1600" dirty="0"/>
              <a:t>foi o modelo com pior precisão, como seria de esperar.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/>
              <a:t>Neural Networks </a:t>
            </a:r>
            <a:r>
              <a:rPr lang="pt-PT" sz="1600" dirty="0"/>
              <a:t>foi o modelo com melhor </a:t>
            </a:r>
            <a:r>
              <a:rPr lang="pt-PT" sz="1600" i="1" dirty="0" err="1"/>
              <a:t>average</a:t>
            </a:r>
            <a:r>
              <a:rPr lang="pt-PT" sz="1600" i="1" dirty="0"/>
              <a:t> score.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/>
              <a:t>SVN </a:t>
            </a:r>
            <a:r>
              <a:rPr lang="pt-PT" sz="1600" dirty="0"/>
              <a:t>foi o modelo com melhor precisão.</a:t>
            </a:r>
            <a:endParaRPr lang="pt-PT" sz="1600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/>
              <a:t>SVM </a:t>
            </a:r>
            <a:r>
              <a:rPr lang="pt-PT" sz="1600" dirty="0"/>
              <a:t>e </a:t>
            </a:r>
            <a:r>
              <a:rPr lang="pt-PT" sz="1600" b="1" dirty="0"/>
              <a:t>Neural Networks </a:t>
            </a:r>
            <a:r>
              <a:rPr lang="pt-PT" sz="1600" dirty="0"/>
              <a:t>foram os modelos que melhor resultados se apresentar, como seria de esperar.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 nível de tempo despendido para treinar,</a:t>
            </a:r>
            <a:r>
              <a:rPr lang="pt-PT" sz="1600" b="1" dirty="0"/>
              <a:t> </a:t>
            </a:r>
            <a:r>
              <a:rPr lang="pt-PT" sz="1600" dirty="0"/>
              <a:t>o modelo de </a:t>
            </a:r>
            <a:r>
              <a:rPr lang="pt-PT" sz="1600" b="1" dirty="0"/>
              <a:t>Neural Networks </a:t>
            </a:r>
            <a:r>
              <a:rPr lang="pt-PT" sz="1600" dirty="0"/>
              <a:t>foi o que mais tempo despendeu.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 efeito, o modelo </a:t>
            </a:r>
            <a:r>
              <a:rPr lang="pt-PT" sz="1600" b="1" dirty="0"/>
              <a:t>SVM </a:t>
            </a:r>
            <a:r>
              <a:rPr lang="pt-PT" sz="1600" dirty="0"/>
              <a:t>é o melhor modelo para o nosso problema, seguido de </a:t>
            </a:r>
            <a:r>
              <a:rPr lang="pt-PT" sz="1600" b="1" dirty="0"/>
              <a:t>Neural Networks</a:t>
            </a:r>
            <a:r>
              <a:rPr lang="pt-PT" sz="1600" dirty="0"/>
              <a:t>, </a:t>
            </a:r>
            <a:r>
              <a:rPr lang="pt-PT" sz="1600" b="1" dirty="0" err="1"/>
              <a:t>Decision</a:t>
            </a:r>
            <a:r>
              <a:rPr lang="pt-PT" sz="1600" b="1" dirty="0"/>
              <a:t> </a:t>
            </a:r>
            <a:r>
              <a:rPr lang="pt-PT" sz="1600" b="1" dirty="0" err="1"/>
              <a:t>Tree</a:t>
            </a:r>
            <a:r>
              <a:rPr lang="pt-PT" sz="1600" dirty="0"/>
              <a:t> e </a:t>
            </a:r>
            <a:r>
              <a:rPr lang="pt-PT" sz="1600" b="1" dirty="0"/>
              <a:t>KNN</a:t>
            </a:r>
            <a:r>
              <a:rPr lang="pt-PT" sz="1600" dirty="0"/>
              <a:t>. Contudo, esperávamos que o modelo Neural Networks fosse o melhor, dado o elevado número de dados que possuíamos e o facto de ser um algoritmo mais complexo comparativamente ao </a:t>
            </a:r>
            <a:r>
              <a:rPr lang="pt-PT" sz="1600" b="1" dirty="0"/>
              <a:t>SVM</a:t>
            </a:r>
            <a:r>
              <a:rPr lang="pt-PT" sz="1600" dirty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175029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11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Fontes/Referências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B9E8C84B-E63E-4A46-A5F0-1A9290161BB1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1800" dirty="0" err="1">
                <a:hlinkClick r:id="rId2"/>
              </a:rPr>
              <a:t>Credit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Risk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Modeling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with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Machine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Learning</a:t>
            </a:r>
            <a:endParaRPr lang="pt-P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1800" dirty="0" err="1">
                <a:hlinkClick r:id="rId3"/>
              </a:rPr>
              <a:t>Credit</a:t>
            </a:r>
            <a:r>
              <a:rPr lang="pt-PT" sz="1800" dirty="0">
                <a:hlinkClick r:id="rId3"/>
              </a:rPr>
              <a:t> </a:t>
            </a:r>
            <a:r>
              <a:rPr lang="pt-PT" sz="1800" dirty="0" err="1">
                <a:hlinkClick r:id="rId3"/>
              </a:rPr>
              <a:t>Risk</a:t>
            </a:r>
            <a:r>
              <a:rPr lang="pt-PT" sz="1800" dirty="0">
                <a:hlinkClick r:id="rId3"/>
              </a:rPr>
              <a:t> </a:t>
            </a:r>
            <a:r>
              <a:rPr lang="pt-PT" sz="1800" dirty="0" err="1">
                <a:hlinkClick r:id="rId3"/>
              </a:rPr>
              <a:t>Modelling</a:t>
            </a:r>
            <a:r>
              <a:rPr lang="pt-PT" sz="1800" dirty="0">
                <a:hlinkClick r:id="rId3"/>
              </a:rPr>
              <a:t> in </a:t>
            </a:r>
            <a:r>
              <a:rPr lang="pt-PT" sz="1800" dirty="0" err="1">
                <a:hlinkClick r:id="rId3"/>
              </a:rPr>
              <a:t>Python</a:t>
            </a:r>
            <a:endParaRPr lang="pt-P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A Machine Learning Approach To Credit Risk Assessment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Credit Risk Analysis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6"/>
              </a:rPr>
              <a:t>Credit Risk Modelling Case Study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Especificação do Trabalho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353671"/>
            <a:ext cx="10515600" cy="478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b="1" dirty="0" err="1"/>
              <a:t>Supervised</a:t>
            </a:r>
            <a:r>
              <a:rPr lang="pt-PT" sz="1600" b="1" dirty="0"/>
              <a:t> </a:t>
            </a:r>
            <a:r>
              <a:rPr lang="pt-PT" sz="1600" b="1" dirty="0" err="1"/>
              <a:t>Learning</a:t>
            </a:r>
            <a:r>
              <a:rPr lang="pt-PT" sz="1600" b="1" dirty="0"/>
              <a:t> </a:t>
            </a:r>
            <a:r>
              <a:rPr lang="pt-PT" sz="1600" dirty="0"/>
              <a:t> é um tipo de </a:t>
            </a:r>
            <a:r>
              <a:rPr lang="pt-PT" sz="1600" i="1" dirty="0" err="1"/>
              <a:t>machine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que consiste em formular uma função que mapeia um </a:t>
            </a:r>
            <a:r>
              <a:rPr lang="pt-PT" sz="1600" i="1" dirty="0"/>
              <a:t>output </a:t>
            </a:r>
            <a:r>
              <a:rPr lang="pt-PT" sz="1600" dirty="0"/>
              <a:t>para uma determinado </a:t>
            </a:r>
            <a:r>
              <a:rPr lang="pt-PT" sz="1600" i="1" dirty="0"/>
              <a:t>input,</a:t>
            </a:r>
            <a:r>
              <a:rPr lang="pt-PT" sz="1600" dirty="0"/>
              <a:t> com base em dados exemplo previamente rotulados. Assim, o modelo infere uma função de classificação a partir de um conjunto de dados de treino.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dirty="0"/>
              <a:t>Pretende-se portanto, através do </a:t>
            </a:r>
            <a:r>
              <a:rPr lang="pt-PT" sz="1600" i="1" dirty="0"/>
              <a:t>data set</a:t>
            </a:r>
            <a:r>
              <a:rPr lang="pt-PT" sz="1600" dirty="0"/>
              <a:t> fornecido, utilizar este tipo de </a:t>
            </a:r>
            <a:r>
              <a:rPr lang="pt-PT" sz="1600" i="1" dirty="0" err="1"/>
              <a:t>machine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i="1" dirty="0"/>
              <a:t> </a:t>
            </a:r>
            <a:r>
              <a:rPr lang="pt-PT" sz="1600" dirty="0"/>
              <a:t>de modo a prever o risco associado a um empréstimo bancário. Com efeito, o objetivo será inferir se um cliente é capaz de pagar a sua dívida dentro de prazos previamente estabelecidos, com base num conjunto de parâmetros fornecidos. Alguns dos parâmetros relevantes para esta previsão são: quantidade de dinheiro associado a um empréstimo, a taxa de juros, o histórico do cliente, o salário do cliente, o valor de cada prestação, entre outros.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b="1" dirty="0"/>
              <a:t>Bibliotecas utilizadas</a:t>
            </a:r>
            <a:r>
              <a:rPr lang="pt-PT" sz="1600" dirty="0"/>
              <a:t>: pandas, </a:t>
            </a:r>
            <a:r>
              <a:rPr lang="pt-PT" sz="1600" dirty="0" err="1"/>
              <a:t>NumPy</a:t>
            </a:r>
            <a:r>
              <a:rPr lang="pt-PT" sz="1600" dirty="0"/>
              <a:t>, </a:t>
            </a:r>
            <a:r>
              <a:rPr lang="pt-PT" sz="1600" dirty="0" err="1"/>
              <a:t>matplotlib</a:t>
            </a:r>
            <a:r>
              <a:rPr lang="pt-PT" sz="1600" dirty="0"/>
              <a:t>, </a:t>
            </a:r>
            <a:r>
              <a:rPr lang="pt-PT" sz="1600" dirty="0" err="1"/>
              <a:t>plotly</a:t>
            </a:r>
            <a:r>
              <a:rPr lang="pt-PT" sz="1600" dirty="0"/>
              <a:t>, </a:t>
            </a:r>
            <a:r>
              <a:rPr lang="pt-PT" sz="1600" dirty="0" err="1"/>
              <a:t>seaborn</a:t>
            </a:r>
            <a:r>
              <a:rPr lang="pt-PT" sz="1600" dirty="0"/>
              <a:t>, </a:t>
            </a:r>
            <a:r>
              <a:rPr lang="pt-PT" sz="1600" dirty="0" err="1"/>
              <a:t>sklearn</a:t>
            </a:r>
            <a:r>
              <a:rPr lang="pt-PT" sz="1600" dirty="0"/>
              <a:t>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60000"/>
              </a:lnSpc>
              <a:spcBef>
                <a:spcPts val="500"/>
              </a:spcBef>
            </a:pPr>
            <a:r>
              <a:rPr lang="pt-PT" sz="1600" dirty="0"/>
              <a:t>O </a:t>
            </a:r>
            <a:r>
              <a:rPr lang="pt-PT" sz="1600" i="1" dirty="0" err="1"/>
              <a:t>dataset</a:t>
            </a:r>
            <a:r>
              <a:rPr lang="pt-PT" sz="1600" dirty="0"/>
              <a:t> está disponível no </a:t>
            </a:r>
            <a:r>
              <a:rPr lang="pt-PT" sz="1600" i="1" dirty="0" err="1">
                <a:hlinkClick r:id="rId2"/>
              </a:rPr>
              <a:t>Kaggle</a:t>
            </a:r>
            <a:r>
              <a:rPr lang="pt-PT" sz="1600" dirty="0"/>
              <a:t> e o trabalho realizado está documentado num </a:t>
            </a:r>
            <a:r>
              <a:rPr lang="pt-PT" sz="1600" i="1" dirty="0" err="1">
                <a:hlinkClick r:id="rId3"/>
              </a:rPr>
              <a:t>Jupyter</a:t>
            </a:r>
            <a:r>
              <a:rPr lang="pt-PT" sz="1600" i="1" dirty="0">
                <a:hlinkClick r:id="rId3"/>
              </a:rPr>
              <a:t> Notebook</a:t>
            </a:r>
            <a:r>
              <a:rPr lang="pt-PT" sz="1600" dirty="0"/>
              <a:t>. O código também está presente num </a:t>
            </a:r>
            <a:r>
              <a:rPr lang="pt-PT" sz="1600" dirty="0">
                <a:hlinkClick r:id="rId4"/>
              </a:rPr>
              <a:t>repositório </a:t>
            </a:r>
            <a:r>
              <a:rPr lang="pt-PT" sz="1600" i="1" dirty="0">
                <a:hlinkClick r:id="rId4"/>
              </a:rPr>
              <a:t>GitHub</a:t>
            </a:r>
            <a:r>
              <a:rPr lang="pt-PT" sz="1600" dirty="0"/>
              <a:t>.</a:t>
            </a:r>
          </a:p>
          <a:p>
            <a:pPr algn="just"/>
            <a:endParaRPr lang="pt-PT" u="sng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Estado Atual de Implementação (</a:t>
            </a:r>
            <a:r>
              <a:rPr lang="pt-PT" sz="4800" b="1" dirty="0" err="1"/>
              <a:t>Chekpoint</a:t>
            </a:r>
            <a:r>
              <a:rPr lang="pt-PT" sz="4800" b="1" dirty="0"/>
              <a:t>)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1" y="1353671"/>
            <a:ext cx="5329518" cy="478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/>
              <a:t>Pré-processamento dos dados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Foi feito uma seleção prévia das colunas pertinentes: começámos por remover as colunas com valores pouco relevantes para a previsão, como </a:t>
            </a:r>
            <a:r>
              <a:rPr lang="pt-PT" sz="1600" i="1" dirty="0"/>
              <a:t>ids</a:t>
            </a:r>
            <a:r>
              <a:rPr lang="pt-PT" sz="1600" dirty="0"/>
              <a:t>, nomes e descrições simples sobre a finalidade dos empréstimos, bem como colunas com a maioria dos valores nulos.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Converteram-se valores categóricos para numéricos.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Gerou-se uma matriz de correlação de modo a remover colunas com informação repetida.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 nível de </a:t>
            </a:r>
            <a:r>
              <a:rPr lang="pt-PT" sz="1600" i="1" dirty="0" err="1"/>
              <a:t>outliers</a:t>
            </a:r>
            <a:r>
              <a:rPr lang="pt-PT" sz="1600" dirty="0"/>
              <a:t>, verificámos que a maioria dos </a:t>
            </a:r>
            <a:r>
              <a:rPr lang="pt-PT" sz="1600" i="1" dirty="0" err="1"/>
              <a:t>loanees</a:t>
            </a:r>
            <a:r>
              <a:rPr lang="pt-PT" sz="1600" dirty="0"/>
              <a:t> tinha </a:t>
            </a:r>
            <a:r>
              <a:rPr lang="pt-PT" sz="1600" i="1" dirty="0" err="1"/>
              <a:t>annual</a:t>
            </a:r>
            <a:r>
              <a:rPr lang="pt-PT" sz="1600" i="1" dirty="0"/>
              <a:t> </a:t>
            </a:r>
            <a:r>
              <a:rPr lang="pt-PT" sz="1600" i="1" dirty="0" err="1"/>
              <a:t>income</a:t>
            </a:r>
            <a:r>
              <a:rPr lang="pt-PT" sz="1600" dirty="0"/>
              <a:t> de 2M ou menos, contudo havia um caso em que um </a:t>
            </a:r>
            <a:r>
              <a:rPr lang="pt-PT" sz="1600" i="1" dirty="0" err="1"/>
              <a:t>loanee</a:t>
            </a:r>
            <a:r>
              <a:rPr lang="pt-PT" sz="1600" dirty="0"/>
              <a:t> possuía um </a:t>
            </a:r>
            <a:r>
              <a:rPr lang="pt-PT" sz="1600" i="1" dirty="0" err="1"/>
              <a:t>annual</a:t>
            </a:r>
            <a:r>
              <a:rPr lang="pt-PT" sz="1600" i="1" dirty="0"/>
              <a:t> </a:t>
            </a:r>
            <a:r>
              <a:rPr lang="pt-PT" sz="1600" i="1" dirty="0" err="1"/>
              <a:t>income</a:t>
            </a:r>
            <a:r>
              <a:rPr lang="pt-PT" sz="1600" dirty="0"/>
              <a:t> de 4M. Foram considerados apenas </a:t>
            </a:r>
            <a:r>
              <a:rPr lang="pt-PT" sz="1600" i="1" dirty="0" err="1"/>
              <a:t>annual</a:t>
            </a:r>
            <a:r>
              <a:rPr lang="pt-PT" sz="1600" i="1" dirty="0"/>
              <a:t> </a:t>
            </a:r>
            <a:r>
              <a:rPr lang="pt-PT" sz="1600" i="1" dirty="0" err="1"/>
              <a:t>income</a:t>
            </a:r>
            <a:r>
              <a:rPr lang="pt-PT" sz="1600" dirty="0"/>
              <a:t> &lt;= 2M.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Os dados não eram balanceados, e para tal recorreu-se ao </a:t>
            </a:r>
            <a:r>
              <a:rPr lang="pt-PT" sz="1600" i="1" dirty="0" err="1"/>
              <a:t>undersampling</a:t>
            </a:r>
            <a:r>
              <a:rPr lang="pt-PT" sz="1600" dirty="0"/>
              <a:t> para linhas com valores de </a:t>
            </a:r>
            <a:r>
              <a:rPr lang="pt-PT" sz="1600" i="1" dirty="0" err="1"/>
              <a:t>default_ind</a:t>
            </a:r>
            <a:r>
              <a:rPr lang="pt-PT" sz="1600" dirty="0"/>
              <a:t> a 0.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8DFB74-606A-4E5F-B606-C6CB1256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60" y="1274080"/>
            <a:ext cx="3581352" cy="31317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D6E64A3-7D37-405B-BAC3-6D2F7F1C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09" y="4434250"/>
            <a:ext cx="2983223" cy="18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4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Algoritmos a Implementar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353671"/>
            <a:ext cx="10515600" cy="478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 err="1"/>
              <a:t>Decision</a:t>
            </a:r>
            <a:r>
              <a:rPr lang="pt-PT" sz="2600" i="1" dirty="0"/>
              <a:t> </a:t>
            </a:r>
            <a:r>
              <a:rPr lang="pt-PT" sz="2600" i="1" dirty="0" err="1"/>
              <a:t>Trees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Representação de uma tabela de decisão sob forma de árvore. Usa diagramas para mapear várias alternativas e respetivos resultados de decisões, assim como as probabilidades de ocorrerem. De modo a validar a precisão deste classificador, será usada uma</a:t>
            </a:r>
            <a:r>
              <a:rPr lang="pt-PT" i="1" dirty="0"/>
              <a:t>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(10 </a:t>
            </a:r>
            <a:r>
              <a:rPr lang="pt-PT" i="1" dirty="0" err="1"/>
              <a:t>splits</a:t>
            </a:r>
            <a:r>
              <a:rPr lang="pt-PT" dirty="0"/>
              <a:t>), assim como para o resto dos algoritmos.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/>
              <a:t>K-</a:t>
            </a:r>
            <a:r>
              <a:rPr lang="pt-PT" sz="2600" i="1" dirty="0" err="1"/>
              <a:t>Nearest</a:t>
            </a:r>
            <a:r>
              <a:rPr lang="pt-PT" sz="2600" i="1" dirty="0"/>
              <a:t> </a:t>
            </a:r>
            <a:r>
              <a:rPr lang="pt-PT" sz="2600" i="1" dirty="0" err="1"/>
              <a:t>Neighbors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Baseia-se nas amostras vizinhas advindas de um conjunto de treino para obter uma classificação, não necessitando de treino para que seja gerado um modelo. Para classificar este modelo será utilizado </a:t>
            </a:r>
            <a:r>
              <a:rPr lang="pt-PT" i="1" dirty="0" err="1"/>
              <a:t>KNeighborsClassifier</a:t>
            </a:r>
            <a:r>
              <a:rPr lang="pt-PT" i="1" dirty="0"/>
              <a:t> </a:t>
            </a:r>
            <a:r>
              <a:rPr lang="pt-PT" dirty="0"/>
              <a:t>relativo ao módulo </a:t>
            </a:r>
            <a:r>
              <a:rPr lang="pt-PT" i="1" dirty="0" err="1"/>
              <a:t>sklearn.neighbors</a:t>
            </a:r>
            <a:r>
              <a:rPr lang="pt-PT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/>
              <a:t>Neural Networks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Este modelo será baseado na implementação do classificador </a:t>
            </a:r>
            <a:r>
              <a:rPr lang="pt-PT" dirty="0" err="1"/>
              <a:t>MLPClassifier</a:t>
            </a:r>
            <a:r>
              <a:rPr lang="pt-PT" dirty="0"/>
              <a:t> relativo ao módulo </a:t>
            </a:r>
            <a:r>
              <a:rPr lang="pt-PT" i="1" dirty="0" err="1"/>
              <a:t>sklearn.neural_network</a:t>
            </a:r>
            <a:r>
              <a:rPr lang="pt-PT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 err="1"/>
              <a:t>Support</a:t>
            </a:r>
            <a:r>
              <a:rPr lang="pt-PT" sz="2600" i="1" dirty="0"/>
              <a:t> </a:t>
            </a:r>
            <a:r>
              <a:rPr lang="pt-PT" sz="2600" i="1" dirty="0" err="1"/>
              <a:t>Vector</a:t>
            </a:r>
            <a:r>
              <a:rPr lang="pt-PT" sz="2600" i="1" dirty="0"/>
              <a:t> </a:t>
            </a:r>
            <a:r>
              <a:rPr lang="pt-PT" sz="2600" i="1" dirty="0" err="1"/>
              <a:t>Machines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Baseia-se em maximizar a separação entre dados de diferentes classes com vista a aumentar a precisão do classificador. Para tal, será utilizado </a:t>
            </a:r>
            <a:r>
              <a:rPr lang="pt-PT" dirty="0" err="1"/>
              <a:t>svm</a:t>
            </a:r>
            <a:r>
              <a:rPr lang="pt-PT" dirty="0"/>
              <a:t> do módulo </a:t>
            </a:r>
            <a:r>
              <a:rPr lang="pt-PT" dirty="0" err="1"/>
              <a:t>sklearn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6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5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/>
              <a:t>Decision</a:t>
            </a:r>
            <a:r>
              <a:rPr lang="pt-PT" sz="4800" b="1" dirty="0"/>
              <a:t> </a:t>
            </a:r>
            <a:r>
              <a:rPr lang="pt-PT" sz="4800" b="1" dirty="0" err="1"/>
              <a:t>Trees</a:t>
            </a:r>
            <a:endParaRPr lang="pt-PT" sz="48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12AD75-E530-4802-BA47-C9F11FF0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08" y="3429001"/>
            <a:ext cx="3617364" cy="25671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3BC07E-A8CA-4A63-B979-72455CA05709}"/>
              </a:ext>
            </a:extLst>
          </p:cNvPr>
          <p:cNvSpPr txBox="1"/>
          <p:nvPr/>
        </p:nvSpPr>
        <p:spPr>
          <a:xfrm>
            <a:off x="838201" y="1312105"/>
            <a:ext cx="1034078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Foram utilizados como </a:t>
            </a:r>
            <a:r>
              <a:rPr lang="pt-PT" sz="1600" dirty="0" err="1"/>
              <a:t>hiperparâmetros</a:t>
            </a:r>
            <a:r>
              <a:rPr lang="pt-PT" sz="1600" dirty="0"/>
              <a:t> o número de </a:t>
            </a:r>
            <a:r>
              <a:rPr lang="pt-PT" sz="1600" i="1" dirty="0" err="1"/>
              <a:t>features</a:t>
            </a:r>
            <a:r>
              <a:rPr lang="pt-PT" sz="1600" dirty="0"/>
              <a:t>, profundidade </a:t>
            </a:r>
            <a:r>
              <a:rPr lang="pt-PT" sz="1600" dirty="0" err="1"/>
              <a:t>analizada</a:t>
            </a:r>
            <a:r>
              <a:rPr lang="pt-PT" sz="1600" dirty="0"/>
              <a:t> e critério de divisão.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Como referido anteriormente, foi utilizada uma </a:t>
            </a:r>
            <a:r>
              <a:rPr lang="pt-PT" sz="1600" i="1" dirty="0" err="1"/>
              <a:t>GridSearchCv</a:t>
            </a:r>
            <a:r>
              <a:rPr lang="pt-PT" sz="1600" dirty="0"/>
              <a:t>, com 10 </a:t>
            </a:r>
            <a:r>
              <a:rPr lang="pt-PT" sz="1600" dirty="0" err="1"/>
              <a:t>splits</a:t>
            </a:r>
            <a:r>
              <a:rPr lang="pt-PT" sz="1600" dirty="0"/>
              <a:t>, e o </a:t>
            </a:r>
            <a:r>
              <a:rPr lang="pt-PT" sz="1600" i="1" dirty="0" err="1"/>
              <a:t>scoring</a:t>
            </a:r>
            <a:r>
              <a:rPr lang="pt-PT" sz="1600" i="1" dirty="0"/>
              <a:t> </a:t>
            </a:r>
            <a:r>
              <a:rPr lang="pt-PT" sz="1600" dirty="0"/>
              <a:t>foi baseado num parâmetro de </a:t>
            </a:r>
            <a:r>
              <a:rPr lang="pt-PT" sz="1600" i="1" dirty="0" err="1"/>
              <a:t>accuracy</a:t>
            </a:r>
            <a:r>
              <a:rPr lang="pt-PT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Através da análise dos resultados é possível deduzir que o modelo não foi alvo de </a:t>
            </a:r>
            <a:r>
              <a:rPr lang="pt-PT" sz="1600" i="1" dirty="0" err="1"/>
              <a:t>overfitting</a:t>
            </a:r>
            <a:r>
              <a:rPr lang="pt-PT" sz="1600" dirty="0"/>
              <a:t>.  A precisão atingida através deste classificador é de 97.7%.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5272FF-610A-4D76-815F-5BE933B3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65" y="3403724"/>
            <a:ext cx="4556266" cy="27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6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K-</a:t>
            </a:r>
            <a:r>
              <a:rPr lang="pt-PT" sz="4800" b="1" dirty="0" err="1"/>
              <a:t>Nearest</a:t>
            </a:r>
            <a:r>
              <a:rPr lang="pt-PT" sz="4800" b="1" dirty="0"/>
              <a:t> </a:t>
            </a:r>
            <a:r>
              <a:rPr lang="pt-PT" sz="4800" b="1" dirty="0" err="1"/>
              <a:t>Neighbors</a:t>
            </a:r>
            <a:endParaRPr lang="pt-PT" sz="4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3BC07E-A8CA-4A63-B979-72455CA05709}"/>
              </a:ext>
            </a:extLst>
          </p:cNvPr>
          <p:cNvSpPr txBox="1"/>
          <p:nvPr/>
        </p:nvSpPr>
        <p:spPr>
          <a:xfrm>
            <a:off x="838201" y="1312105"/>
            <a:ext cx="10340788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Foram utilizados como </a:t>
            </a:r>
            <a:r>
              <a:rPr lang="pt-PT" sz="1600" dirty="0" err="1"/>
              <a:t>hiperparâmetros</a:t>
            </a:r>
            <a:r>
              <a:rPr lang="pt-PT" sz="1600" dirty="0"/>
              <a:t> a </a:t>
            </a:r>
            <a:r>
              <a:rPr lang="pt-PT" sz="1600" i="1" dirty="0" err="1"/>
              <a:t>weight</a:t>
            </a:r>
            <a:r>
              <a:rPr lang="pt-PT" sz="1600" i="1" dirty="0"/>
              <a:t> </a:t>
            </a:r>
            <a:r>
              <a:rPr lang="pt-PT" sz="1600" i="1" dirty="0" err="1"/>
              <a:t>function</a:t>
            </a:r>
            <a:r>
              <a:rPr lang="pt-PT" sz="1600" dirty="0"/>
              <a:t>, o número de vizinhos, o algoritmo para computar os vizinhos, a</a:t>
            </a:r>
            <a:r>
              <a:rPr lang="pt-PT" sz="1600" i="1" dirty="0"/>
              <a:t> </a:t>
            </a:r>
            <a:r>
              <a:rPr lang="pt-PT" sz="1600" i="1" dirty="0" err="1"/>
              <a:t>leaf</a:t>
            </a:r>
            <a:r>
              <a:rPr lang="pt-PT" sz="1600" i="1" dirty="0"/>
              <a:t> </a:t>
            </a:r>
            <a:r>
              <a:rPr lang="pt-PT" sz="1600" i="1" dirty="0" err="1"/>
              <a:t>size</a:t>
            </a:r>
            <a:r>
              <a:rPr lang="pt-PT" sz="1600" i="1" dirty="0"/>
              <a:t> </a:t>
            </a:r>
            <a:r>
              <a:rPr lang="pt-PT" sz="1600" dirty="0"/>
              <a:t>e o</a:t>
            </a:r>
            <a:r>
              <a:rPr lang="pt-PT" sz="1600" i="1" dirty="0"/>
              <a:t> </a:t>
            </a:r>
            <a:r>
              <a:rPr lang="pt-PT" sz="1600" i="1" dirty="0" err="1"/>
              <a:t>power</a:t>
            </a:r>
            <a:r>
              <a:rPr lang="pt-PT" sz="1600" i="1" dirty="0"/>
              <a:t> </a:t>
            </a:r>
            <a:r>
              <a:rPr lang="pt-PT" sz="1600" i="1" dirty="0" err="1"/>
              <a:t>paramete</a:t>
            </a:r>
            <a:r>
              <a:rPr lang="pt-PT" sz="1600" dirty="0" err="1"/>
              <a:t>r</a:t>
            </a:r>
            <a:r>
              <a:rPr lang="pt-PT" sz="1600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Como referido anteriormente, foi utilizada uma </a:t>
            </a:r>
            <a:r>
              <a:rPr lang="pt-PT" sz="1600" i="1" dirty="0" err="1"/>
              <a:t>GridSearchCv</a:t>
            </a:r>
            <a:r>
              <a:rPr lang="pt-PT" sz="1600" dirty="0"/>
              <a:t>, com 10 </a:t>
            </a:r>
            <a:r>
              <a:rPr lang="pt-PT" sz="1600" dirty="0" err="1"/>
              <a:t>splits</a:t>
            </a:r>
            <a:r>
              <a:rPr lang="pt-PT" sz="1600" dirty="0"/>
              <a:t>, e o </a:t>
            </a:r>
            <a:r>
              <a:rPr lang="pt-PT" sz="1600" i="1" dirty="0" err="1"/>
              <a:t>scoring</a:t>
            </a:r>
            <a:r>
              <a:rPr lang="pt-PT" sz="1600" i="1" dirty="0"/>
              <a:t> </a:t>
            </a:r>
            <a:r>
              <a:rPr lang="pt-PT" sz="1600" dirty="0"/>
              <a:t>foi baseado num parâmetro de </a:t>
            </a:r>
            <a:r>
              <a:rPr lang="pt-PT" sz="1600" i="1" dirty="0" err="1"/>
              <a:t>accuracy</a:t>
            </a:r>
            <a:r>
              <a:rPr lang="pt-PT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Através da análise dos resultados é possível deduzir que o modelo foi alvo de </a:t>
            </a:r>
            <a:r>
              <a:rPr lang="pt-PT" sz="1600" i="1" dirty="0" err="1"/>
              <a:t>overfitting</a:t>
            </a:r>
            <a:r>
              <a:rPr lang="pt-PT" sz="1600" dirty="0"/>
              <a:t>.  A precisão atingida através deste classificador é de 86.5%.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D45833-6338-4814-A013-5CD507D2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2" y="3690588"/>
            <a:ext cx="3618338" cy="24687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B46074-02CE-49BD-8EB1-6371B8CD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13" y="3693459"/>
            <a:ext cx="5438795" cy="24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7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/>
              <a:t>Support</a:t>
            </a:r>
            <a:r>
              <a:rPr lang="pt-PT" sz="4800" b="1" dirty="0"/>
              <a:t> </a:t>
            </a:r>
            <a:r>
              <a:rPr lang="pt-PT" sz="4800" b="1" dirty="0" err="1"/>
              <a:t>Vector</a:t>
            </a:r>
            <a:r>
              <a:rPr lang="pt-PT" sz="4800" b="1" dirty="0"/>
              <a:t> </a:t>
            </a:r>
            <a:r>
              <a:rPr lang="pt-PT" sz="4800" b="1" dirty="0" err="1"/>
              <a:t>Machines</a:t>
            </a:r>
            <a:endParaRPr lang="pt-PT" sz="4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3BC07E-A8CA-4A63-B979-72455CA05709}"/>
              </a:ext>
            </a:extLst>
          </p:cNvPr>
          <p:cNvSpPr txBox="1"/>
          <p:nvPr/>
        </p:nvSpPr>
        <p:spPr>
          <a:xfrm>
            <a:off x="838201" y="1312105"/>
            <a:ext cx="1034078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Foram utilizados como </a:t>
            </a:r>
            <a:r>
              <a:rPr lang="pt-PT" sz="1600" dirty="0" err="1"/>
              <a:t>hiperparâmetros</a:t>
            </a:r>
            <a:r>
              <a:rPr lang="pt-PT" sz="1600" dirty="0"/>
              <a:t> o tipo de </a:t>
            </a:r>
            <a:r>
              <a:rPr lang="pt-PT" sz="1600" i="1" dirty="0" err="1"/>
              <a:t>kernel</a:t>
            </a:r>
            <a:r>
              <a:rPr lang="pt-PT" sz="1600" dirty="0"/>
              <a:t>, o </a:t>
            </a:r>
            <a:r>
              <a:rPr lang="pt-PT" sz="1600" i="1" dirty="0" err="1"/>
              <a:t>gamma</a:t>
            </a:r>
            <a:r>
              <a:rPr lang="pt-PT" sz="1600" dirty="0"/>
              <a:t> e o parâmetro de regularização.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Como referido anteriormente, foi utilizada uma </a:t>
            </a:r>
            <a:r>
              <a:rPr lang="pt-PT" sz="1600" i="1" dirty="0" err="1"/>
              <a:t>GridSearchCv</a:t>
            </a:r>
            <a:r>
              <a:rPr lang="pt-PT" sz="1600" dirty="0"/>
              <a:t>, com 10 </a:t>
            </a:r>
            <a:r>
              <a:rPr lang="pt-PT" sz="1600" dirty="0" err="1"/>
              <a:t>splits</a:t>
            </a:r>
            <a:r>
              <a:rPr lang="pt-PT" sz="1600" dirty="0"/>
              <a:t>, e o </a:t>
            </a:r>
            <a:r>
              <a:rPr lang="pt-PT" sz="1600" i="1" dirty="0" err="1"/>
              <a:t>scoring</a:t>
            </a:r>
            <a:r>
              <a:rPr lang="pt-PT" sz="1600" i="1" dirty="0"/>
              <a:t> </a:t>
            </a:r>
            <a:r>
              <a:rPr lang="pt-PT" sz="1600" dirty="0"/>
              <a:t>foi baseado num parâmetro de </a:t>
            </a:r>
            <a:r>
              <a:rPr lang="pt-PT" sz="1600" i="1" dirty="0" err="1"/>
              <a:t>accuracy</a:t>
            </a:r>
            <a:r>
              <a:rPr lang="pt-PT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Através da análise dos resultados é possível deduzir que o modelo não foi alvo de </a:t>
            </a:r>
            <a:r>
              <a:rPr lang="pt-PT" sz="1600" i="1" dirty="0" err="1"/>
              <a:t>overfitting</a:t>
            </a:r>
            <a:r>
              <a:rPr lang="pt-PT" sz="1600" dirty="0"/>
              <a:t>.  A precisão atingida através deste classificador é de 99.3%.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22A617-3B22-42CF-A587-F270B70A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55" y="3307976"/>
            <a:ext cx="4066732" cy="28986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781253-1C31-46C1-9843-4E3F3BA4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86" y="3309340"/>
            <a:ext cx="4158573" cy="28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8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Neural Networks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3BC07E-A8CA-4A63-B979-72455CA05709}"/>
              </a:ext>
            </a:extLst>
          </p:cNvPr>
          <p:cNvSpPr txBox="1"/>
          <p:nvPr/>
        </p:nvSpPr>
        <p:spPr>
          <a:xfrm>
            <a:off x="1129553" y="1312105"/>
            <a:ext cx="10067366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Foram utilizados como </a:t>
            </a:r>
            <a:r>
              <a:rPr lang="pt-PT" sz="1600" dirty="0" err="1"/>
              <a:t>hiperparâmetros</a:t>
            </a:r>
            <a:r>
              <a:rPr lang="pt-PT" sz="1600" dirty="0"/>
              <a:t> o tamanho das </a:t>
            </a:r>
            <a:r>
              <a:rPr lang="pt-PT" sz="1600" i="1" dirty="0" err="1"/>
              <a:t>layers</a:t>
            </a:r>
            <a:r>
              <a:rPr lang="pt-PT" sz="1600" dirty="0"/>
              <a:t>, a função de ativação, o </a:t>
            </a:r>
            <a:r>
              <a:rPr lang="pt-PT" sz="1600" i="1" dirty="0"/>
              <a:t>solver </a:t>
            </a:r>
            <a:r>
              <a:rPr lang="pt-PT" sz="1600" dirty="0"/>
              <a:t>para a função de ativação,</a:t>
            </a:r>
            <a:r>
              <a:rPr lang="pt-PT" sz="1600" i="1" dirty="0"/>
              <a:t> </a:t>
            </a:r>
            <a:r>
              <a:rPr lang="pt-PT" sz="1600" dirty="0"/>
              <a:t>o</a:t>
            </a:r>
            <a:r>
              <a:rPr lang="pt-PT" sz="1600" i="1" dirty="0"/>
              <a:t> </a:t>
            </a:r>
            <a:r>
              <a:rPr lang="pt-PT" sz="1600" i="1" dirty="0" err="1"/>
              <a:t>alpha</a:t>
            </a:r>
            <a:r>
              <a:rPr lang="pt-PT" sz="1600" dirty="0"/>
              <a:t> e o </a:t>
            </a:r>
            <a:r>
              <a:rPr lang="pt-PT" sz="1600" i="1" dirty="0" err="1"/>
              <a:t>learning</a:t>
            </a:r>
            <a:r>
              <a:rPr lang="pt-PT" sz="1600" i="1" dirty="0"/>
              <a:t> rate.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Como referido anteriormente, foi utilizada uma </a:t>
            </a:r>
            <a:r>
              <a:rPr lang="pt-PT" sz="1600" i="1" dirty="0" err="1"/>
              <a:t>GridSearchCv</a:t>
            </a:r>
            <a:r>
              <a:rPr lang="pt-PT" sz="1600" dirty="0"/>
              <a:t>, com 10 </a:t>
            </a:r>
            <a:r>
              <a:rPr lang="pt-PT" sz="1600" dirty="0" err="1"/>
              <a:t>splits</a:t>
            </a:r>
            <a:r>
              <a:rPr lang="pt-PT" sz="1600" dirty="0"/>
              <a:t>, e o </a:t>
            </a:r>
            <a:r>
              <a:rPr lang="pt-PT" sz="1600" i="1" dirty="0" err="1"/>
              <a:t>scoring</a:t>
            </a:r>
            <a:r>
              <a:rPr lang="pt-PT" sz="1600" i="1" dirty="0"/>
              <a:t> </a:t>
            </a:r>
            <a:r>
              <a:rPr lang="pt-PT" sz="1600" dirty="0"/>
              <a:t>foi baseado num parâmetro de </a:t>
            </a:r>
            <a:r>
              <a:rPr lang="pt-PT" sz="1600" i="1" dirty="0" err="1"/>
              <a:t>accuracy</a:t>
            </a:r>
            <a:r>
              <a:rPr lang="pt-PT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Através da análise dos resultados é possível deduzir que o modelo não foi alvo de </a:t>
            </a:r>
            <a:r>
              <a:rPr lang="pt-PT" sz="1600" i="1" dirty="0" err="1"/>
              <a:t>overfitting</a:t>
            </a:r>
            <a:r>
              <a:rPr lang="pt-PT" sz="1600" dirty="0"/>
              <a:t>. A precisão atingida por este classificador de 97.7%.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0ED95-C99C-4C0A-ADA3-1FBDEAC5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26" y="3742708"/>
            <a:ext cx="5811925" cy="23162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8549C8-6CFF-4EBB-9040-4DB5444E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88" y="3742708"/>
            <a:ext cx="3048344" cy="23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319363"/>
            <a:ext cx="5084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9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Comparação de 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02EB18-FBE0-4FF9-AB0A-C2D3F335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96" y="2073493"/>
            <a:ext cx="3813312" cy="28257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C67474E-6682-4A35-9C4F-F04EDF48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30" y="2046598"/>
            <a:ext cx="3894976" cy="29352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40A5786-AE94-46CA-9B81-C648509B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2050187"/>
            <a:ext cx="4041351" cy="30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3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1149</Words>
  <Application>Microsoft Office PowerPoint</Application>
  <PresentationFormat>Ecrã Panorâmico</PresentationFormat>
  <Paragraphs>74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Credit Risk Analysis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81</cp:revision>
  <dcterms:created xsi:type="dcterms:W3CDTF">2021-03-13T15:48:51Z</dcterms:created>
  <dcterms:modified xsi:type="dcterms:W3CDTF">2021-05-26T22:44:15Z</dcterms:modified>
</cp:coreProperties>
</file>