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xpert Mv" initials="IM" lastIdx="1" clrIdx="0">
    <p:extLst>
      <p:ext uri="{19B8F6BF-5375-455C-9EA6-DF929625EA0E}">
        <p15:presenceInfo xmlns:p15="http://schemas.microsoft.com/office/powerpoint/2012/main" userId="47be23b205758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7D21-7E7E-4E69-8980-F2C3AB1CFA8E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055BC-2AD4-424D-9D14-66FE135C0C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8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6A29-67E6-483A-B5B3-91C26AC8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05CD4-9A79-429B-BCC0-818CB15C8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A9F3E7-B1E1-4FA1-BE67-2709291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2A3A-0E7E-48AB-BEA2-87AC6A6981D4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C509CE-8E9C-419F-91F4-5F3B3F8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2A709-420B-441B-9445-CD0156B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D0AB-C46C-41AA-840E-7538D8F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C4B847-A033-4CE4-8DB8-AFF0429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F894A4-54C3-443C-A739-4CD29D38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4A0B-2F9E-46D6-BE0F-7F2DFF6F30BC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EC83C5-6AA7-47F9-9CB7-2886EA7D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FF3B5-8EC3-4125-9B79-B2E83164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8F125-3CF0-40D7-B938-E4A34DC4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4B9CCD-A128-456E-AA28-B9E65DE20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FEB38-D2E2-459C-B4A2-3441A83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C95-A535-49ED-AA24-62ACB904959B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E9D5C2-48D1-40EA-9705-66812B6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865BC7-EBCD-4CA4-BEF5-80BC59D6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37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E56D-2639-47F5-A551-A386FFA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F477-4566-4E8D-8CB7-664D69F7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BB025-15B1-471B-87A9-73D2E69D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826B-8641-404B-9760-58C17C7AA257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57B12A-4604-4ADF-95C8-8CE59408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385891-6A3B-4511-A990-01C68668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5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29A0A-3A52-44BE-9F95-D3DE27ED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977337-A145-418C-BE4A-1F55451D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C830B5-C2FF-450E-BC3B-36440D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05B-164B-47C8-8048-DB67414B149F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0188D3-8796-49CC-87F4-B6949A49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68469C-12C6-41E0-99D5-ED5212F9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04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6ADFB-E1A1-4F8A-83F1-3D4AB115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B126-7AB1-40F9-A9D0-47DF200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0A9218-B86B-44A2-A0A4-8CAE3CEF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571D61-47E8-4881-A995-B0B854C7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2592-1E72-497A-8966-7C94BA0E3A19}" type="datetime1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AF66E4-4D2D-48C1-973B-9BCA6A8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4944A8-8435-4F09-BBF4-EDD042E4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E8225-DEBA-4853-B754-3472EF00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58D16B-6E7D-42E1-8BFB-5BC44666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8D9C23-58E2-4D44-98E6-B0E059D9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09BFA2C-CE5D-4F2C-B6C8-BE45C828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5CE98BC-BD1D-4455-8373-798D1DFE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E28EE9-93FE-4D43-BA8E-DB6D8D95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EA26-C852-4C70-8377-91E6918AFB5F}" type="datetime1">
              <a:rPr lang="pt-PT" smtClean="0"/>
              <a:t>03/04/2021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E8DA2D-8B3B-495A-B715-D174E77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D1A2B47-75B6-4760-ADC5-84C4A5A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481F-928B-433B-983B-A243E3C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EA889D-3827-415D-843A-814F7A0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8956-12F0-45F5-BDFA-AB0B6BF32141}" type="datetime1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6B8AE2-B75A-4AFF-AAD3-B822A25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8A427F-3FF6-4F5F-A1F0-D2AAFE8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4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71C0BF-2B50-4A30-B343-2E66F6AF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B22-385F-4253-A4E3-9A8BE943DD42}" type="datetime1">
              <a:rPr lang="pt-PT" smtClean="0"/>
              <a:t>03/04/2021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93B7ECD-B16E-44AE-8825-48D4F2E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12F1CE-092C-4C1D-A4BD-B9AF2E6C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40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7841D-1543-495C-9CA6-1880DEE9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C79EC-A6B0-4226-8BDD-39449B97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94463AD-0CA2-41A9-8FCA-19A4F76F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EA8402-A3C1-457C-8CED-2DE8F1E5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46ED-0FF5-4D14-9251-CC2BD7AB4CC8}" type="datetime1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FB04A-16FD-4AD1-A531-5925F00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E847E0-519B-4D44-AB02-ACA3F5EC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7F36-3B97-4EBE-8447-6D6E4CF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F3F59B-980D-4A2A-B469-2AE13BD75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65D5B8-7685-4C7C-A073-854696D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F4A852-CD64-4EB8-A591-3052909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B28-8ED8-4988-BF73-261503368F89}" type="datetime1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FC1F7-9CE8-450F-A71C-F2748A9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Neutreeko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0593E0E-A1E8-4A2C-9008-29D81B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3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49A518-51CC-4ADD-A9E5-32A65F1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46EEA8-27A9-44B6-826F-13AE243E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73EFBE-B270-4E1F-A1BC-98D708A2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3630-2439-4966-A35D-CBA2E5259A9E}" type="datetime1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01711B-6B33-451C-888D-EFDC68C2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Neutreeko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508ABD-C0F8-47FF-B42E-48A28404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1790-757F-432A-BC13-03C844C74C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5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news" TargetMode="External"/><Relationship Id="rId2" Type="http://schemas.openxmlformats.org/officeDocument/2006/relationships/hyperlink" Target="https://gitlab.com/g-dv/neutreeko/-/tree/master/sr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ggamecenter.com/info/pt/neutreeko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EDBD-5933-4AB8-8C6A-89E3A91F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7200" b="1" i="0" dirty="0">
                <a:solidFill>
                  <a:srgbClr val="000000"/>
                </a:solidFill>
                <a:effectLst/>
              </a:rPr>
              <a:t>Neutreeko</a:t>
            </a:r>
            <a:endParaRPr lang="pt-PT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1BFB-3300-4277-86D7-18DD98E6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9195"/>
          </a:xfrm>
        </p:spPr>
        <p:txBody>
          <a:bodyPr>
            <a:normAutofit/>
          </a:bodyPr>
          <a:lstStyle/>
          <a:p>
            <a:r>
              <a:rPr lang="pt-PT" sz="2000" dirty="0"/>
              <a:t>Inteligência Artificial 2020/2021</a:t>
            </a:r>
          </a:p>
          <a:p>
            <a:r>
              <a:rPr lang="pt-PT" sz="2000" dirty="0"/>
              <a:t>Turma 03 – Grupo 26</a:t>
            </a:r>
          </a:p>
          <a:p>
            <a:r>
              <a:rPr lang="pt-PT" sz="2000" dirty="0"/>
              <a:t>José David Rocha, up201806371</a:t>
            </a:r>
          </a:p>
          <a:p>
            <a:r>
              <a:rPr lang="pt-PT" sz="2000" dirty="0"/>
              <a:t>Telmo Costa Botelho, up201806821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07DEFF-5B35-4862-9611-C9A2175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1" y="806693"/>
            <a:ext cx="3925718" cy="1377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7229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10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Conclusões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1391712"/>
            <a:ext cx="10640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700" dirty="0"/>
              <a:t>Com base nas tabelas dos </a:t>
            </a:r>
            <a:r>
              <a:rPr lang="pt-PT" sz="1700" i="1" dirty="0"/>
              <a:t>slides </a:t>
            </a:r>
            <a:r>
              <a:rPr lang="pt-PT" sz="1700" dirty="0"/>
              <a:t>anteriores, é possível concluir que:</a:t>
            </a:r>
          </a:p>
          <a:p>
            <a:pPr algn="just"/>
            <a:endParaRPr lang="pt-PT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O tempo de processamento do algoritmo </a:t>
            </a:r>
            <a:r>
              <a:rPr lang="pt-PT" sz="1700" dirty="0" err="1"/>
              <a:t>Minimax</a:t>
            </a:r>
            <a:r>
              <a:rPr lang="pt-PT" sz="1700" dirty="0"/>
              <a:t> é exponencial relativamente à profundidade da árvore gerada e ao </a:t>
            </a:r>
            <a:r>
              <a:rPr lang="pt-PT" sz="1700" i="1" dirty="0" err="1"/>
              <a:t>branching</a:t>
            </a:r>
            <a:r>
              <a:rPr lang="pt-PT" sz="1700" i="1" dirty="0"/>
              <a:t> </a:t>
            </a:r>
            <a:r>
              <a:rPr lang="pt-PT" sz="1700" i="1" dirty="0" err="1"/>
              <a:t>factor</a:t>
            </a:r>
            <a:r>
              <a:rPr lang="pt-PT" sz="1700" i="1" dirty="0"/>
              <a:t> </a:t>
            </a:r>
            <a:r>
              <a:rPr lang="pt-PT" sz="1700" dirty="0"/>
              <a:t>associada à mesma, mesmo que sejam utilizados </a:t>
            </a:r>
            <a:r>
              <a:rPr lang="pt-PT" sz="1700" i="1" dirty="0"/>
              <a:t>cuts.</a:t>
            </a:r>
            <a:endParaRPr lang="pt-PT" sz="1700" dirty="0"/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É notória a melhoria em termos de eficiência temporal bem como em número de nós processados através do uso de </a:t>
            </a:r>
            <a:r>
              <a:rPr lang="pt-PT" sz="1700" i="1" dirty="0"/>
              <a:t>cuts</a:t>
            </a:r>
            <a:r>
              <a:rPr lang="pt-PT" sz="1700" dirty="0"/>
              <a:t>, sendo que quanto maior a profundidade usada, melhor o desempenho destes. Por exemplo, para uma profundidade de 5, é possível verificar que houve melhorias de 14 para 2 segundos de processamento. Para além disso, a ordenação prévia dos nós por ordem decrescente de avaliação contribui para uma melhoria na eficiência do algoritmo.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Contudo, o uso de </a:t>
            </a:r>
            <a:r>
              <a:rPr lang="pt-PT" sz="1700" i="1" dirty="0"/>
              <a:t>cuts </a:t>
            </a:r>
            <a:r>
              <a:rPr lang="pt-PT" sz="1700" dirty="0"/>
              <a:t>não revela grandes melhorias temporais para profundidades baixas, como é visível nos gráficos relativos a profundidade 2, apesar do número de nós processados ser ligeiramente menor.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O uso de funções heurísticas mais complexas influencia o desempenho global do algoritmo.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À semelhança dos </a:t>
            </a:r>
            <a:r>
              <a:rPr lang="pt-PT" sz="1700" i="1" dirty="0"/>
              <a:t>cuts</a:t>
            </a:r>
            <a:r>
              <a:rPr lang="pt-PT" sz="1700" dirty="0"/>
              <a:t>, a utilização de um função heurística complexa não prejudica o desempenho do algoritmo para profundidades baixas. </a:t>
            </a:r>
          </a:p>
          <a:p>
            <a:pPr marL="742950" lvl="1" indent="-285750" algn="just">
              <a:buFontTx/>
              <a:buChar char="-"/>
            </a:pPr>
            <a:r>
              <a:rPr lang="pt-PT" sz="1700" dirty="0"/>
              <a:t>Contudo, para profundidades mais elevadas, é notório que o desempenho do algoritmo se torna pior, chegando mesmo a duplicar o tempo de processamento de uma jogada bem como o número de nós processados.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/>
              <a:t>Sendo o jogo bastante simplista nota-se que profundidades baixas já são capazes de jogar o jogo bastante bem.</a:t>
            </a:r>
          </a:p>
        </p:txBody>
      </p:sp>
    </p:spTree>
    <p:extLst>
      <p:ext uri="{BB962C8B-B14F-4D97-AF65-F5344CB8AC3E}">
        <p14:creationId xmlns:p14="http://schemas.microsoft.com/office/powerpoint/2010/main" val="19525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11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Referências/Materiais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1391712"/>
            <a:ext cx="10640367" cy="15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>
                <a:hlinkClick r:id="rId2"/>
              </a:rPr>
              <a:t>GitLab com implementação em Java de </a:t>
            </a:r>
            <a:r>
              <a:rPr lang="pt-PT" sz="2400" dirty="0" err="1">
                <a:hlinkClick r:id="rId2"/>
              </a:rPr>
              <a:t>Neutreeko</a:t>
            </a:r>
            <a:endParaRPr lang="pt-PT" sz="2400" dirty="0">
              <a:hlinkClick r:id="rId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Slides das aulas teóricas fornecidas pelos docentes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hlinkClick r:id="rId3"/>
              </a:rPr>
              <a:t>Pygame</a:t>
            </a:r>
            <a:r>
              <a:rPr lang="pt-P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9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2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Regras do Jogo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7036294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 err="1">
                <a:cs typeface="Arial" panose="020B0604020202020204" pitchFamily="34" charset="0"/>
              </a:rPr>
              <a:t>Neutreeko</a:t>
            </a:r>
            <a:r>
              <a:rPr lang="pt-PT" sz="1900" dirty="0">
                <a:cs typeface="Arial" panose="020B0604020202020204" pitchFamily="34" charset="0"/>
              </a:rPr>
              <a:t> é um jogo de tabuleiro de 5x5. Existem dois jogadores: Preto e Branco. A posição inicial das peças é a ilustrada na figura. Tem como objetivo que o jogador coloque as suas três peças numa linha, ortogonal ou diagonalmente ficando as três conectadas.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inicia-se a partir do jogador que controla as peças pretas. Os jogadores, no seu turno,  movem alternadamente, cada uma das suas peças.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A peça percorre as células, em linha reta, ortogonal ou diagonalmente até encontrar uma célula ocupada ou a borda do tabuleiro.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O jogo diz-se empatado se a mesma posição ocorre por três vezes seguidas.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</a:rPr>
              <a:t>Fontes utilizadas: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PT" sz="1900" dirty="0">
                <a:cs typeface="Arial" panose="020B0604020202020204" pitchFamily="34" charset="0"/>
                <a:hlinkClick r:id="rId2"/>
              </a:rPr>
              <a:t>http://www.iggamecenter.com/info/pt/neutreeko.html</a:t>
            </a:r>
            <a:r>
              <a:rPr lang="pt-PT" sz="1900" dirty="0">
                <a:cs typeface="Arial" panose="020B0604020202020204" pitchFamily="34" charset="0"/>
              </a:rPr>
              <a:t> </a:t>
            </a:r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887158A-8A92-4677-B755-F78B6CA7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550" y="2120869"/>
            <a:ext cx="33342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3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Formulação do Problema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2BEC151-B565-4DF6-8285-12062E504E53}"/>
              </a:ext>
            </a:extLst>
          </p:cNvPr>
          <p:cNvSpPr txBox="1">
            <a:spLocks/>
          </p:cNvSpPr>
          <p:nvPr/>
        </p:nvSpPr>
        <p:spPr>
          <a:xfrm>
            <a:off x="838200" y="16400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Representação do estado</a:t>
            </a:r>
          </a:p>
          <a:p>
            <a:pPr algn="just"/>
            <a:r>
              <a:rPr lang="pt-PT" sz="1800" dirty="0"/>
              <a:t>      Matriz com o tabuleiro: B[5,5], ou num caso geral B[N,N], preenchido com os valores 0, 1, 2, onde 0 representa uma célula vazia, 1 e 2 peças dos jogadores respetivos e o jogador a efetuar a jogada (</a:t>
            </a:r>
            <a:r>
              <a:rPr lang="pt-PT" sz="1800" dirty="0" err="1"/>
              <a:t>Player</a:t>
            </a:r>
            <a:r>
              <a:rPr lang="pt-PT" sz="1800" dirty="0"/>
              <a:t>). Existe também um estado para guardar a ultima jogada efetuada(X1,Y1) para facilitar a verificação de um vencedor, também haverá um estado para guardar as ultimas jogadas para verificar o acontecimento de um empate.</a:t>
            </a:r>
          </a:p>
          <a:p>
            <a:pPr algn="just"/>
            <a:r>
              <a:rPr lang="pt-PT" b="1" dirty="0"/>
              <a:t>Estado inicial</a:t>
            </a:r>
          </a:p>
          <a:p>
            <a:pPr algn="just"/>
            <a:r>
              <a:rPr lang="pt-PT" sz="1800" dirty="0"/>
              <a:t>B[5,5]={0} </a:t>
            </a:r>
            <a:r>
              <a:rPr lang="pt-PT" sz="1800" dirty="0" err="1"/>
              <a:t>except</a:t>
            </a:r>
            <a:r>
              <a:rPr lang="pt-PT" sz="1800" dirty="0"/>
              <a:t> B[2,1] = 2, B[4,1] = 2, B[3,4] = 2, B[3,2] = 1, B[2,5] = 1, B[4,5] = 1.</a:t>
            </a:r>
          </a:p>
          <a:p>
            <a:pPr algn="just"/>
            <a:r>
              <a:rPr lang="pt-PT" sz="1800" dirty="0" err="1"/>
              <a:t>Player</a:t>
            </a:r>
            <a:r>
              <a:rPr lang="pt-PT" sz="1800" dirty="0"/>
              <a:t> = 1 (peças pretas)</a:t>
            </a:r>
          </a:p>
          <a:p>
            <a:pPr algn="just"/>
            <a:r>
              <a:rPr lang="pt-PT" b="1" dirty="0"/>
              <a:t>Estado Objetivo</a:t>
            </a:r>
          </a:p>
          <a:p>
            <a:pPr algn="just"/>
            <a:r>
              <a:rPr lang="pt-PT" sz="1800" dirty="0"/>
              <a:t>//</a:t>
            </a:r>
            <a:r>
              <a:rPr lang="pt-PT" sz="1800" dirty="0" err="1"/>
              <a:t>returns</a:t>
            </a:r>
            <a:r>
              <a:rPr lang="pt-PT" sz="1800" dirty="0"/>
              <a:t> 0-empate, 1-Vitória Jogador 1, 2-Vitória Jogador 2, -1–Jogo em progresso</a:t>
            </a:r>
          </a:p>
          <a:p>
            <a:pPr algn="just"/>
            <a:r>
              <a:rPr lang="pt-PT" sz="1800" dirty="0"/>
              <a:t>	</a:t>
            </a: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objective_test</a:t>
            </a:r>
            <a:r>
              <a:rPr lang="pt-PT" sz="1800" dirty="0"/>
              <a:t>(</a:t>
            </a:r>
            <a:r>
              <a:rPr lang="en-US" sz="1800" dirty="0"/>
              <a:t>State B|Player|Y1|X1):</a:t>
            </a:r>
          </a:p>
          <a:p>
            <a:pPr algn="just"/>
            <a:r>
              <a:rPr lang="pt-PT" sz="1800" dirty="0"/>
              <a:t>		//Testa 3 em linha em todas as direções a partir de (Y1,X1)       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D546FC-8D50-4904-BA4B-3E2748E4AEC7}"/>
              </a:ext>
            </a:extLst>
          </p:cNvPr>
          <p:cNvGrpSpPr/>
          <p:nvPr/>
        </p:nvGrpSpPr>
        <p:grpSpPr>
          <a:xfrm>
            <a:off x="9234432" y="3625251"/>
            <a:ext cx="2126830" cy="2162915"/>
            <a:chOff x="9830977" y="4232876"/>
            <a:chExt cx="2126830" cy="216291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5FEA5AF-6650-4349-925F-DC25E998C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4234" y="4528192"/>
              <a:ext cx="1773573" cy="178370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44672AD-B705-4695-A84A-61E44146E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510" y="4232876"/>
              <a:ext cx="1773573" cy="29531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7BB04D2-DB48-40D5-BB20-4B5A33E1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0977" y="4612083"/>
              <a:ext cx="323895" cy="1783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6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4</a:t>
            </a:r>
            <a:endParaRPr lang="pt-PT" sz="1600" b="1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20395A0-31F5-4D17-B282-A9434A028C49}"/>
              </a:ext>
            </a:extLst>
          </p:cNvPr>
          <p:cNvSpPr txBox="1">
            <a:spLocks/>
          </p:cNvSpPr>
          <p:nvPr/>
        </p:nvSpPr>
        <p:spPr>
          <a:xfrm>
            <a:off x="572757" y="496824"/>
            <a:ext cx="1120390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b="1" dirty="0"/>
          </a:p>
          <a:p>
            <a:pPr algn="l"/>
            <a:r>
              <a:rPr lang="pt-PT" sz="1800" dirty="0" err="1"/>
              <a:t>checkUp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 		</a:t>
            </a:r>
            <a:r>
              <a:rPr lang="pt-PT" sz="1800" dirty="0" err="1"/>
              <a:t>checkDown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 		</a:t>
            </a:r>
            <a:r>
              <a:rPr lang="pt-PT" sz="1800" dirty="0" err="1"/>
              <a:t>checkRight</a:t>
            </a:r>
            <a:r>
              <a:rPr lang="pt-PT" sz="1800" dirty="0"/>
              <a:t>(</a:t>
            </a:r>
            <a:r>
              <a:rPr lang="pt-PT" sz="1800" dirty="0" err="1"/>
              <a:t>row,col</a:t>
            </a:r>
            <a:r>
              <a:rPr lang="pt-PT" sz="1800" dirty="0"/>
              <a:t>);</a:t>
            </a:r>
          </a:p>
          <a:p>
            <a:pPr algn="l"/>
            <a:r>
              <a:rPr lang="pt-PT" sz="1800" dirty="0" err="1"/>
              <a:t>checkLeft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</a:t>
            </a:r>
            <a:r>
              <a:rPr lang="pt-PT" sz="1800" dirty="0" err="1"/>
              <a:t>checkUpRight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</a:t>
            </a:r>
            <a:r>
              <a:rPr lang="pt-PT" sz="1800" dirty="0" err="1"/>
              <a:t>checkUpLeft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</a:t>
            </a:r>
          </a:p>
          <a:p>
            <a:pPr algn="l"/>
            <a:r>
              <a:rPr lang="pt-PT" sz="1800" dirty="0" err="1"/>
              <a:t>checkDownRight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</a:t>
            </a:r>
            <a:r>
              <a:rPr lang="pt-PT" sz="1800" dirty="0" err="1"/>
              <a:t>checkDownLeft</a:t>
            </a:r>
            <a:r>
              <a:rPr lang="pt-PT" sz="1800" dirty="0"/>
              <a:t>(</a:t>
            </a:r>
            <a:r>
              <a:rPr lang="pt-PT" sz="1800" dirty="0" err="1"/>
              <a:t>row</a:t>
            </a:r>
            <a:r>
              <a:rPr lang="pt-PT" sz="1800" dirty="0"/>
              <a:t>, col);			</a:t>
            </a:r>
          </a:p>
          <a:p>
            <a:r>
              <a:rPr lang="pt-PT" sz="1800" dirty="0"/>
              <a:t>			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b="1" dirty="0"/>
          </a:p>
        </p:txBody>
      </p:sp>
      <p:graphicFrame>
        <p:nvGraphicFramePr>
          <p:cNvPr id="13" name="Tabela 8">
            <a:extLst>
              <a:ext uri="{FF2B5EF4-FFF2-40B4-BE49-F238E27FC236}">
                <a16:creationId xmlns:a16="http://schemas.microsoft.com/office/drawing/2014/main" id="{B9379EBA-8057-42B2-9048-71E15ACAB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48507"/>
              </p:ext>
            </p:extLst>
          </p:nvPr>
        </p:nvGraphicFramePr>
        <p:xfrm>
          <a:off x="661556" y="2651582"/>
          <a:ext cx="11029660" cy="334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00">
                  <a:extLst>
                    <a:ext uri="{9D8B030D-6E8A-4147-A177-3AD203B41FA5}">
                      <a16:colId xmlns:a16="http://schemas.microsoft.com/office/drawing/2014/main" val="2006788200"/>
                    </a:ext>
                  </a:extLst>
                </a:gridCol>
                <a:gridCol w="4810482">
                  <a:extLst>
                    <a:ext uri="{9D8B030D-6E8A-4147-A177-3AD203B41FA5}">
                      <a16:colId xmlns:a16="http://schemas.microsoft.com/office/drawing/2014/main" val="221600589"/>
                    </a:ext>
                  </a:extLst>
                </a:gridCol>
                <a:gridCol w="4411678">
                  <a:extLst>
                    <a:ext uri="{9D8B030D-6E8A-4147-A177-3AD203B41FA5}">
                      <a16:colId xmlns:a16="http://schemas.microsoft.com/office/drawing/2014/main" val="182854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Pré-Condições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Efeitos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&lt; 5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61966"/>
                  </a:ext>
                </a:extLst>
              </a:tr>
              <a:tr h="38171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up_left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 &gt; 1 /\ Y&gt;1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B[X0-1][Y0-1]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4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down_left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Y&lt;5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B[X0-1][Y0+1]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X&gt;1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B[X0-1][Y0]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5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X&lt;5  /\ (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B[X0+1][Y0] != 0)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(B[X1][Y1] = </a:t>
                      </a:r>
                      <a:r>
                        <a:rPr lang="pt-PT" dirty="0" err="1"/>
                        <a:t>Player</a:t>
                      </a:r>
                      <a:r>
                        <a:rPr lang="pt-PT" dirty="0"/>
                        <a:t>) /\ (B[X0][Y0] =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26348"/>
                  </a:ext>
                </a:extLst>
              </a:tr>
            </a:tbl>
          </a:graphicData>
        </a:graphic>
      </p:graphicFrame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Operadores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pPr algn="just"/>
            <a:r>
              <a:rPr lang="pt-PT" b="1" dirty="0"/>
              <a:t>Pré-Condições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372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5</a:t>
            </a:r>
            <a:endParaRPr lang="pt-PT" sz="1600" b="1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EC84B33-E2C8-42CB-967C-39A2A87ACAA5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87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Funções Heurísticas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CC0356D-F43E-4482-83CD-5A91BB50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82833"/>
              </p:ext>
            </p:extLst>
          </p:nvPr>
        </p:nvGraphicFramePr>
        <p:xfrm>
          <a:off x="731240" y="1011124"/>
          <a:ext cx="10729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760">
                  <a:extLst>
                    <a:ext uri="{9D8B030D-6E8A-4147-A177-3AD203B41FA5}">
                      <a16:colId xmlns:a16="http://schemas.microsoft.com/office/drawing/2014/main" val="4232653432"/>
                    </a:ext>
                  </a:extLst>
                </a:gridCol>
                <a:gridCol w="5364760">
                  <a:extLst>
                    <a:ext uri="{9D8B030D-6E8A-4147-A177-3AD203B41FA5}">
                      <a16:colId xmlns:a16="http://schemas.microsoft.com/office/drawing/2014/main" val="310729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 Peças da mesma cor em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cor adjacente a outra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Peça da mesma cor na mesma linha/coluna/diagonal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 por ocorrência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8647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3F179FD-6857-4199-AC10-31363B0680A5}"/>
              </a:ext>
            </a:extLst>
          </p:cNvPr>
          <p:cNvSpPr txBox="1"/>
          <p:nvPr/>
        </p:nvSpPr>
        <p:spPr>
          <a:xfrm>
            <a:off x="731240" y="2755678"/>
            <a:ext cx="78748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As duas últimas avaliações apenas são feitas caso não existam 3 peças da mesma cor em linha, dado que não faz sentido verificar estes casos para uma situação em que já existe um vencedor da partida.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Existe a possibilidade de utilizar uma função heurística mais simples, que apenas tem em conta se uma </a:t>
            </a:r>
            <a:r>
              <a:rPr lang="pt-PT" sz="1600" i="1" dirty="0" err="1"/>
              <a:t>board</a:t>
            </a:r>
            <a:r>
              <a:rPr lang="pt-PT" sz="1600" i="1" dirty="0"/>
              <a:t> </a:t>
            </a:r>
            <a:r>
              <a:rPr lang="pt-PT" sz="1600" dirty="0"/>
              <a:t>tem 3 peças em linhas (ou não), ou uma função heurística mais complexa, que tem em conta os três parâmetros acima descritos.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Para além disso, é também adicionada à avaliação da jogada um valor aleatório entre 0 e 5, de modo a poder diferenciar tabuleiros com a mesma avaliação.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Apesar do jogo ser simplista, este envolve um certo nível de tática, que concluímos que passa não só por colocar peças em linha/coluna/diagonal mas também por colocar peças adjacentes umas às outras, incluindo peças adversárias.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F6FE8B-D9DF-4D4A-9522-9090930C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356" y="2773608"/>
            <a:ext cx="2630404" cy="31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6</a:t>
            </a:r>
            <a:endParaRPr lang="pt-PT" sz="1600" b="1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6274AFC-143C-4363-92B7-CA0CD551F95A}"/>
              </a:ext>
            </a:extLst>
          </p:cNvPr>
          <p:cNvSpPr txBox="1">
            <a:spLocks/>
          </p:cNvSpPr>
          <p:nvPr/>
        </p:nvSpPr>
        <p:spPr>
          <a:xfrm>
            <a:off x="656948" y="1036506"/>
            <a:ext cx="10260624" cy="46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Linguagem utilizada: </a:t>
            </a:r>
            <a:r>
              <a:rPr lang="pt-PT" sz="1800" dirty="0" err="1"/>
              <a:t>Python</a:t>
            </a:r>
            <a:r>
              <a:rPr lang="pt-PT" sz="1800" dirty="0"/>
              <a:t> 3.9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IDE utilizado: Visual </a:t>
            </a:r>
            <a:r>
              <a:rPr lang="pt-PT" sz="1800" dirty="0" err="1"/>
              <a:t>Studio</a:t>
            </a:r>
            <a:r>
              <a:rPr lang="pt-PT" sz="1800" dirty="0"/>
              <a:t> </a:t>
            </a:r>
            <a:r>
              <a:rPr lang="pt-PT" sz="1800" dirty="0" err="1"/>
              <a:t>Code</a:t>
            </a:r>
            <a:endParaRPr lang="pt-P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Estruturas de dados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400" dirty="0"/>
              <a:t>Classe Game – armazena o objeto </a:t>
            </a:r>
            <a:r>
              <a:rPr lang="pt-PT" sz="1400" dirty="0" err="1"/>
              <a:t>Board</a:t>
            </a:r>
            <a:r>
              <a:rPr lang="pt-PT" sz="1400" dirty="0"/>
              <a:t> num determinado jogo, posições das peças e contador de </a:t>
            </a:r>
            <a:r>
              <a:rPr lang="pt-PT" sz="1400" dirty="0" err="1"/>
              <a:t>hints</a:t>
            </a:r>
            <a:endParaRPr lang="pt-PT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400" dirty="0"/>
              <a:t>Classe </a:t>
            </a:r>
            <a:r>
              <a:rPr lang="pt-PT" sz="1400" dirty="0" err="1"/>
              <a:t>Board</a:t>
            </a:r>
            <a:r>
              <a:rPr lang="pt-PT" sz="1400" dirty="0"/>
              <a:t> – armazena a </a:t>
            </a:r>
            <a:r>
              <a:rPr lang="pt-PT" sz="1400" dirty="0" err="1"/>
              <a:t>Board</a:t>
            </a:r>
            <a:r>
              <a:rPr lang="pt-PT" sz="1400" dirty="0"/>
              <a:t> em si sobre forma de lista de lista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PT" sz="1400" dirty="0"/>
              <a:t>Classe </a:t>
            </a:r>
            <a:r>
              <a:rPr lang="pt-PT" sz="1400" dirty="0" err="1"/>
              <a:t>Piece</a:t>
            </a:r>
            <a:r>
              <a:rPr lang="pt-PT" sz="1400" dirty="0"/>
              <a:t> – armazena as informações de uma peça, nomeadamente a cor e as suas coordenadas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/>
              <a:t>Interface do jogo desenvolvida com Pygame 2.0</a:t>
            </a:r>
          </a:p>
          <a:p>
            <a:r>
              <a:rPr lang="pt-PT" sz="1800" dirty="0"/>
              <a:t>	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2419699-86C2-434B-8220-3F6FEB5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25" y="3447903"/>
            <a:ext cx="2531867" cy="26460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889193-BBEA-4272-98ED-955CA50A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93" y="3447902"/>
            <a:ext cx="5441910" cy="264603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4D6C9F2-E86C-4477-8E8D-69FED830F576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6340510" cy="25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600" b="1" dirty="0"/>
              <a:t>Estado da </a:t>
            </a:r>
            <a:r>
              <a:rPr lang="pt-PT" b="1" dirty="0"/>
              <a:t>Implementação</a:t>
            </a:r>
            <a:r>
              <a:rPr lang="pt-PT" sz="2600" b="1" dirty="0"/>
              <a:t> até ao Checkpoint</a:t>
            </a:r>
          </a:p>
          <a:p>
            <a:r>
              <a:rPr lang="pt-PT" sz="1800" dirty="0"/>
              <a:t>    </a:t>
            </a:r>
          </a:p>
          <a:p>
            <a:endParaRPr lang="pt-PT" sz="18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60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7</a:t>
            </a:r>
            <a:endParaRPr lang="pt-PT" sz="1600" b="1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684155-E862-4F62-BEFD-8B55EE125DA9}"/>
              </a:ext>
            </a:extLst>
          </p:cNvPr>
          <p:cNvSpPr txBox="1">
            <a:spLocks/>
          </p:cNvSpPr>
          <p:nvPr/>
        </p:nvSpPr>
        <p:spPr>
          <a:xfrm>
            <a:off x="838200" y="251211"/>
            <a:ext cx="10515600" cy="1087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Algoritmos Implementados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8F9FDCAA-50DC-4478-B334-9D55E2246449}"/>
              </a:ext>
            </a:extLst>
          </p:cNvPr>
          <p:cNvSpPr txBox="1">
            <a:spLocks/>
          </p:cNvSpPr>
          <p:nvPr/>
        </p:nvSpPr>
        <p:spPr>
          <a:xfrm>
            <a:off x="838200" y="1517301"/>
            <a:ext cx="10515600" cy="461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i="1" dirty="0" err="1">
                <a:cs typeface="Arial" panose="020B0604020202020204" pitchFamily="34" charset="0"/>
              </a:rPr>
              <a:t>Minimax</a:t>
            </a:r>
            <a:endParaRPr lang="pt-PT" sz="1900" i="1" dirty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PT" sz="1900" i="1" dirty="0" err="1">
                <a:cs typeface="Arial" panose="020B0604020202020204" pitchFamily="34" charset="0"/>
              </a:rPr>
              <a:t>Minimax</a:t>
            </a:r>
            <a:r>
              <a:rPr lang="pt-PT" sz="1900" i="1" dirty="0">
                <a:cs typeface="Arial" panose="020B0604020202020204" pitchFamily="34" charset="0"/>
              </a:rPr>
              <a:t> </a:t>
            </a:r>
            <a:r>
              <a:rPr lang="pt-PT" sz="1900" i="1" dirty="0" err="1">
                <a:cs typeface="Arial" panose="020B0604020202020204" pitchFamily="34" charset="0"/>
              </a:rPr>
              <a:t>with</a:t>
            </a:r>
            <a:r>
              <a:rPr lang="pt-PT" sz="1900" i="1" dirty="0">
                <a:cs typeface="Arial" panose="020B0604020202020204" pitchFamily="34" charset="0"/>
              </a:rPr>
              <a:t> </a:t>
            </a:r>
            <a:r>
              <a:rPr lang="pt-PT" sz="1900" i="1" dirty="0" err="1">
                <a:cs typeface="Arial" panose="020B0604020202020204" pitchFamily="34" charset="0"/>
              </a:rPr>
              <a:t>alpha</a:t>
            </a:r>
            <a:r>
              <a:rPr lang="pt-PT" sz="1900" i="1" dirty="0">
                <a:cs typeface="Arial" panose="020B0604020202020204" pitchFamily="34" charset="0"/>
              </a:rPr>
              <a:t>/beta </a:t>
            </a:r>
            <a:r>
              <a:rPr lang="pt-PT" sz="1900" i="1" dirty="0" err="1">
                <a:cs typeface="Arial" panose="020B0604020202020204" pitchFamily="34" charset="0"/>
              </a:rPr>
              <a:t>pruning</a:t>
            </a:r>
            <a:endParaRPr lang="pt-PT" sz="1900" i="1" dirty="0">
              <a:cs typeface="Arial" panose="020B0604020202020204" pitchFamily="34" charset="0"/>
            </a:endParaRPr>
          </a:p>
          <a:p>
            <a:endParaRPr lang="pt-PT" dirty="0"/>
          </a:p>
          <a:p>
            <a:pPr algn="just"/>
            <a:r>
              <a:rPr lang="pt-PT" dirty="0"/>
              <a:t>			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763677-5807-429B-A389-00266AFDCE9C}"/>
              </a:ext>
            </a:extLst>
          </p:cNvPr>
          <p:cNvSpPr txBox="1"/>
          <p:nvPr/>
        </p:nvSpPr>
        <p:spPr>
          <a:xfrm>
            <a:off x="713433" y="2481943"/>
            <a:ext cx="10640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Estes dois algoritmos foram usados para profundidades de 2, 4 e 5, que correspondem às profundidades de cada um dos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utlizados no modo Jogador </a:t>
            </a:r>
            <a:r>
              <a:rPr lang="pt-PT" dirty="0" err="1"/>
              <a:t>vs</a:t>
            </a:r>
            <a:r>
              <a:rPr lang="pt-PT" dirty="0"/>
              <a:t> Computador. No modo Computador </a:t>
            </a:r>
            <a:r>
              <a:rPr lang="pt-PT" dirty="0" err="1"/>
              <a:t>vs</a:t>
            </a:r>
            <a:r>
              <a:rPr lang="pt-PT" dirty="0"/>
              <a:t> Computador é possível selecionar a profundidade dos dois </a:t>
            </a:r>
            <a:r>
              <a:rPr lang="pt-PT" i="1" dirty="0" err="1"/>
              <a:t>bots</a:t>
            </a:r>
            <a:r>
              <a:rPr lang="pt-PT" i="1" dirty="0"/>
              <a:t> </a:t>
            </a:r>
            <a:r>
              <a:rPr lang="pt-PT" dirty="0"/>
              <a:t>envolvidos na partida.</a:t>
            </a:r>
          </a:p>
          <a:p>
            <a:pPr algn="just"/>
            <a:endParaRPr lang="pt-PT" i="1" dirty="0"/>
          </a:p>
          <a:p>
            <a:pPr algn="just"/>
            <a:r>
              <a:rPr lang="pt-PT" dirty="0"/>
              <a:t>Nos slides seguintes estão representadas as estatísticas relativas a cada um dos algoritmos implementados. Para tal, foram efetuadas duas jogadas diferentes para cada profundidade, sendo que cada jogada foi repetida 3 vezes, de modo a obter dados mais fidedignos. Para além disso foram tidas em conta as duas funções heurísticas implementadas, para avaliar qual o grau de influência destas na eficiência temporal de cada jogada.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Para além disso, encontram-se em Anexo os gráficos gerados, que servem como forma de melhorar a interpretação dos resultados obtidos e consequentes conclusões retiradas.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30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8</a:t>
            </a:r>
            <a:endParaRPr lang="pt-PT" sz="1600" b="1" dirty="0"/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70C86A03-0195-478C-85A8-8D0D578FC0BF}"/>
              </a:ext>
            </a:extLst>
          </p:cNvPr>
          <p:cNvSpPr txBox="1">
            <a:spLocks/>
          </p:cNvSpPr>
          <p:nvPr/>
        </p:nvSpPr>
        <p:spPr>
          <a:xfrm>
            <a:off x="512466" y="475563"/>
            <a:ext cx="2947220" cy="25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b="1" dirty="0"/>
              <a:t>Estatísticas</a:t>
            </a:r>
          </a:p>
          <a:p>
            <a:r>
              <a:rPr lang="pt-PT" sz="1800" dirty="0"/>
              <a:t>    </a:t>
            </a:r>
            <a:endParaRPr lang="pt-PT" b="1" dirty="0"/>
          </a:p>
          <a:p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28BADC-9972-45CC-A7AF-E122FEC3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9776"/>
              </p:ext>
            </p:extLst>
          </p:nvPr>
        </p:nvGraphicFramePr>
        <p:xfrm>
          <a:off x="391885" y="130998"/>
          <a:ext cx="11364878" cy="6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47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94147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451205215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40561523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6877947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904051723"/>
                    </a:ext>
                  </a:extLst>
                </a:gridCol>
              </a:tblGrid>
              <a:tr h="636364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36363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60865"/>
                  </a:ext>
                </a:extLst>
              </a:tr>
              <a:tr h="272728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i="1" dirty="0" err="1"/>
                        <a:t>Minimax</a:t>
                      </a:r>
                      <a:endParaRPr lang="pt-PT" sz="2000" i="1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0.0204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243.3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0.2523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272728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0.0240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0.9462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1.1318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3638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5499.7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0.8353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1.2414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0.8058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1.0991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1.6814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2.4559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5842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10370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1.4137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2.5968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2.4536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6.2939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7.6111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12635.6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19167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6.5005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6.5366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7.4153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6.6771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7.4118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13.7265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12.3533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38760.3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42543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14.0072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11.4833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15.7559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10.7142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81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42718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12.5391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11.3824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8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54CAB97-83B3-44A3-8CA4-605ECF34C270}"/>
              </a:ext>
            </a:extLst>
          </p:cNvPr>
          <p:cNvSpPr/>
          <p:nvPr/>
        </p:nvSpPr>
        <p:spPr>
          <a:xfrm>
            <a:off x="391885" y="6322612"/>
            <a:ext cx="11364880" cy="3093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70000"/>
                  <a:lumOff val="30000"/>
                </a:schemeClr>
              </a:gs>
              <a:gs pos="48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04A5FC-F93A-49B3-92B6-8B766FBD06EB}"/>
              </a:ext>
            </a:extLst>
          </p:cNvPr>
          <p:cNvSpPr txBox="1"/>
          <p:nvPr/>
        </p:nvSpPr>
        <p:spPr>
          <a:xfrm>
            <a:off x="6692201" y="6292468"/>
            <a:ext cx="508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José Rocha :: Telmo Botelho :: IART 20/21 :: Grupo 26 :: </a:t>
            </a:r>
            <a:r>
              <a:rPr lang="pt-PT" b="1" dirty="0"/>
              <a:t>9</a:t>
            </a:r>
            <a:endParaRPr lang="pt-PT" sz="1600" b="1" dirty="0"/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A7BC025E-3BDE-48EC-AE55-F37BDDDB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58016"/>
              </p:ext>
            </p:extLst>
          </p:nvPr>
        </p:nvGraphicFramePr>
        <p:xfrm>
          <a:off x="396000" y="130999"/>
          <a:ext cx="11364878" cy="603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47">
                  <a:extLst>
                    <a:ext uri="{9D8B030D-6E8A-4147-A177-3AD203B41FA5}">
                      <a16:colId xmlns:a16="http://schemas.microsoft.com/office/drawing/2014/main" val="3828459933"/>
                    </a:ext>
                  </a:extLst>
                </a:gridCol>
                <a:gridCol w="1894147">
                  <a:extLst>
                    <a:ext uri="{9D8B030D-6E8A-4147-A177-3AD203B41FA5}">
                      <a16:colId xmlns:a16="http://schemas.microsoft.com/office/drawing/2014/main" val="9178798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1489870587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451205215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620966299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40561523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100544662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26877947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592477251"/>
                    </a:ext>
                  </a:extLst>
                </a:gridCol>
                <a:gridCol w="947073">
                  <a:extLst>
                    <a:ext uri="{9D8B030D-6E8A-4147-A177-3AD203B41FA5}">
                      <a16:colId xmlns:a16="http://schemas.microsoft.com/office/drawing/2014/main" val="3904051723"/>
                    </a:ext>
                  </a:extLst>
                </a:gridCol>
              </a:tblGrid>
              <a:tr h="645220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Algoritmo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Profundidade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Tempo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Média Nós Percorridos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Tempo Médio (s)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96587"/>
                  </a:ext>
                </a:extLst>
              </a:tr>
              <a:tr h="368697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Heur</a:t>
                      </a:r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60865"/>
                  </a:ext>
                </a:extLst>
              </a:tr>
              <a:tr h="276523">
                <a:tc rowSpan="18">
                  <a:txBody>
                    <a:bodyPr/>
                    <a:lstStyle/>
                    <a:p>
                      <a:pPr algn="ctr"/>
                      <a:r>
                        <a:rPr lang="pt-PT" sz="2800" i="1" dirty="0" err="1"/>
                        <a:t>Minimax</a:t>
                      </a:r>
                      <a:endParaRPr lang="pt-PT" sz="2800" i="1" dirty="0"/>
                    </a:p>
                    <a:p>
                      <a:pPr algn="ctr"/>
                      <a:r>
                        <a:rPr lang="pt-PT" sz="2800" i="1" dirty="0" err="1"/>
                        <a:t>With</a:t>
                      </a:r>
                      <a:r>
                        <a:rPr lang="pt-PT" sz="2800" i="1" dirty="0"/>
                        <a:t> </a:t>
                      </a:r>
                      <a:r>
                        <a:rPr lang="pt-PT" sz="2800" i="1" dirty="0" err="1"/>
                        <a:t>Alpha</a:t>
                      </a:r>
                      <a:r>
                        <a:rPr lang="pt-PT" sz="2800" i="1" dirty="0"/>
                        <a:t>/Beta Cuts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0.0227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0.0256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958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0.0229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439286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0.0232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263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102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0.0283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061053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0.0296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0.0201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39645"/>
                  </a:ext>
                </a:extLst>
              </a:tr>
              <a:tr h="276523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0.0194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3569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0.7218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953.7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1970.3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0.3529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0.7086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729737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0.2538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0.7424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9173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0.5278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0.6616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035370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1.3595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1570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3168.3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0.6673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1.3924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2214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0.6254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1.3708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0202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0.7058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1.4469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25348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1.1649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2.7493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3771.7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13172.6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1.2266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2.8092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89915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1.3069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2.7226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58261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1.2080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2.9556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9730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17642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1.7905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3.7276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6097.3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16967.3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2.1837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3.6088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79278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18089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2.2038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3.8569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8842"/>
                  </a:ext>
                </a:extLst>
              </a:tr>
              <a:tr h="279845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2.5567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3.2418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51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1869</Words>
  <Application>Microsoft Office PowerPoint</Application>
  <PresentationFormat>Ecrã Panorâmico</PresentationFormat>
  <Paragraphs>362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Neutreeko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Neutreeko</dc:title>
  <dc:creator>Imexpert Mv</dc:creator>
  <cp:lastModifiedBy>José David Souto Rocha</cp:lastModifiedBy>
  <cp:revision>44</cp:revision>
  <dcterms:created xsi:type="dcterms:W3CDTF">2021-03-13T15:48:51Z</dcterms:created>
  <dcterms:modified xsi:type="dcterms:W3CDTF">2021-04-03T18:38:10Z</dcterms:modified>
</cp:coreProperties>
</file>