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4"/>
  </p:sldMasterIdLst>
  <p:notesMasterIdLst>
    <p:notesMasterId r:id="rId23"/>
  </p:notesMasterIdLst>
  <p:sldIdLst>
    <p:sldId id="256" r:id="rId5"/>
    <p:sldId id="274" r:id="rId6"/>
    <p:sldId id="275" r:id="rId7"/>
    <p:sldId id="277" r:id="rId8"/>
    <p:sldId id="278" r:id="rId9"/>
    <p:sldId id="279" r:id="rId10"/>
    <p:sldId id="280" r:id="rId11"/>
    <p:sldId id="281" r:id="rId12"/>
    <p:sldId id="288" r:id="rId13"/>
    <p:sldId id="282" r:id="rId14"/>
    <p:sldId id="287" r:id="rId15"/>
    <p:sldId id="283" r:id="rId16"/>
    <p:sldId id="289" r:id="rId17"/>
    <p:sldId id="290" r:id="rId18"/>
    <p:sldId id="284" r:id="rId19"/>
    <p:sldId id="285" r:id="rId20"/>
    <p:sldId id="286"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5370C1-4706-46E5-BAD4-20D0C746A5CC}" v="329" dt="2023-06-11T03:46:07.607"/>
    <p1510:client id="{B889BC0F-7C6B-479C-915F-29EF7B4ECFED}" v="235" dt="2023-06-11T03:06:14.198"/>
    <p1510:client id="{F5A4D150-B4CE-43D1-AE77-FC206F6238D4}" v="1" dt="2023-06-10T23:34:56.491"/>
  </p1510:revLst>
</p1510:revInfo>
</file>

<file path=ppt/tableStyles.xml><?xml version="1.0" encoding="utf-8"?>
<a:tblStyleLst xmlns:a="http://schemas.openxmlformats.org/drawingml/2006/main" def="{1FE44F72-D7B3-41EB-977B-2E401710A9A8}">
  <a:tblStyle styleId="{1FE44F72-D7B3-41EB-977B-2E401710A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n Pfeiffer" userId="S::pfeifferean@cityuniversity.edu::8f40fd6a-517f-451f-82b9-457e5cd4952d" providerId="AD" clId="Web-{6B5370C1-4706-46E5-BAD4-20D0C746A5CC}"/>
    <pc:docChg chg="addSld delSld modSld">
      <pc:chgData name="Ean Pfeiffer" userId="S::pfeifferean@cityuniversity.edu::8f40fd6a-517f-451f-82b9-457e5cd4952d" providerId="AD" clId="Web-{6B5370C1-4706-46E5-BAD4-20D0C746A5CC}" dt="2023-06-11T03:46:07.607" v="319" actId="1076"/>
      <pc:docMkLst>
        <pc:docMk/>
      </pc:docMkLst>
      <pc:sldChg chg="modSp">
        <pc:chgData name="Ean Pfeiffer" userId="S::pfeifferean@cityuniversity.edu::8f40fd6a-517f-451f-82b9-457e5cd4952d" providerId="AD" clId="Web-{6B5370C1-4706-46E5-BAD4-20D0C746A5CC}" dt="2023-06-11T03:35:08.573" v="99" actId="1076"/>
        <pc:sldMkLst>
          <pc:docMk/>
          <pc:sldMk cId="1003738918" sldId="283"/>
        </pc:sldMkLst>
        <pc:spChg chg="mod">
          <ac:chgData name="Ean Pfeiffer" userId="S::pfeifferean@cityuniversity.edu::8f40fd6a-517f-451f-82b9-457e5cd4952d" providerId="AD" clId="Web-{6B5370C1-4706-46E5-BAD4-20D0C746A5CC}" dt="2023-06-11T03:35:05.245" v="98" actId="1076"/>
          <ac:spMkLst>
            <pc:docMk/>
            <pc:sldMk cId="1003738918" sldId="283"/>
            <ac:spMk id="3" creationId="{9C4213B6-1909-EE55-ECFF-84F86417F81D}"/>
          </ac:spMkLst>
        </pc:spChg>
        <pc:picChg chg="mod">
          <ac:chgData name="Ean Pfeiffer" userId="S::pfeifferean@cityuniversity.edu::8f40fd6a-517f-451f-82b9-457e5cd4952d" providerId="AD" clId="Web-{6B5370C1-4706-46E5-BAD4-20D0C746A5CC}" dt="2023-06-11T03:35:08.573" v="99" actId="1076"/>
          <ac:picMkLst>
            <pc:docMk/>
            <pc:sldMk cId="1003738918" sldId="283"/>
            <ac:picMk id="6" creationId="{A4ABCCC3-435E-012A-844C-FB0FE267267B}"/>
          </ac:picMkLst>
        </pc:picChg>
      </pc:sldChg>
      <pc:sldChg chg="modSp">
        <pc:chgData name="Ean Pfeiffer" userId="S::pfeifferean@cityuniversity.edu::8f40fd6a-517f-451f-82b9-457e5cd4952d" providerId="AD" clId="Web-{6B5370C1-4706-46E5-BAD4-20D0C746A5CC}" dt="2023-06-11T03:46:07.607" v="319" actId="1076"/>
        <pc:sldMkLst>
          <pc:docMk/>
          <pc:sldMk cId="884280853" sldId="286"/>
        </pc:sldMkLst>
        <pc:spChg chg="mod">
          <ac:chgData name="Ean Pfeiffer" userId="S::pfeifferean@cityuniversity.edu::8f40fd6a-517f-451f-82b9-457e5cd4952d" providerId="AD" clId="Web-{6B5370C1-4706-46E5-BAD4-20D0C746A5CC}" dt="2023-06-11T03:46:07.607" v="319" actId="1076"/>
          <ac:spMkLst>
            <pc:docMk/>
            <pc:sldMk cId="884280853" sldId="286"/>
            <ac:spMk id="3" creationId="{230C22AC-9CFA-DB61-4378-2260BC9BBC90}"/>
          </ac:spMkLst>
        </pc:spChg>
      </pc:sldChg>
      <pc:sldChg chg="modSp">
        <pc:chgData name="Ean Pfeiffer" userId="S::pfeifferean@cityuniversity.edu::8f40fd6a-517f-451f-82b9-457e5cd4952d" providerId="AD" clId="Web-{6B5370C1-4706-46E5-BAD4-20D0C746A5CC}" dt="2023-06-11T03:34:38.432" v="94" actId="1076"/>
        <pc:sldMkLst>
          <pc:docMk/>
          <pc:sldMk cId="3407748887" sldId="288"/>
        </pc:sldMkLst>
        <pc:spChg chg="mod">
          <ac:chgData name="Ean Pfeiffer" userId="S::pfeifferean@cityuniversity.edu::8f40fd6a-517f-451f-82b9-457e5cd4952d" providerId="AD" clId="Web-{6B5370C1-4706-46E5-BAD4-20D0C746A5CC}" dt="2023-06-11T03:34:38.432" v="94" actId="1076"/>
          <ac:spMkLst>
            <pc:docMk/>
            <pc:sldMk cId="3407748887" sldId="288"/>
            <ac:spMk id="3" creationId="{79127BB7-E5EE-0ABE-1833-E762C8C34E82}"/>
          </ac:spMkLst>
        </pc:spChg>
      </pc:sldChg>
      <pc:sldChg chg="addSp delSp modSp add replId">
        <pc:chgData name="Ean Pfeiffer" userId="S::pfeifferean@cityuniversity.edu::8f40fd6a-517f-451f-82b9-457e5cd4952d" providerId="AD" clId="Web-{6B5370C1-4706-46E5-BAD4-20D0C746A5CC}" dt="2023-06-11T03:39:05.890" v="218" actId="20577"/>
        <pc:sldMkLst>
          <pc:docMk/>
          <pc:sldMk cId="3837208746" sldId="289"/>
        </pc:sldMkLst>
        <pc:spChg chg="mod">
          <ac:chgData name="Ean Pfeiffer" userId="S::pfeifferean@cityuniversity.edu::8f40fd6a-517f-451f-82b9-457e5cd4952d" providerId="AD" clId="Web-{6B5370C1-4706-46E5-BAD4-20D0C746A5CC}" dt="2023-06-11T03:36:34.809" v="117" actId="20577"/>
          <ac:spMkLst>
            <pc:docMk/>
            <pc:sldMk cId="3837208746" sldId="289"/>
            <ac:spMk id="2" creationId="{D7B3DE4C-01F4-A562-2D38-1FFD8D542404}"/>
          </ac:spMkLst>
        </pc:spChg>
        <pc:spChg chg="mod">
          <ac:chgData name="Ean Pfeiffer" userId="S::pfeifferean@cityuniversity.edu::8f40fd6a-517f-451f-82b9-457e5cd4952d" providerId="AD" clId="Web-{6B5370C1-4706-46E5-BAD4-20D0C746A5CC}" dt="2023-06-11T03:39:05.890" v="218" actId="20577"/>
          <ac:spMkLst>
            <pc:docMk/>
            <pc:sldMk cId="3837208746" sldId="289"/>
            <ac:spMk id="3" creationId="{9C4213B6-1909-EE55-ECFF-84F86417F81D}"/>
          </ac:spMkLst>
        </pc:spChg>
        <pc:picChg chg="add del mod">
          <ac:chgData name="Ean Pfeiffer" userId="S::pfeifferean@cityuniversity.edu::8f40fd6a-517f-451f-82b9-457e5cd4952d" providerId="AD" clId="Web-{6B5370C1-4706-46E5-BAD4-20D0C746A5CC}" dt="2023-06-11T03:35:53.121" v="109"/>
          <ac:picMkLst>
            <pc:docMk/>
            <pc:sldMk cId="3837208746" sldId="289"/>
            <ac:picMk id="5" creationId="{178E9D85-F567-22B3-6BEE-D771C9A30607}"/>
          </ac:picMkLst>
        </pc:picChg>
        <pc:picChg chg="del">
          <ac:chgData name="Ean Pfeiffer" userId="S::pfeifferean@cityuniversity.edu::8f40fd6a-517f-451f-82b9-457e5cd4952d" providerId="AD" clId="Web-{6B5370C1-4706-46E5-BAD4-20D0C746A5CC}" dt="2023-06-11T03:35:39.402" v="101"/>
          <ac:picMkLst>
            <pc:docMk/>
            <pc:sldMk cId="3837208746" sldId="289"/>
            <ac:picMk id="6" creationId="{A4ABCCC3-435E-012A-844C-FB0FE267267B}"/>
          </ac:picMkLst>
        </pc:picChg>
        <pc:picChg chg="add mod">
          <ac:chgData name="Ean Pfeiffer" userId="S::pfeifferean@cityuniversity.edu::8f40fd6a-517f-451f-82b9-457e5cd4952d" providerId="AD" clId="Web-{6B5370C1-4706-46E5-BAD4-20D0C746A5CC}" dt="2023-06-11T03:36:22.965" v="113" actId="1076"/>
          <ac:picMkLst>
            <pc:docMk/>
            <pc:sldMk cId="3837208746" sldId="289"/>
            <ac:picMk id="7" creationId="{CCD627AC-9D8B-6EB3-38A3-13A014FB36CD}"/>
          </ac:picMkLst>
        </pc:picChg>
      </pc:sldChg>
      <pc:sldChg chg="addSp delSp modSp add replId">
        <pc:chgData name="Ean Pfeiffer" userId="S::pfeifferean@cityuniversity.edu::8f40fd6a-517f-451f-82b9-457e5cd4952d" providerId="AD" clId="Web-{6B5370C1-4706-46E5-BAD4-20D0C746A5CC}" dt="2023-06-11T03:45:31.918" v="316" actId="1076"/>
        <pc:sldMkLst>
          <pc:docMk/>
          <pc:sldMk cId="3133829735" sldId="290"/>
        </pc:sldMkLst>
        <pc:spChg chg="mod">
          <ac:chgData name="Ean Pfeiffer" userId="S::pfeifferean@cityuniversity.edu::8f40fd6a-517f-451f-82b9-457e5cd4952d" providerId="AD" clId="Web-{6B5370C1-4706-46E5-BAD4-20D0C746A5CC}" dt="2023-06-11T03:45:19.902" v="310" actId="20577"/>
          <ac:spMkLst>
            <pc:docMk/>
            <pc:sldMk cId="3133829735" sldId="290"/>
            <ac:spMk id="3" creationId="{9C4213B6-1909-EE55-ECFF-84F86417F81D}"/>
          </ac:spMkLst>
        </pc:spChg>
        <pc:picChg chg="add del mod">
          <ac:chgData name="Ean Pfeiffer" userId="S::pfeifferean@cityuniversity.edu::8f40fd6a-517f-451f-82b9-457e5cd4952d" providerId="AD" clId="Web-{6B5370C1-4706-46E5-BAD4-20D0C746A5CC}" dt="2023-06-11T03:43:10.962" v="256"/>
          <ac:picMkLst>
            <pc:docMk/>
            <pc:sldMk cId="3133829735" sldId="290"/>
            <ac:picMk id="5" creationId="{75ADBDE9-73DE-805D-4FA0-053F6DF241F3}"/>
          </ac:picMkLst>
        </pc:picChg>
        <pc:picChg chg="add mod">
          <ac:chgData name="Ean Pfeiffer" userId="S::pfeifferean@cityuniversity.edu::8f40fd6a-517f-451f-82b9-457e5cd4952d" providerId="AD" clId="Web-{6B5370C1-4706-46E5-BAD4-20D0C746A5CC}" dt="2023-06-11T03:43:16.790" v="258" actId="1076"/>
          <ac:picMkLst>
            <pc:docMk/>
            <pc:sldMk cId="3133829735" sldId="290"/>
            <ac:picMk id="6" creationId="{69812E76-28B9-467B-5E16-F4744A0A5766}"/>
          </ac:picMkLst>
        </pc:picChg>
        <pc:picChg chg="del">
          <ac:chgData name="Ean Pfeiffer" userId="S::pfeifferean@cityuniversity.edu::8f40fd6a-517f-451f-82b9-457e5cd4952d" providerId="AD" clId="Web-{6B5370C1-4706-46E5-BAD4-20D0C746A5CC}" dt="2023-06-11T03:41:58.086" v="225"/>
          <ac:picMkLst>
            <pc:docMk/>
            <pc:sldMk cId="3133829735" sldId="290"/>
            <ac:picMk id="7" creationId="{CCD627AC-9D8B-6EB3-38A3-13A014FB36CD}"/>
          </ac:picMkLst>
        </pc:picChg>
        <pc:picChg chg="add mod">
          <ac:chgData name="Ean Pfeiffer" userId="S::pfeifferean@cityuniversity.edu::8f40fd6a-517f-451f-82b9-457e5cd4952d" providerId="AD" clId="Web-{6B5370C1-4706-46E5-BAD4-20D0C746A5CC}" dt="2023-06-11T03:45:31.918" v="316" actId="1076"/>
          <ac:picMkLst>
            <pc:docMk/>
            <pc:sldMk cId="3133829735" sldId="290"/>
            <ac:picMk id="8" creationId="{19D14947-4C52-FA65-AAE6-7296C3FCDC67}"/>
          </ac:picMkLst>
        </pc:picChg>
      </pc:sldChg>
      <pc:sldChg chg="add del replId">
        <pc:chgData name="Ean Pfeiffer" userId="S::pfeifferean@cityuniversity.edu::8f40fd6a-517f-451f-82b9-457e5cd4952d" providerId="AD" clId="Web-{6B5370C1-4706-46E5-BAD4-20D0C746A5CC}" dt="2023-06-11T03:45:22.324" v="312"/>
        <pc:sldMkLst>
          <pc:docMk/>
          <pc:sldMk cId="3630614096" sldId="291"/>
        </pc:sldMkLst>
      </pc:sldChg>
    </pc:docChg>
  </pc:docChgLst>
  <pc:docChgLst>
    <pc:chgData name="Brock Saxen" userId="c29ee266-9729-4710-8c94-d719cafc9bb8" providerId="ADAL" clId="{F5A4D150-B4CE-43D1-AE77-FC206F6238D4}"/>
    <pc:docChg chg="addSld modSld">
      <pc:chgData name="Brock Saxen" userId="c29ee266-9729-4710-8c94-d719cafc9bb8" providerId="ADAL" clId="{F5A4D150-B4CE-43D1-AE77-FC206F6238D4}" dt="2023-06-10T23:35:11.763" v="103" actId="14100"/>
      <pc:docMkLst>
        <pc:docMk/>
      </pc:docMkLst>
      <pc:sldChg chg="addSp modSp new mod">
        <pc:chgData name="Brock Saxen" userId="c29ee266-9729-4710-8c94-d719cafc9bb8" providerId="ADAL" clId="{F5A4D150-B4CE-43D1-AE77-FC206F6238D4}" dt="2023-06-10T23:35:11.763" v="103" actId="14100"/>
        <pc:sldMkLst>
          <pc:docMk/>
          <pc:sldMk cId="2312928367" sldId="287"/>
        </pc:sldMkLst>
        <pc:spChg chg="mod">
          <ac:chgData name="Brock Saxen" userId="c29ee266-9729-4710-8c94-d719cafc9bb8" providerId="ADAL" clId="{F5A4D150-B4CE-43D1-AE77-FC206F6238D4}" dt="2023-06-10T23:34:10.012" v="13" actId="20577"/>
          <ac:spMkLst>
            <pc:docMk/>
            <pc:sldMk cId="2312928367" sldId="287"/>
            <ac:spMk id="2" creationId="{71FFF319-D9DF-2B4D-6637-ED89468E6016}"/>
          </ac:spMkLst>
        </pc:spChg>
        <pc:spChg chg="mod">
          <ac:chgData name="Brock Saxen" userId="c29ee266-9729-4710-8c94-d719cafc9bb8" providerId="ADAL" clId="{F5A4D150-B4CE-43D1-AE77-FC206F6238D4}" dt="2023-06-10T23:35:11.763" v="103" actId="14100"/>
          <ac:spMkLst>
            <pc:docMk/>
            <pc:sldMk cId="2312928367" sldId="287"/>
            <ac:spMk id="3" creationId="{A8A09050-90DE-E2CD-89F3-99296B256ECE}"/>
          </ac:spMkLst>
        </pc:spChg>
        <pc:picChg chg="add mod">
          <ac:chgData name="Brock Saxen" userId="c29ee266-9729-4710-8c94-d719cafc9bb8" providerId="ADAL" clId="{F5A4D150-B4CE-43D1-AE77-FC206F6238D4}" dt="2023-06-10T23:35:09.306" v="102" actId="1076"/>
          <ac:picMkLst>
            <pc:docMk/>
            <pc:sldMk cId="2312928367" sldId="287"/>
            <ac:picMk id="5" creationId="{93D4D1EF-B5EC-658F-F949-09C1C705E6CA}"/>
          </ac:picMkLst>
        </pc:picChg>
      </pc:sldChg>
    </pc:docChg>
  </pc:docChgLst>
  <pc:docChgLst>
    <pc:chgData name="Ean Pfeiffer" userId="S::pfeifferean@cityuniversity.edu::8f40fd6a-517f-451f-82b9-457e5cd4952d" providerId="AD" clId="Web-{B889BC0F-7C6B-479C-915F-29EF7B4ECFED}"/>
    <pc:docChg chg="addSld modSld">
      <pc:chgData name="Ean Pfeiffer" userId="S::pfeifferean@cityuniversity.edu::8f40fd6a-517f-451f-82b9-457e5cd4952d" providerId="AD" clId="Web-{B889BC0F-7C6B-479C-915F-29EF7B4ECFED}" dt="2023-06-11T03:06:14.198" v="224" actId="20577"/>
      <pc:docMkLst>
        <pc:docMk/>
      </pc:docMkLst>
      <pc:sldChg chg="modSp">
        <pc:chgData name="Ean Pfeiffer" userId="S::pfeifferean@cityuniversity.edu::8f40fd6a-517f-451f-82b9-457e5cd4952d" providerId="AD" clId="Web-{B889BC0F-7C6B-479C-915F-29EF7B4ECFED}" dt="2023-06-11T02:55:30.222" v="37" actId="20577"/>
        <pc:sldMkLst>
          <pc:docMk/>
          <pc:sldMk cId="2425647436" sldId="274"/>
        </pc:sldMkLst>
        <pc:spChg chg="mod">
          <ac:chgData name="Ean Pfeiffer" userId="S::pfeifferean@cityuniversity.edu::8f40fd6a-517f-451f-82b9-457e5cd4952d" providerId="AD" clId="Web-{B889BC0F-7C6B-479C-915F-29EF7B4ECFED}" dt="2023-06-11T02:55:00.315" v="28" actId="20577"/>
          <ac:spMkLst>
            <pc:docMk/>
            <pc:sldMk cId="2425647436" sldId="274"/>
            <ac:spMk id="3" creationId="{00000000-0000-0000-0000-000000000000}"/>
          </ac:spMkLst>
        </pc:spChg>
        <pc:spChg chg="mod">
          <ac:chgData name="Ean Pfeiffer" userId="S::pfeifferean@cityuniversity.edu::8f40fd6a-517f-451f-82b9-457e5cd4952d" providerId="AD" clId="Web-{B889BC0F-7C6B-479C-915F-29EF7B4ECFED}" dt="2023-06-11T02:55:30.222" v="37" actId="20577"/>
          <ac:spMkLst>
            <pc:docMk/>
            <pc:sldMk cId="2425647436" sldId="274"/>
            <ac:spMk id="5" creationId="{00000000-0000-0000-0000-000000000000}"/>
          </ac:spMkLst>
        </pc:spChg>
      </pc:sldChg>
      <pc:sldChg chg="modSp">
        <pc:chgData name="Ean Pfeiffer" userId="S::pfeifferean@cityuniversity.edu::8f40fd6a-517f-451f-82b9-457e5cd4952d" providerId="AD" clId="Web-{B889BC0F-7C6B-479C-915F-29EF7B4ECFED}" dt="2023-06-11T02:58:57.761" v="87" actId="20577"/>
        <pc:sldMkLst>
          <pc:docMk/>
          <pc:sldMk cId="3443371739" sldId="275"/>
        </pc:sldMkLst>
        <pc:spChg chg="mod">
          <ac:chgData name="Ean Pfeiffer" userId="S::pfeifferean@cityuniversity.edu::8f40fd6a-517f-451f-82b9-457e5cd4952d" providerId="AD" clId="Web-{B889BC0F-7C6B-479C-915F-29EF7B4ECFED}" dt="2023-06-11T02:58:57.761" v="87" actId="20577"/>
          <ac:spMkLst>
            <pc:docMk/>
            <pc:sldMk cId="3443371739" sldId="275"/>
            <ac:spMk id="3" creationId="{00000000-0000-0000-0000-000000000000}"/>
          </ac:spMkLst>
        </pc:spChg>
      </pc:sldChg>
      <pc:sldChg chg="modSp">
        <pc:chgData name="Ean Pfeiffer" userId="S::pfeifferean@cityuniversity.edu::8f40fd6a-517f-451f-82b9-457e5cd4952d" providerId="AD" clId="Web-{B889BC0F-7C6B-479C-915F-29EF7B4ECFED}" dt="2023-06-11T03:00:39.515" v="130" actId="20577"/>
        <pc:sldMkLst>
          <pc:docMk/>
          <pc:sldMk cId="2038480118" sldId="277"/>
        </pc:sldMkLst>
        <pc:spChg chg="mod">
          <ac:chgData name="Ean Pfeiffer" userId="S::pfeifferean@cityuniversity.edu::8f40fd6a-517f-451f-82b9-457e5cd4952d" providerId="AD" clId="Web-{B889BC0F-7C6B-479C-915F-29EF7B4ECFED}" dt="2023-06-11T03:00:39.515" v="130" actId="20577"/>
          <ac:spMkLst>
            <pc:docMk/>
            <pc:sldMk cId="2038480118" sldId="277"/>
            <ac:spMk id="3" creationId="{A799EF1F-5C7E-961E-2BED-126FD1B7B9D6}"/>
          </ac:spMkLst>
        </pc:spChg>
      </pc:sldChg>
      <pc:sldChg chg="modSp">
        <pc:chgData name="Ean Pfeiffer" userId="S::pfeifferean@cityuniversity.edu::8f40fd6a-517f-451f-82b9-457e5cd4952d" providerId="AD" clId="Web-{B889BC0F-7C6B-479C-915F-29EF7B4ECFED}" dt="2023-06-11T03:05:26.384" v="212" actId="20577"/>
        <pc:sldMkLst>
          <pc:docMk/>
          <pc:sldMk cId="1613214410" sldId="278"/>
        </pc:sldMkLst>
        <pc:spChg chg="mod">
          <ac:chgData name="Ean Pfeiffer" userId="S::pfeifferean@cityuniversity.edu::8f40fd6a-517f-451f-82b9-457e5cd4952d" providerId="AD" clId="Web-{B889BC0F-7C6B-479C-915F-29EF7B4ECFED}" dt="2023-06-11T03:05:26.384" v="212" actId="20577"/>
          <ac:spMkLst>
            <pc:docMk/>
            <pc:sldMk cId="1613214410" sldId="278"/>
            <ac:spMk id="3" creationId="{99BF8019-8DAF-2C04-59A1-0BECBAA0D63B}"/>
          </ac:spMkLst>
        </pc:spChg>
      </pc:sldChg>
      <pc:sldChg chg="modSp add replId">
        <pc:chgData name="Ean Pfeiffer" userId="S::pfeifferean@cityuniversity.edu::8f40fd6a-517f-451f-82b9-457e5cd4952d" providerId="AD" clId="Web-{B889BC0F-7C6B-479C-915F-29EF7B4ECFED}" dt="2023-06-11T03:06:14.198" v="224" actId="20577"/>
        <pc:sldMkLst>
          <pc:docMk/>
          <pc:sldMk cId="3407748887" sldId="288"/>
        </pc:sldMkLst>
        <pc:spChg chg="mod">
          <ac:chgData name="Ean Pfeiffer" userId="S::pfeifferean@cityuniversity.edu::8f40fd6a-517f-451f-82b9-457e5cd4952d" providerId="AD" clId="Web-{B889BC0F-7C6B-479C-915F-29EF7B4ECFED}" dt="2023-06-11T03:06:14.198" v="224" actId="20577"/>
          <ac:spMkLst>
            <pc:docMk/>
            <pc:sldMk cId="3407748887" sldId="288"/>
            <ac:spMk id="2" creationId="{B5F8679E-1222-6879-05B1-C46135C583DC}"/>
          </ac:spMkLst>
        </pc:spChg>
        <pc:spChg chg="mod">
          <ac:chgData name="Ean Pfeiffer" userId="S::pfeifferean@cityuniversity.edu::8f40fd6a-517f-451f-82b9-457e5cd4952d" providerId="AD" clId="Web-{B889BC0F-7C6B-479C-915F-29EF7B4ECFED}" dt="2023-06-11T03:05:04.040" v="203" actId="20577"/>
          <ac:spMkLst>
            <pc:docMk/>
            <pc:sldMk cId="3407748887" sldId="288"/>
            <ac:spMk id="3" creationId="{79127BB7-E5EE-0ABE-1833-E762C8C34E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182385" y="0"/>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pic>
        <p:nvPicPr>
          <p:cNvPr id="3" name="Picture 2">
            <a:extLst>
              <a:ext uri="{FF2B5EF4-FFF2-40B4-BE49-F238E27FC236}">
                <a16:creationId xmlns:a16="http://schemas.microsoft.com/office/drawing/2014/main" id="{134F7D0F-FE46-C945-87EB-0FD3D356521A}"/>
              </a:ext>
            </a:extLst>
          </p:cNvPr>
          <p:cNvPicPr>
            <a:picLocks noChangeAspect="1"/>
          </p:cNvPicPr>
          <p:nvPr userDrawn="1"/>
        </p:nvPicPr>
        <p:blipFill>
          <a:blip r:embed="rId2"/>
          <a:stretch>
            <a:fillRect/>
          </a:stretch>
        </p:blipFill>
        <p:spPr>
          <a:xfrm>
            <a:off x="0" y="4243277"/>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9546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sz="3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sz="28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a:extLst>
              <a:ext uri="{FF2B5EF4-FFF2-40B4-BE49-F238E27FC236}">
                <a16:creationId xmlns:a16="http://schemas.microsoft.com/office/drawing/2014/main" id="{C8F7DB91-7595-E64B-B07D-A30575B2CB4C}"/>
              </a:ext>
            </a:extLst>
          </p:cNvPr>
          <p:cNvPicPr>
            <a:picLocks noChangeAspect="1"/>
          </p:cNvPicPr>
          <p:nvPr userDrawn="1"/>
        </p:nvPicPr>
        <p:blipFill>
          <a:blip r:embed="rId2"/>
          <a:stretch>
            <a:fillRect/>
          </a:stretch>
        </p:blipFill>
        <p:spPr>
          <a:xfrm>
            <a:off x="0" y="4253392"/>
            <a:ext cx="914400" cy="914400"/>
          </a:xfrm>
          <a:prstGeom prst="rect">
            <a:avLst/>
          </a:prstGeom>
        </p:spPr>
      </p:pic>
    </p:spTree>
    <p:extLst>
      <p:ext uri="{BB962C8B-B14F-4D97-AF65-F5344CB8AC3E}">
        <p14:creationId xmlns:p14="http://schemas.microsoft.com/office/powerpoint/2010/main" val="3086644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B9B48145-9848-2F4E-A51E-1AF5F3EC5EAD}"/>
              </a:ext>
            </a:extLst>
          </p:cNvPr>
          <p:cNvPicPr>
            <a:picLocks noChangeAspect="1"/>
          </p:cNvPicPr>
          <p:nvPr userDrawn="1"/>
        </p:nvPicPr>
        <p:blipFill>
          <a:blip r:embed="rId5"/>
          <a:stretch>
            <a:fillRect/>
          </a:stretch>
        </p:blipFill>
        <p:spPr>
          <a:xfrm>
            <a:off x="0" y="4243277"/>
            <a:ext cx="914400" cy="9144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artinThoma/mpu" TargetMode="External"/><Relationship Id="rId3" Type="http://schemas.openxmlformats.org/officeDocument/2006/relationships/hyperlink" Target="https://geopy.readthedocs.io/en/stable/" TargetMode="External"/><Relationship Id="rId7" Type="http://schemas.openxmlformats.org/officeDocument/2006/relationships/hyperlink" Target="https://pandas.pydata.org/docs/user_guide/index.html" TargetMode="External"/><Relationship Id="rId2" Type="http://schemas.openxmlformats.org/officeDocument/2006/relationships/hyperlink" Target="https://www.kaggle.com/code/daveianhickey/how-to-folium-for" TargetMode="External"/><Relationship Id="rId1" Type="http://schemas.openxmlformats.org/officeDocument/2006/relationships/slideLayout" Target="../slideLayouts/slideLayout3.xml"/><Relationship Id="rId6" Type="http://schemas.openxmlformats.org/officeDocument/2006/relationships/hyperlink" Target="https://www.kaggle.com/datasets/arnavkulkarni/housing-prices-in-london" TargetMode="External"/><Relationship Id="rId5" Type="http://schemas.openxmlformats.org/officeDocument/2006/relationships/hyperlink" Target="https://matplotlib.org/stable/" TargetMode="External"/><Relationship Id="rId4" Type="http://schemas.openxmlformats.org/officeDocument/2006/relationships/hyperlink" Target="https://www.kaggle.com/datasets/hm-land-registry/uk-housing-prices-pai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5576" y="1177119"/>
            <a:ext cx="7193492" cy="1443251"/>
          </a:xfrm>
          <a:prstGeom prst="rect">
            <a:avLst/>
          </a:prstGeom>
        </p:spPr>
        <p:txBody>
          <a:bodyPr spcFirstLastPara="1" wrap="square" lIns="91425" tIns="91425" rIns="91425" bIns="91425" anchor="ctr" anchorCtr="0">
            <a:noAutofit/>
          </a:bodyPr>
          <a:lstStyle/>
          <a:p>
            <a:r>
              <a:rPr lang="en-US" sz="3600" dirty="0"/>
              <a:t>Housing Prices in London and the UK</a:t>
            </a:r>
          </a:p>
        </p:txBody>
      </p:sp>
      <p:sp>
        <p:nvSpPr>
          <p:cNvPr id="4" name="AutoShape 8" descr="Image result for city university of seattle logo we are all about the fini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city university of seattl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4241800"/>
            <a:ext cx="901700" cy="90170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14;p13"/>
          <p:cNvSpPr txBox="1">
            <a:spLocks/>
          </p:cNvSpPr>
          <p:nvPr/>
        </p:nvSpPr>
        <p:spPr>
          <a:xfrm>
            <a:off x="12422" y="2406435"/>
            <a:ext cx="6404993" cy="1536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lgn="ctr">
              <a:buNone/>
            </a:pPr>
            <a:r>
              <a:rPr lang="en-US" sz="1600" dirty="0" err="1">
                <a:solidFill>
                  <a:schemeClr val="bg1"/>
                </a:solidFill>
              </a:rPr>
              <a:t>Ean</a:t>
            </a:r>
            <a:r>
              <a:rPr lang="en-US" sz="1600" dirty="0">
                <a:solidFill>
                  <a:schemeClr val="bg1"/>
                </a:solidFill>
              </a:rPr>
              <a:t> Pfeiffer, David Rodriguez-Jenkins, Brock Saxen</a:t>
            </a:r>
          </a:p>
          <a:p>
            <a:pPr marL="76200" indent="0" algn="ctr">
              <a:buNone/>
            </a:pPr>
            <a:r>
              <a:rPr lang="en-US" sz="1600" dirty="0">
                <a:solidFill>
                  <a:schemeClr val="bg1"/>
                </a:solidFill>
              </a:rPr>
              <a:t>Data Acquisition and Analytics</a:t>
            </a:r>
            <a:endParaRPr lang="en-US" dirty="0">
              <a:solidFill>
                <a:schemeClr val="bg1"/>
              </a:solidFill>
            </a:endParaRPr>
          </a:p>
          <a:p>
            <a:pPr marL="76200" indent="0" algn="ctr">
              <a:buNone/>
            </a:pPr>
            <a:r>
              <a:rPr lang="en-US" sz="1500" dirty="0">
                <a:solidFill>
                  <a:schemeClr val="bg1"/>
                </a:solidFill>
              </a:rPr>
              <a:t>School of Technology &amp; Computing (STC)</a:t>
            </a:r>
          </a:p>
        </p:txBody>
      </p:sp>
      <p:pic>
        <p:nvPicPr>
          <p:cNvPr id="2" name="Picture 1"/>
          <p:cNvPicPr>
            <a:picLocks noChangeAspect="1"/>
          </p:cNvPicPr>
          <p:nvPr/>
        </p:nvPicPr>
        <p:blipFill>
          <a:blip r:embed="rId4"/>
          <a:stretch>
            <a:fillRect/>
          </a:stretch>
        </p:blipFill>
        <p:spPr>
          <a:xfrm>
            <a:off x="7800975" y="1194368"/>
            <a:ext cx="914400" cy="914400"/>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7800975" y="3264620"/>
            <a:ext cx="914400" cy="914400"/>
          </a:xfrm>
          <a:prstGeom prst="rect">
            <a:avLst/>
          </a:prstGeom>
          <a:ln>
            <a:solidFill>
              <a:schemeClr val="accent1"/>
            </a:solidFill>
          </a:ln>
        </p:spPr>
      </p:pic>
      <p:pic>
        <p:nvPicPr>
          <p:cNvPr id="15" name="Picture 14"/>
          <p:cNvPicPr>
            <a:picLocks noChangeAspect="1"/>
          </p:cNvPicPr>
          <p:nvPr/>
        </p:nvPicPr>
        <p:blipFill>
          <a:blip r:embed="rId4"/>
          <a:stretch>
            <a:fillRect/>
          </a:stretch>
        </p:blipFill>
        <p:spPr>
          <a:xfrm>
            <a:off x="7800975" y="2229494"/>
            <a:ext cx="914400" cy="914400"/>
          </a:xfrm>
          <a:prstGeom prst="rect">
            <a:avLst/>
          </a:prstGeom>
          <a:ln>
            <a:solidFill>
              <a:schemeClr val="accent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A524-BD98-C5F0-7C52-E0E657448133}"/>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4C753171-CC61-AF7D-5CB0-878CA0276177}"/>
              </a:ext>
            </a:extLst>
          </p:cNvPr>
          <p:cNvSpPr>
            <a:spLocks noGrp="1"/>
          </p:cNvSpPr>
          <p:nvPr>
            <p:ph type="body" idx="1"/>
          </p:nvPr>
        </p:nvSpPr>
        <p:spPr/>
        <p:txBody>
          <a:bodyPr/>
          <a:lstStyle/>
          <a:p>
            <a:pPr marL="76200" indent="0">
              <a:buNone/>
            </a:pPr>
            <a:r>
              <a:rPr lang="en-US" dirty="0"/>
              <a:t>We had to do some data cleaning to come up with data that was more directly comparable and to remove values that would skew our visualizations, such as </a:t>
            </a:r>
            <a:r>
              <a:rPr lang="en-US" dirty="0" err="1"/>
              <a:t>NaN</a:t>
            </a:r>
            <a:r>
              <a:rPr lang="en-US" dirty="0"/>
              <a:t> and duplicate values. </a:t>
            </a:r>
          </a:p>
        </p:txBody>
      </p:sp>
      <p:sp>
        <p:nvSpPr>
          <p:cNvPr id="4" name="Slide Number Placeholder 3">
            <a:extLst>
              <a:ext uri="{FF2B5EF4-FFF2-40B4-BE49-F238E27FC236}">
                <a16:creationId xmlns:a16="http://schemas.microsoft.com/office/drawing/2014/main" id="{58147226-5C11-DA09-8F9C-C066F1B120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4267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F319-D9DF-2B4D-6637-ED89468E6016}"/>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A8A09050-90DE-E2CD-89F3-99296B256ECE}"/>
              </a:ext>
            </a:extLst>
          </p:cNvPr>
          <p:cNvSpPr>
            <a:spLocks noGrp="1"/>
          </p:cNvSpPr>
          <p:nvPr>
            <p:ph type="body" idx="1"/>
          </p:nvPr>
        </p:nvSpPr>
        <p:spPr>
          <a:xfrm>
            <a:off x="814275" y="1327350"/>
            <a:ext cx="3683297" cy="3145500"/>
          </a:xfrm>
        </p:spPr>
        <p:txBody>
          <a:bodyPr/>
          <a:lstStyle/>
          <a:p>
            <a:pPr marL="76200" indent="0">
              <a:buNone/>
            </a:pPr>
            <a:r>
              <a:rPr lang="en-US" dirty="0"/>
              <a:t>We used </a:t>
            </a:r>
            <a:r>
              <a:rPr lang="en-US" dirty="0" err="1"/>
              <a:t>dropna</a:t>
            </a:r>
            <a:r>
              <a:rPr lang="en-US" dirty="0"/>
              <a:t>(), drop duplicates(), and </a:t>
            </a:r>
            <a:r>
              <a:rPr lang="en-US" dirty="0" err="1"/>
              <a:t>isnull</a:t>
            </a:r>
            <a:r>
              <a:rPr lang="en-US" dirty="0"/>
              <a:t>() to help clean the data.</a:t>
            </a:r>
          </a:p>
        </p:txBody>
      </p:sp>
      <p:sp>
        <p:nvSpPr>
          <p:cNvPr id="4" name="Slide Number Placeholder 3">
            <a:extLst>
              <a:ext uri="{FF2B5EF4-FFF2-40B4-BE49-F238E27FC236}">
                <a16:creationId xmlns:a16="http://schemas.microsoft.com/office/drawing/2014/main" id="{CFBF59A7-8849-6311-A148-2E3CF4E29F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descr="A screenshot of a computer program&#10;&#10;Description automatically generated with medium confidence">
            <a:extLst>
              <a:ext uri="{FF2B5EF4-FFF2-40B4-BE49-F238E27FC236}">
                <a16:creationId xmlns:a16="http://schemas.microsoft.com/office/drawing/2014/main" id="{93D4D1EF-B5EC-658F-F949-09C1C705E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955" y="1497240"/>
            <a:ext cx="3547745" cy="2975610"/>
          </a:xfrm>
          <a:prstGeom prst="rect">
            <a:avLst/>
          </a:prstGeom>
        </p:spPr>
      </p:pic>
    </p:spTree>
    <p:extLst>
      <p:ext uri="{BB962C8B-B14F-4D97-AF65-F5344CB8AC3E}">
        <p14:creationId xmlns:p14="http://schemas.microsoft.com/office/powerpoint/2010/main" val="231292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DE4C-01F4-A562-2D38-1FFD8D542404}"/>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9C4213B6-1909-EE55-ECFF-84F86417F81D}"/>
              </a:ext>
            </a:extLst>
          </p:cNvPr>
          <p:cNvSpPr>
            <a:spLocks noGrp="1"/>
          </p:cNvSpPr>
          <p:nvPr>
            <p:ph type="body" idx="1"/>
          </p:nvPr>
        </p:nvSpPr>
        <p:spPr>
          <a:xfrm>
            <a:off x="257429" y="997639"/>
            <a:ext cx="3903198" cy="3145500"/>
          </a:xfrm>
        </p:spPr>
        <p:txBody>
          <a:bodyPr/>
          <a:lstStyle/>
          <a:p>
            <a:pPr marL="76200" indent="0">
              <a:buNone/>
            </a:pPr>
            <a:r>
              <a:rPr lang="en-US" sz="2000" dirty="0"/>
              <a:t>As we expected, home prices go up in proportion to square footage as well as with proximity to large cities. The average home price in London is £1.864.172, while the average home price in the UK is £328.828</a:t>
            </a:r>
          </a:p>
        </p:txBody>
      </p:sp>
      <p:sp>
        <p:nvSpPr>
          <p:cNvPr id="4" name="Slide Number Placeholder 3">
            <a:extLst>
              <a:ext uri="{FF2B5EF4-FFF2-40B4-BE49-F238E27FC236}">
                <a16:creationId xmlns:a16="http://schemas.microsoft.com/office/drawing/2014/main" id="{EF3884D3-DDD7-6F37-3DF4-2F6EFA12C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descr="A picture containing screenshot, map, graphics&#10;&#10;Description automatically generated">
            <a:extLst>
              <a:ext uri="{FF2B5EF4-FFF2-40B4-BE49-F238E27FC236}">
                <a16:creationId xmlns:a16="http://schemas.microsoft.com/office/drawing/2014/main" id="{A4ABCCC3-435E-012A-844C-FB0FE267267B}"/>
              </a:ext>
            </a:extLst>
          </p:cNvPr>
          <p:cNvPicPr>
            <a:picLocks noChangeAspect="1"/>
          </p:cNvPicPr>
          <p:nvPr/>
        </p:nvPicPr>
        <p:blipFill>
          <a:blip r:embed="rId2"/>
          <a:stretch>
            <a:fillRect/>
          </a:stretch>
        </p:blipFill>
        <p:spPr>
          <a:xfrm>
            <a:off x="4383896" y="1448392"/>
            <a:ext cx="2743200" cy="1892300"/>
          </a:xfrm>
          <a:prstGeom prst="rect">
            <a:avLst/>
          </a:prstGeom>
        </p:spPr>
      </p:pic>
    </p:spTree>
    <p:extLst>
      <p:ext uri="{BB962C8B-B14F-4D97-AF65-F5344CB8AC3E}">
        <p14:creationId xmlns:p14="http://schemas.microsoft.com/office/powerpoint/2010/main" val="100373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DE4C-01F4-A562-2D38-1FFD8D542404}"/>
              </a:ext>
            </a:extLst>
          </p:cNvPr>
          <p:cNvSpPr>
            <a:spLocks noGrp="1"/>
          </p:cNvSpPr>
          <p:nvPr>
            <p:ph type="title"/>
          </p:nvPr>
        </p:nvSpPr>
        <p:spPr/>
        <p:txBody>
          <a:bodyPr/>
          <a:lstStyle/>
          <a:p>
            <a:r>
              <a:rPr lang="en-US" dirty="0"/>
              <a:t>Findings contd.</a:t>
            </a:r>
          </a:p>
        </p:txBody>
      </p:sp>
      <p:sp>
        <p:nvSpPr>
          <p:cNvPr id="3" name="Text Placeholder 2">
            <a:extLst>
              <a:ext uri="{FF2B5EF4-FFF2-40B4-BE49-F238E27FC236}">
                <a16:creationId xmlns:a16="http://schemas.microsoft.com/office/drawing/2014/main" id="{9C4213B6-1909-EE55-ECFF-84F86417F81D}"/>
              </a:ext>
            </a:extLst>
          </p:cNvPr>
          <p:cNvSpPr>
            <a:spLocks noGrp="1"/>
          </p:cNvSpPr>
          <p:nvPr>
            <p:ph type="body" idx="1"/>
          </p:nvPr>
        </p:nvSpPr>
        <p:spPr>
          <a:xfrm>
            <a:off x="154852" y="1415274"/>
            <a:ext cx="3903198" cy="3145500"/>
          </a:xfrm>
        </p:spPr>
        <p:txBody>
          <a:bodyPr spcFirstLastPara="1" wrap="square" lIns="91425" tIns="91425" rIns="91425" bIns="91425" anchor="t" anchorCtr="0"/>
          <a:lstStyle/>
          <a:p>
            <a:pPr marL="76200" indent="0">
              <a:buNone/>
            </a:pPr>
            <a:r>
              <a:rPr lang="en-US" sz="2000" dirty="0"/>
              <a:t>We found that in some areas the price difference between houses labeled low square feet compared to house in the same area labeled very high square feet could have a up to a 30% discount per/sq ft. Shown in the table Woodford Green had a price difference of 30% as square footage rose.</a:t>
            </a:r>
          </a:p>
        </p:txBody>
      </p:sp>
      <p:sp>
        <p:nvSpPr>
          <p:cNvPr id="4" name="Slide Number Placeholder 3">
            <a:extLst>
              <a:ext uri="{FF2B5EF4-FFF2-40B4-BE49-F238E27FC236}">
                <a16:creationId xmlns:a16="http://schemas.microsoft.com/office/drawing/2014/main" id="{EF3884D3-DDD7-6F37-3DF4-2F6EFA12C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Picture 7">
            <a:extLst>
              <a:ext uri="{FF2B5EF4-FFF2-40B4-BE49-F238E27FC236}">
                <a16:creationId xmlns:a16="http://schemas.microsoft.com/office/drawing/2014/main" id="{CCD627AC-9D8B-6EB3-38A3-13A014FB36CD}"/>
              </a:ext>
            </a:extLst>
          </p:cNvPr>
          <p:cNvPicPr>
            <a:picLocks noChangeAspect="1"/>
          </p:cNvPicPr>
          <p:nvPr/>
        </p:nvPicPr>
        <p:blipFill>
          <a:blip r:embed="rId2"/>
          <a:stretch>
            <a:fillRect/>
          </a:stretch>
        </p:blipFill>
        <p:spPr>
          <a:xfrm>
            <a:off x="4299439" y="1403387"/>
            <a:ext cx="4487007" cy="1589378"/>
          </a:xfrm>
          <a:prstGeom prst="rect">
            <a:avLst/>
          </a:prstGeom>
        </p:spPr>
      </p:pic>
    </p:spTree>
    <p:extLst>
      <p:ext uri="{BB962C8B-B14F-4D97-AF65-F5344CB8AC3E}">
        <p14:creationId xmlns:p14="http://schemas.microsoft.com/office/powerpoint/2010/main" val="383720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DE4C-01F4-A562-2D38-1FFD8D542404}"/>
              </a:ext>
            </a:extLst>
          </p:cNvPr>
          <p:cNvSpPr>
            <a:spLocks noGrp="1"/>
          </p:cNvSpPr>
          <p:nvPr>
            <p:ph type="title"/>
          </p:nvPr>
        </p:nvSpPr>
        <p:spPr/>
        <p:txBody>
          <a:bodyPr/>
          <a:lstStyle/>
          <a:p>
            <a:r>
              <a:rPr lang="en-US" dirty="0"/>
              <a:t>Findings contd.</a:t>
            </a:r>
          </a:p>
        </p:txBody>
      </p:sp>
      <p:sp>
        <p:nvSpPr>
          <p:cNvPr id="3" name="Text Placeholder 2">
            <a:extLst>
              <a:ext uri="{FF2B5EF4-FFF2-40B4-BE49-F238E27FC236}">
                <a16:creationId xmlns:a16="http://schemas.microsoft.com/office/drawing/2014/main" id="{9C4213B6-1909-EE55-ECFF-84F86417F81D}"/>
              </a:ext>
            </a:extLst>
          </p:cNvPr>
          <p:cNvSpPr>
            <a:spLocks noGrp="1"/>
          </p:cNvSpPr>
          <p:nvPr>
            <p:ph type="body" idx="1"/>
          </p:nvPr>
        </p:nvSpPr>
        <p:spPr>
          <a:xfrm>
            <a:off x="228121" y="1393293"/>
            <a:ext cx="5170755" cy="3145500"/>
          </a:xfrm>
        </p:spPr>
        <p:txBody>
          <a:bodyPr spcFirstLastPara="1" wrap="square" lIns="91425" tIns="91425" rIns="91425" bIns="91425" anchor="t" anchorCtr="0"/>
          <a:lstStyle/>
          <a:p>
            <a:pPr marL="76200" indent="0">
              <a:buNone/>
            </a:pPr>
            <a:r>
              <a:rPr lang="en-US" sz="2000" dirty="0"/>
              <a:t>As seen in the heatmap the West Minster area and Regent Park had the highest price/per sq ft. We also found that as you move 1km away from </a:t>
            </a:r>
            <a:r>
              <a:rPr lang="en-US" sz="2000" dirty="0" err="1"/>
              <a:t>St.John's</a:t>
            </a:r>
            <a:r>
              <a:rPr lang="en-US" sz="2000" dirty="0"/>
              <a:t> Woods you stood to have a decrease of 84.69 GBP per sq ft. </a:t>
            </a:r>
          </a:p>
        </p:txBody>
      </p:sp>
      <p:sp>
        <p:nvSpPr>
          <p:cNvPr id="4" name="Slide Number Placeholder 3">
            <a:extLst>
              <a:ext uri="{FF2B5EF4-FFF2-40B4-BE49-F238E27FC236}">
                <a16:creationId xmlns:a16="http://schemas.microsoft.com/office/drawing/2014/main" id="{EF3884D3-DDD7-6F37-3DF4-2F6EFA12C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7" descr="Map&#10;&#10;Description automatically generated">
            <a:extLst>
              <a:ext uri="{FF2B5EF4-FFF2-40B4-BE49-F238E27FC236}">
                <a16:creationId xmlns:a16="http://schemas.microsoft.com/office/drawing/2014/main" id="{69812E76-28B9-467B-5E16-F4744A0A5766}"/>
              </a:ext>
            </a:extLst>
          </p:cNvPr>
          <p:cNvPicPr>
            <a:picLocks noChangeAspect="1"/>
          </p:cNvPicPr>
          <p:nvPr/>
        </p:nvPicPr>
        <p:blipFill>
          <a:blip r:embed="rId2"/>
          <a:stretch>
            <a:fillRect/>
          </a:stretch>
        </p:blipFill>
        <p:spPr>
          <a:xfrm>
            <a:off x="5654919" y="1151028"/>
            <a:ext cx="2743200" cy="2489752"/>
          </a:xfrm>
          <a:prstGeom prst="rect">
            <a:avLst/>
          </a:prstGeom>
        </p:spPr>
      </p:pic>
      <p:pic>
        <p:nvPicPr>
          <p:cNvPr id="8" name="Picture 8" descr="Chart, scatter chart&#10;&#10;Description automatically generated">
            <a:extLst>
              <a:ext uri="{FF2B5EF4-FFF2-40B4-BE49-F238E27FC236}">
                <a16:creationId xmlns:a16="http://schemas.microsoft.com/office/drawing/2014/main" id="{19D14947-4C52-FA65-AAE6-7296C3FCDC67}"/>
              </a:ext>
            </a:extLst>
          </p:cNvPr>
          <p:cNvPicPr>
            <a:picLocks noChangeAspect="1"/>
          </p:cNvPicPr>
          <p:nvPr/>
        </p:nvPicPr>
        <p:blipFill>
          <a:blip r:embed="rId3"/>
          <a:stretch>
            <a:fillRect/>
          </a:stretch>
        </p:blipFill>
        <p:spPr>
          <a:xfrm>
            <a:off x="2475035" y="2826023"/>
            <a:ext cx="3087565" cy="2099837"/>
          </a:xfrm>
          <a:prstGeom prst="rect">
            <a:avLst/>
          </a:prstGeom>
        </p:spPr>
      </p:pic>
    </p:spTree>
    <p:extLst>
      <p:ext uri="{BB962C8B-B14F-4D97-AF65-F5344CB8AC3E}">
        <p14:creationId xmlns:p14="http://schemas.microsoft.com/office/powerpoint/2010/main" val="313382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6D52-F521-8364-0473-E814F7B9D188}"/>
              </a:ext>
            </a:extLst>
          </p:cNvPr>
          <p:cNvSpPr>
            <a:spLocks noGrp="1"/>
          </p:cNvSpPr>
          <p:nvPr>
            <p:ph type="title"/>
          </p:nvPr>
        </p:nvSpPr>
        <p:spPr/>
        <p:txBody>
          <a:bodyPr/>
          <a:lstStyle/>
          <a:p>
            <a:r>
              <a:rPr lang="en-US" dirty="0"/>
              <a:t>Findings contd.</a:t>
            </a:r>
          </a:p>
        </p:txBody>
      </p:sp>
      <p:sp>
        <p:nvSpPr>
          <p:cNvPr id="3" name="Text Placeholder 2">
            <a:extLst>
              <a:ext uri="{FF2B5EF4-FFF2-40B4-BE49-F238E27FC236}">
                <a16:creationId xmlns:a16="http://schemas.microsoft.com/office/drawing/2014/main" id="{7AB7FD6A-E929-F800-7F23-B4D0903F1C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11D29-75EC-E6C2-5D37-B72BCA0185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descr="A picture containing text, screenshot, diagram, plot&#10;&#10;Description automatically generated">
            <a:extLst>
              <a:ext uri="{FF2B5EF4-FFF2-40B4-BE49-F238E27FC236}">
                <a16:creationId xmlns:a16="http://schemas.microsoft.com/office/drawing/2014/main" id="{0918EAFC-B3B9-2CFC-11C9-EE01F711ADA9}"/>
              </a:ext>
            </a:extLst>
          </p:cNvPr>
          <p:cNvPicPr>
            <a:picLocks noChangeAspect="1"/>
          </p:cNvPicPr>
          <p:nvPr/>
        </p:nvPicPr>
        <p:blipFill>
          <a:blip r:embed="rId2"/>
          <a:stretch>
            <a:fillRect/>
          </a:stretch>
        </p:blipFill>
        <p:spPr>
          <a:xfrm>
            <a:off x="4671753" y="1449161"/>
            <a:ext cx="2816629" cy="2925353"/>
          </a:xfrm>
          <a:prstGeom prst="rect">
            <a:avLst/>
          </a:prstGeom>
        </p:spPr>
      </p:pic>
      <p:pic>
        <p:nvPicPr>
          <p:cNvPr id="7" name="Picture 6">
            <a:extLst>
              <a:ext uri="{FF2B5EF4-FFF2-40B4-BE49-F238E27FC236}">
                <a16:creationId xmlns:a16="http://schemas.microsoft.com/office/drawing/2014/main" id="{407488F5-56D5-1B39-A1A3-24774E223C84}"/>
              </a:ext>
            </a:extLst>
          </p:cNvPr>
          <p:cNvPicPr>
            <a:picLocks noChangeAspect="1"/>
          </p:cNvPicPr>
          <p:nvPr/>
        </p:nvPicPr>
        <p:blipFill>
          <a:blip r:embed="rId3"/>
          <a:stretch>
            <a:fillRect/>
          </a:stretch>
        </p:blipFill>
        <p:spPr>
          <a:xfrm>
            <a:off x="577128" y="1412340"/>
            <a:ext cx="3819525" cy="3200400"/>
          </a:xfrm>
          <a:prstGeom prst="rect">
            <a:avLst/>
          </a:prstGeom>
        </p:spPr>
      </p:pic>
    </p:spTree>
    <p:extLst>
      <p:ext uri="{BB962C8B-B14F-4D97-AF65-F5344CB8AC3E}">
        <p14:creationId xmlns:p14="http://schemas.microsoft.com/office/powerpoint/2010/main" val="125834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BDDA-150E-AE7D-B9B8-A06C4B9DEA5E}"/>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652550CF-FBAC-C68A-B0E1-7C8251B7B925}"/>
              </a:ext>
            </a:extLst>
          </p:cNvPr>
          <p:cNvSpPr>
            <a:spLocks noGrp="1"/>
          </p:cNvSpPr>
          <p:nvPr>
            <p:ph type="body" idx="1"/>
          </p:nvPr>
        </p:nvSpPr>
        <p:spPr/>
        <p:txBody>
          <a:bodyPr/>
          <a:lstStyle/>
          <a:p>
            <a:pPr marL="76200" indent="0">
              <a:buNone/>
            </a:pPr>
            <a:r>
              <a:rPr lang="en-US" dirty="0"/>
              <a:t>Homes in metropolitan areas are much more expensive than the country as a whole, and there are a wide range of prices. </a:t>
            </a:r>
          </a:p>
        </p:txBody>
      </p:sp>
      <p:sp>
        <p:nvSpPr>
          <p:cNvPr id="4" name="Slide Number Placeholder 3">
            <a:extLst>
              <a:ext uri="{FF2B5EF4-FFF2-40B4-BE49-F238E27FC236}">
                <a16:creationId xmlns:a16="http://schemas.microsoft.com/office/drawing/2014/main" id="{D1718C6E-821A-0815-2696-BEEDDD9BA3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4321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DC36-A736-2B30-4E05-B4DD8C3A62D3}"/>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30C22AC-9CFA-DB61-4378-2260BC9BBC90}"/>
              </a:ext>
            </a:extLst>
          </p:cNvPr>
          <p:cNvSpPr>
            <a:spLocks noGrp="1"/>
          </p:cNvSpPr>
          <p:nvPr>
            <p:ph type="body" idx="1"/>
          </p:nvPr>
        </p:nvSpPr>
        <p:spPr>
          <a:xfrm>
            <a:off x="986" y="1048927"/>
            <a:ext cx="6132600" cy="3145500"/>
          </a:xfrm>
        </p:spPr>
        <p:txBody>
          <a:bodyPr/>
          <a:lstStyle/>
          <a:p>
            <a:r>
              <a:rPr lang="en-US" sz="800" dirty="0">
                <a:latin typeface="Times New Roman"/>
              </a:rPr>
              <a:t>Fisher-</a:t>
            </a:r>
            <a:r>
              <a:rPr lang="en-US" sz="800" dirty="0" err="1">
                <a:latin typeface="Times New Roman"/>
              </a:rPr>
              <a:t>Hickney</a:t>
            </a:r>
            <a:r>
              <a:rPr lang="en-US" sz="800" dirty="0">
                <a:latin typeface="Times New Roman"/>
              </a:rPr>
              <a:t>, A. (2017). How to: Folium for maps, heatmaps &amp; time data. Retrieved June 08, 2023 from </a:t>
            </a:r>
            <a:r>
              <a:rPr lang="en-US" sz="800" dirty="0">
                <a:latin typeface="Times New Roman"/>
                <a:hlinkClick r:id="rId2">
                  <a:extLst>
                    <a:ext uri="{A12FA001-AC4F-418D-AE19-62706E023703}">
                      <ahyp:hlinkClr xmlns:ahyp="http://schemas.microsoft.com/office/drawing/2018/hyperlinkcolor" val="tx"/>
                    </a:ext>
                  </a:extLst>
                </a:hlinkClick>
              </a:rPr>
              <a:t>https://www.kaggle.com/code/daveianhickey/how-to-folium-for</a:t>
            </a:r>
            <a:r>
              <a:rPr lang="en-US" sz="800" dirty="0">
                <a:latin typeface="Times New Roman"/>
              </a:rPr>
              <a:t> maps-heatmaps-time-data/notebook</a:t>
            </a:r>
            <a:endParaRPr lang="en-US" sz="800" u="sng">
              <a:solidFill>
                <a:srgbClr val="0000FF"/>
              </a:solidFill>
              <a:latin typeface="Times New Roman"/>
            </a:endParaRPr>
          </a:p>
          <a:p>
            <a:r>
              <a:rPr lang="en-US" sz="800" err="1">
                <a:latin typeface="Times New Roman"/>
              </a:rPr>
              <a:t>GeoPy</a:t>
            </a:r>
            <a:r>
              <a:rPr lang="en-US" sz="800" dirty="0">
                <a:latin typeface="Times New Roman"/>
              </a:rPr>
              <a:t> Contributors. (n.d.). Welcome to </a:t>
            </a:r>
            <a:r>
              <a:rPr lang="en-US" sz="800" err="1">
                <a:latin typeface="Times New Roman"/>
              </a:rPr>
              <a:t>GeoPy’s</a:t>
            </a:r>
            <a:r>
              <a:rPr lang="en-US" sz="800" dirty="0">
                <a:latin typeface="Times New Roman"/>
              </a:rPr>
              <a:t> documentation! Welcome to </a:t>
            </a:r>
            <a:r>
              <a:rPr lang="en-US" sz="800" err="1">
                <a:latin typeface="Times New Roman"/>
              </a:rPr>
              <a:t>GeoPy’s</a:t>
            </a:r>
            <a:r>
              <a:rPr lang="en-US" sz="800" dirty="0">
                <a:latin typeface="Times New Roman"/>
              </a:rPr>
              <a:t> documentation! - </a:t>
            </a:r>
            <a:r>
              <a:rPr lang="en-US" sz="800" err="1">
                <a:latin typeface="Times New Roman"/>
              </a:rPr>
              <a:t>GeoPy</a:t>
            </a:r>
            <a:r>
              <a:rPr lang="en-US" sz="800" dirty="0">
                <a:latin typeface="Times New Roman"/>
              </a:rPr>
              <a:t> 2.3.0 documentation. </a:t>
            </a:r>
            <a:r>
              <a:rPr lang="en-US" sz="800" dirty="0">
                <a:latin typeface="Times New Roman"/>
                <a:hlinkClick r:id="rId3">
                  <a:extLst>
                    <a:ext uri="{A12FA001-AC4F-418D-AE19-62706E023703}">
                      <ahyp:hlinkClr xmlns:ahyp="http://schemas.microsoft.com/office/drawing/2018/hyperlinkcolor" val="tx"/>
                    </a:ext>
                  </a:extLst>
                </a:hlinkClick>
              </a:rPr>
              <a:t>https://geopy.readthedocs.io/en/stable/</a:t>
            </a:r>
            <a:endParaRPr lang="en-US" sz="800" dirty="0">
              <a:latin typeface="Times New Roman"/>
            </a:endParaRPr>
          </a:p>
          <a:p>
            <a:r>
              <a:rPr lang="en-US" sz="800" dirty="0">
                <a:latin typeface="Times New Roman"/>
              </a:rPr>
              <a:t>HM LAND REGISTRY. (2020). UK Housing Prices Paid. Retrieved June 08, 2023 from </a:t>
            </a:r>
            <a:r>
              <a:rPr lang="en-US" sz="800" dirty="0">
                <a:effectLst/>
                <a:latin typeface="Times New Roman"/>
                <a:hlinkClick r:id="rId4">
                  <a:extLst>
                    <a:ext uri="{A12FA001-AC4F-418D-AE19-62706E023703}">
                      <ahyp:hlinkClr xmlns:ahyp="http://schemas.microsoft.com/office/drawing/2018/hyperlinkcolor" val="tx"/>
                    </a:ext>
                  </a:extLst>
                </a:hlinkClick>
              </a:rPr>
              <a:t>https://www.kaggle.com/datasets/hm-land-registry/uk-housing-prices-paid</a:t>
            </a:r>
            <a:endParaRPr lang="en-US" sz="800" dirty="0">
              <a:latin typeface="Times New Roman"/>
            </a:endParaRPr>
          </a:p>
          <a:p>
            <a:r>
              <a:rPr lang="en-US" sz="800" dirty="0">
                <a:latin typeface="Times New Roman"/>
              </a:rPr>
              <a:t>Hunter, J., Dale, D., Firing, E., </a:t>
            </a:r>
            <a:r>
              <a:rPr lang="en-US" sz="800" err="1">
                <a:latin typeface="Times New Roman"/>
              </a:rPr>
              <a:t>Droettboom</a:t>
            </a:r>
            <a:r>
              <a:rPr lang="en-US" sz="800" dirty="0">
                <a:latin typeface="Times New Roman"/>
              </a:rPr>
              <a:t>, M., &amp; Matplotlib development team. (n.d.). Matplotlib 3.7.1 documentation#. Matplotlib documentation - Matplotlib 3.7.1 documentation. </a:t>
            </a:r>
            <a:r>
              <a:rPr lang="en-US" sz="800" dirty="0">
                <a:latin typeface="Times New Roman"/>
                <a:hlinkClick r:id="rId5"/>
              </a:rPr>
              <a:t>https://matplotlib.org/stable/</a:t>
            </a:r>
            <a:endParaRPr lang="en-US" sz="800" dirty="0">
              <a:latin typeface="Times New Roman"/>
            </a:endParaRPr>
          </a:p>
          <a:p>
            <a:r>
              <a:rPr lang="en-US" sz="800" dirty="0">
                <a:latin typeface="Times New Roman"/>
              </a:rPr>
              <a:t>Kulkarni, A. (2020). Housing Prices in London. Retrieved June 08, 2023 from </a:t>
            </a:r>
            <a:r>
              <a:rPr lang="en-US" sz="800" dirty="0">
                <a:effectLst/>
                <a:latin typeface="Times New Roman"/>
                <a:hlinkClick r:id="rId6"/>
              </a:rPr>
              <a:t>https://www.kaggle.com/datasets/arnavkulkarni/housing-prices-in-london</a:t>
            </a:r>
            <a:r>
              <a:rPr lang="en-US" sz="800" dirty="0">
                <a:latin typeface="Times New Roman"/>
              </a:rPr>
              <a:t>.</a:t>
            </a:r>
          </a:p>
          <a:p>
            <a:r>
              <a:rPr lang="en-US" sz="800" dirty="0">
                <a:latin typeface="Times New Roman"/>
              </a:rPr>
              <a:t>Pandas. (n.d.). User guide#. User Guide - pandas 2.0.2 documentation. </a:t>
            </a:r>
            <a:r>
              <a:rPr lang="en-US" sz="800" dirty="0">
                <a:latin typeface="Times New Roman"/>
                <a:hlinkClick r:id="rId7"/>
              </a:rPr>
              <a:t>https://pandas.pydata.org/docs/user_guide/index.html</a:t>
            </a:r>
            <a:endParaRPr lang="en-US" sz="800" dirty="0">
              <a:latin typeface="Times New Roman"/>
            </a:endParaRPr>
          </a:p>
          <a:p>
            <a:r>
              <a:rPr lang="en-US" sz="800" dirty="0">
                <a:latin typeface="Times New Roman"/>
              </a:rPr>
              <a:t>Martin </a:t>
            </a:r>
            <a:r>
              <a:rPr lang="en-US" sz="800" dirty="0" err="1">
                <a:latin typeface="Times New Roman"/>
              </a:rPr>
              <a:t>Thoma</a:t>
            </a:r>
            <a:r>
              <a:rPr lang="en-US" sz="800" dirty="0">
                <a:latin typeface="Times New Roman"/>
              </a:rPr>
              <a:t>, </a:t>
            </a:r>
            <a:r>
              <a:rPr lang="en-US" sz="800" dirty="0" err="1">
                <a:latin typeface="Times New Roman"/>
              </a:rPr>
              <a:t>mpu</a:t>
            </a:r>
            <a:r>
              <a:rPr lang="en-US" sz="800" dirty="0">
                <a:latin typeface="Times New Roman"/>
              </a:rPr>
              <a:t>, (2022), GitHub repository, Retrieved June 08, 2023 from </a:t>
            </a:r>
            <a:r>
              <a:rPr lang="en-US" sz="800" dirty="0">
                <a:latin typeface="Times New Roman"/>
                <a:hlinkClick r:id="rId8"/>
              </a:rPr>
              <a:t>https://github.com/MartinThoma/mpu</a:t>
            </a:r>
            <a:endParaRPr lang="en-US" sz="800" dirty="0">
              <a:latin typeface="Times New Roman"/>
            </a:endParaRPr>
          </a:p>
          <a:p>
            <a:endParaRPr lang="en-US" sz="800" u="sng" dirty="0">
              <a:solidFill>
                <a:srgbClr val="0000FF"/>
              </a:solidFill>
              <a:effectLst/>
              <a:latin typeface="Times New Roman"/>
              <a:ea typeface="Times New Roman" panose="02020603050405020304" pitchFamily="18" charset="0"/>
            </a:endParaRPr>
          </a:p>
          <a:p>
            <a:pPr marL="76200" indent="0">
              <a:buNone/>
            </a:pPr>
            <a:endParaRPr lang="en-US" sz="800" dirty="0">
              <a:latin typeface="Times New Roman"/>
            </a:endParaRPr>
          </a:p>
        </p:txBody>
      </p:sp>
      <p:sp>
        <p:nvSpPr>
          <p:cNvPr id="4" name="Slide Number Placeholder 3">
            <a:extLst>
              <a:ext uri="{FF2B5EF4-FFF2-40B4-BE49-F238E27FC236}">
                <a16:creationId xmlns:a16="http://schemas.microsoft.com/office/drawing/2014/main" id="{05576471-C59A-CF8F-4AAB-369098E907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88428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p:cNvPicPr>
            <a:picLocks noChangeAspect="1"/>
          </p:cNvPicPr>
          <p:nvPr/>
        </p:nvPicPr>
        <p:blipFill>
          <a:blip r:embed="rId2"/>
          <a:stretch>
            <a:fillRect/>
          </a:stretch>
        </p:blipFill>
        <p:spPr>
          <a:xfrm>
            <a:off x="814275" y="1862668"/>
            <a:ext cx="4402663" cy="1761065"/>
          </a:xfrm>
          <a:prstGeom prst="rect">
            <a:avLst/>
          </a:prstGeom>
        </p:spPr>
      </p:pic>
      <p:pic>
        <p:nvPicPr>
          <p:cNvPr id="6" name="Picture 5"/>
          <p:cNvPicPr>
            <a:picLocks noChangeAspect="1"/>
          </p:cNvPicPr>
          <p:nvPr/>
        </p:nvPicPr>
        <p:blipFill>
          <a:blip r:embed="rId3"/>
          <a:stretch>
            <a:fillRect/>
          </a:stretch>
        </p:blipFill>
        <p:spPr>
          <a:xfrm>
            <a:off x="5912731" y="1862668"/>
            <a:ext cx="1944335" cy="1944335"/>
          </a:xfrm>
          <a:prstGeom prst="rect">
            <a:avLst/>
          </a:prstGeom>
        </p:spPr>
      </p:pic>
    </p:spTree>
    <p:extLst>
      <p:ext uri="{BB962C8B-B14F-4D97-AF65-F5344CB8AC3E}">
        <p14:creationId xmlns:p14="http://schemas.microsoft.com/office/powerpoint/2010/main" val="286328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idx="1"/>
          </p:nvPr>
        </p:nvSpPr>
        <p:spPr>
          <a:xfrm>
            <a:off x="814275" y="1327350"/>
            <a:ext cx="3836747" cy="3145500"/>
          </a:xfrm>
        </p:spPr>
        <p:txBody>
          <a:bodyPr/>
          <a:lstStyle/>
          <a:p>
            <a:r>
              <a:rPr lang="en-US" dirty="0"/>
              <a:t>Problem Statement</a:t>
            </a:r>
          </a:p>
          <a:p>
            <a:r>
              <a:rPr lang="en-US" dirty="0"/>
              <a:t>Approach</a:t>
            </a:r>
          </a:p>
          <a:p>
            <a:r>
              <a:rPr lang="en-US" dirty="0"/>
              <a:t>Technologies</a:t>
            </a:r>
          </a:p>
          <a:p>
            <a:r>
              <a:rPr lang="en-US" dirty="0"/>
              <a:t>Related Work</a:t>
            </a:r>
          </a:p>
          <a:p>
            <a:r>
              <a:rPr lang="en-US" dirty="0"/>
              <a:t>Data Cleaning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Text Placeholder 2"/>
          <p:cNvSpPr txBox="1">
            <a:spLocks/>
          </p:cNvSpPr>
          <p:nvPr/>
        </p:nvSpPr>
        <p:spPr>
          <a:xfrm>
            <a:off x="4706329" y="1493269"/>
            <a:ext cx="3836747" cy="2159202"/>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buNone/>
            </a:pPr>
            <a:endParaRPr lang="en-US" dirty="0"/>
          </a:p>
          <a:p>
            <a:r>
              <a:rPr lang="en-US" dirty="0"/>
              <a:t>Findings</a:t>
            </a:r>
          </a:p>
          <a:p>
            <a:r>
              <a:rPr lang="en-US" dirty="0"/>
              <a:t>Conclusion</a:t>
            </a:r>
          </a:p>
          <a:p>
            <a:r>
              <a:rPr lang="en-US" dirty="0"/>
              <a:t>Future Work</a:t>
            </a:r>
          </a:p>
          <a:p>
            <a:r>
              <a:rPr lang="en-US" dirty="0"/>
              <a:t>Reference</a:t>
            </a:r>
          </a:p>
          <a:p>
            <a:r>
              <a:rPr lang="en-US" dirty="0"/>
              <a:t>Q&amp;A</a:t>
            </a:r>
          </a:p>
        </p:txBody>
      </p:sp>
    </p:spTree>
    <p:extLst>
      <p:ext uri="{BB962C8B-B14F-4D97-AF65-F5344CB8AC3E}">
        <p14:creationId xmlns:p14="http://schemas.microsoft.com/office/powerpoint/2010/main" val="242564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p:txBody>
          <a:bodyPr/>
          <a:lstStyle/>
          <a:p>
            <a:pPr marL="76200" indent="0">
              <a:buNone/>
            </a:pPr>
            <a:r>
              <a:rPr lang="en-US" dirty="0"/>
              <a:t>Utilizing the free available UK housing datasets, we would like to explore and analyze housing prices in London and other areas. Ideally utilizing the technique and methods taught throughout the course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4433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6FCB-1D8F-E372-B9BE-44810624695F}"/>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A799EF1F-5C7E-961E-2BED-126FD1B7B9D6}"/>
              </a:ext>
            </a:extLst>
          </p:cNvPr>
          <p:cNvSpPr>
            <a:spLocks noGrp="1"/>
          </p:cNvSpPr>
          <p:nvPr>
            <p:ph type="body" idx="1"/>
          </p:nvPr>
        </p:nvSpPr>
        <p:spPr/>
        <p:txBody>
          <a:bodyPr/>
          <a:lstStyle/>
          <a:p>
            <a:pPr marL="76200" indent="0">
              <a:buNone/>
            </a:pPr>
            <a:r>
              <a:rPr lang="en-US" dirty="0"/>
              <a:t>With the techniques we learned in  class we performed the following : cleaned our datasets, created data frames, analyzed our data, and finally created plots and heatmaps to visualize our findings</a:t>
            </a:r>
          </a:p>
        </p:txBody>
      </p:sp>
      <p:sp>
        <p:nvSpPr>
          <p:cNvPr id="4" name="Slide Number Placeholder 3">
            <a:extLst>
              <a:ext uri="{FF2B5EF4-FFF2-40B4-BE49-F238E27FC236}">
                <a16:creationId xmlns:a16="http://schemas.microsoft.com/office/drawing/2014/main" id="{FBBA3747-8BB4-94D6-721D-270DD47A7A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03848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63E1-5736-5F4F-9988-F99D4D910B8A}"/>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99BF8019-8DAF-2C04-59A1-0BECBAA0D63B}"/>
              </a:ext>
            </a:extLst>
          </p:cNvPr>
          <p:cNvSpPr>
            <a:spLocks noGrp="1"/>
          </p:cNvSpPr>
          <p:nvPr>
            <p:ph type="body" idx="1"/>
          </p:nvPr>
        </p:nvSpPr>
        <p:spPr/>
        <p:txBody>
          <a:bodyPr/>
          <a:lstStyle/>
          <a:p>
            <a:r>
              <a:rPr lang="en-US" dirty="0"/>
              <a:t>Pandas</a:t>
            </a:r>
          </a:p>
          <a:p>
            <a:r>
              <a:rPr lang="en-US" dirty="0"/>
              <a:t>NumPy</a:t>
            </a:r>
          </a:p>
          <a:p>
            <a:r>
              <a:rPr lang="en-US" err="1"/>
              <a:t>Matplotlib.pyplot</a:t>
            </a:r>
            <a:endParaRPr lang="en-US"/>
          </a:p>
          <a:p>
            <a:r>
              <a:rPr lang="en-US" dirty="0" err="1"/>
              <a:t>Geopy</a:t>
            </a:r>
            <a:r>
              <a:rPr lang="en-US" dirty="0"/>
              <a:t>, </a:t>
            </a:r>
            <a:r>
              <a:rPr lang="en-US" dirty="0" err="1"/>
              <a:t>Mpu</a:t>
            </a:r>
            <a:r>
              <a:rPr lang="en-US" dirty="0"/>
              <a:t>, Folium</a:t>
            </a:r>
          </a:p>
        </p:txBody>
      </p:sp>
      <p:sp>
        <p:nvSpPr>
          <p:cNvPr id="4" name="Slide Number Placeholder 3">
            <a:extLst>
              <a:ext uri="{FF2B5EF4-FFF2-40B4-BE49-F238E27FC236}">
                <a16:creationId xmlns:a16="http://schemas.microsoft.com/office/drawing/2014/main" id="{AC1D32E0-3E0E-0C47-1CC3-DB08268DCA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descr="A screen shot of a computer screen&#10;&#10;Description automatically generated with low confidence">
            <a:extLst>
              <a:ext uri="{FF2B5EF4-FFF2-40B4-BE49-F238E27FC236}">
                <a16:creationId xmlns:a16="http://schemas.microsoft.com/office/drawing/2014/main" id="{898EC121-26C3-3355-5682-F00B13369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675" y="2484175"/>
            <a:ext cx="2743200" cy="831850"/>
          </a:xfrm>
          <a:prstGeom prst="rect">
            <a:avLst/>
          </a:prstGeom>
        </p:spPr>
      </p:pic>
    </p:spTree>
    <p:extLst>
      <p:ext uri="{BB962C8B-B14F-4D97-AF65-F5344CB8AC3E}">
        <p14:creationId xmlns:p14="http://schemas.microsoft.com/office/powerpoint/2010/main" val="161321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7F13-F1DD-9651-93BC-0B2DD78D6DA7}"/>
              </a:ext>
            </a:extLst>
          </p:cNvPr>
          <p:cNvSpPr>
            <a:spLocks noGrp="1"/>
          </p:cNvSpPr>
          <p:nvPr>
            <p:ph type="title"/>
          </p:nvPr>
        </p:nvSpPr>
        <p:spPr/>
        <p:txBody>
          <a:bodyPr/>
          <a:lstStyle/>
          <a:p>
            <a:r>
              <a:rPr lang="en-US" dirty="0"/>
              <a:t>Pandas</a:t>
            </a:r>
          </a:p>
        </p:txBody>
      </p:sp>
      <p:sp>
        <p:nvSpPr>
          <p:cNvPr id="3" name="Text Placeholder 2">
            <a:extLst>
              <a:ext uri="{FF2B5EF4-FFF2-40B4-BE49-F238E27FC236}">
                <a16:creationId xmlns:a16="http://schemas.microsoft.com/office/drawing/2014/main" id="{450ABC7C-1C40-D3CA-0079-7175A52F12AA}"/>
              </a:ext>
            </a:extLst>
          </p:cNvPr>
          <p:cNvSpPr>
            <a:spLocks noGrp="1"/>
          </p:cNvSpPr>
          <p:nvPr>
            <p:ph type="body" idx="1"/>
          </p:nvPr>
        </p:nvSpPr>
        <p:spPr/>
        <p:txBody>
          <a:bodyPr/>
          <a:lstStyle/>
          <a:p>
            <a:pPr marL="76200" indent="0">
              <a:buNone/>
            </a:pPr>
            <a:r>
              <a:rPr lang="en-US" dirty="0"/>
              <a:t>Pandas is a fast, powerful, flexible and easy to use data analysis tool that works with Python.</a:t>
            </a:r>
          </a:p>
        </p:txBody>
      </p:sp>
      <p:sp>
        <p:nvSpPr>
          <p:cNvPr id="4" name="Slide Number Placeholder 3">
            <a:extLst>
              <a:ext uri="{FF2B5EF4-FFF2-40B4-BE49-F238E27FC236}">
                <a16:creationId xmlns:a16="http://schemas.microsoft.com/office/drawing/2014/main" id="{5CF66F77-5C46-0D9D-26C8-DFD4E3904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06512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7A8E-B4B1-99E5-6B2E-9159D530338F}"/>
              </a:ext>
            </a:extLst>
          </p:cNvPr>
          <p:cNvSpPr>
            <a:spLocks noGrp="1"/>
          </p:cNvSpPr>
          <p:nvPr>
            <p:ph type="title"/>
          </p:nvPr>
        </p:nvSpPr>
        <p:spPr/>
        <p:txBody>
          <a:bodyPr/>
          <a:lstStyle/>
          <a:p>
            <a:r>
              <a:rPr lang="en-US" dirty="0" err="1"/>
              <a:t>Numpy</a:t>
            </a:r>
            <a:endParaRPr lang="en-US" dirty="0"/>
          </a:p>
        </p:txBody>
      </p:sp>
      <p:sp>
        <p:nvSpPr>
          <p:cNvPr id="3" name="Text Placeholder 2">
            <a:extLst>
              <a:ext uri="{FF2B5EF4-FFF2-40B4-BE49-F238E27FC236}">
                <a16:creationId xmlns:a16="http://schemas.microsoft.com/office/drawing/2014/main" id="{B396D096-5BA0-9013-1F58-B977D71B20ED}"/>
              </a:ext>
            </a:extLst>
          </p:cNvPr>
          <p:cNvSpPr>
            <a:spLocks noGrp="1"/>
          </p:cNvSpPr>
          <p:nvPr>
            <p:ph type="body" idx="1"/>
          </p:nvPr>
        </p:nvSpPr>
        <p:spPr/>
        <p:txBody>
          <a:bodyPr/>
          <a:lstStyle/>
          <a:p>
            <a:pPr marL="76200" indent="0">
              <a:buNone/>
            </a:pPr>
            <a:r>
              <a:rPr lang="en-US" dirty="0"/>
              <a:t>NumPy is a tool used to perform a wide variety of mathematical operations and calculations and works with Python.</a:t>
            </a:r>
          </a:p>
        </p:txBody>
      </p:sp>
      <p:sp>
        <p:nvSpPr>
          <p:cNvPr id="4" name="Slide Number Placeholder 3">
            <a:extLst>
              <a:ext uri="{FF2B5EF4-FFF2-40B4-BE49-F238E27FC236}">
                <a16:creationId xmlns:a16="http://schemas.microsoft.com/office/drawing/2014/main" id="{B21407B7-7756-1EFE-9A49-106F960105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5286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679E-1222-6879-05B1-C46135C583DC}"/>
              </a:ext>
            </a:extLst>
          </p:cNvPr>
          <p:cNvSpPr>
            <a:spLocks noGrp="1"/>
          </p:cNvSpPr>
          <p:nvPr>
            <p:ph type="title"/>
          </p:nvPr>
        </p:nvSpPr>
        <p:spPr/>
        <p:txBody>
          <a:bodyPr/>
          <a:lstStyle/>
          <a:p>
            <a:r>
              <a:rPr lang="en-US" dirty="0" err="1"/>
              <a:t>Matplotlib.pyplot</a:t>
            </a:r>
            <a:endParaRPr lang="en-US" dirty="0"/>
          </a:p>
        </p:txBody>
      </p:sp>
      <p:sp>
        <p:nvSpPr>
          <p:cNvPr id="3" name="Text Placeholder 2">
            <a:extLst>
              <a:ext uri="{FF2B5EF4-FFF2-40B4-BE49-F238E27FC236}">
                <a16:creationId xmlns:a16="http://schemas.microsoft.com/office/drawing/2014/main" id="{79127BB7-E5EE-0ABE-1833-E762C8C34E82}"/>
              </a:ext>
            </a:extLst>
          </p:cNvPr>
          <p:cNvSpPr>
            <a:spLocks noGrp="1"/>
          </p:cNvSpPr>
          <p:nvPr>
            <p:ph type="body" idx="1"/>
          </p:nvPr>
        </p:nvSpPr>
        <p:spPr/>
        <p:txBody>
          <a:bodyPr/>
          <a:lstStyle/>
          <a:p>
            <a:pPr marL="76200" indent="0">
              <a:buNone/>
            </a:pPr>
            <a:r>
              <a:rPr lang="en-US" dirty="0" err="1"/>
              <a:t>Matplotlib.pyplot</a:t>
            </a:r>
            <a:r>
              <a:rPr lang="en-US" dirty="0"/>
              <a:t> is great for creating plots and visualizing data. It works well with Pandas and NumPy.</a:t>
            </a:r>
          </a:p>
        </p:txBody>
      </p:sp>
      <p:sp>
        <p:nvSpPr>
          <p:cNvPr id="4" name="Slide Number Placeholder 3">
            <a:extLst>
              <a:ext uri="{FF2B5EF4-FFF2-40B4-BE49-F238E27FC236}">
                <a16:creationId xmlns:a16="http://schemas.microsoft.com/office/drawing/2014/main" id="{E15EC010-A495-3602-8EF2-9829610545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2557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679E-1222-6879-05B1-C46135C583DC}"/>
              </a:ext>
            </a:extLst>
          </p:cNvPr>
          <p:cNvSpPr>
            <a:spLocks noGrp="1"/>
          </p:cNvSpPr>
          <p:nvPr>
            <p:ph type="title"/>
          </p:nvPr>
        </p:nvSpPr>
        <p:spPr/>
        <p:txBody>
          <a:bodyPr/>
          <a:lstStyle/>
          <a:p>
            <a:r>
              <a:rPr lang="en-US" dirty="0" err="1"/>
              <a:t>Geopy</a:t>
            </a:r>
            <a:r>
              <a:rPr lang="en-US" dirty="0"/>
              <a:t>, </a:t>
            </a:r>
            <a:r>
              <a:rPr lang="en-US"/>
              <a:t>Mpu, and Folium</a:t>
            </a:r>
          </a:p>
        </p:txBody>
      </p:sp>
      <p:sp>
        <p:nvSpPr>
          <p:cNvPr id="3" name="Text Placeholder 2">
            <a:extLst>
              <a:ext uri="{FF2B5EF4-FFF2-40B4-BE49-F238E27FC236}">
                <a16:creationId xmlns:a16="http://schemas.microsoft.com/office/drawing/2014/main" id="{79127BB7-E5EE-0ABE-1833-E762C8C34E82}"/>
              </a:ext>
            </a:extLst>
          </p:cNvPr>
          <p:cNvSpPr>
            <a:spLocks noGrp="1"/>
          </p:cNvSpPr>
          <p:nvPr>
            <p:ph type="body" idx="1"/>
          </p:nvPr>
        </p:nvSpPr>
        <p:spPr>
          <a:xfrm>
            <a:off x="22967" y="1313404"/>
            <a:ext cx="8543157" cy="3108157"/>
          </a:xfrm>
        </p:spPr>
        <p:txBody>
          <a:bodyPr spcFirstLastPara="1" wrap="square" lIns="91425" tIns="91425" rIns="91425" bIns="91425" anchor="t" anchorCtr="0"/>
          <a:lstStyle/>
          <a:p>
            <a:pPr marL="76200" indent="0">
              <a:buNone/>
            </a:pPr>
            <a:r>
              <a:rPr lang="en-US" sz="2000" dirty="0"/>
              <a:t>The </a:t>
            </a:r>
            <a:r>
              <a:rPr lang="en-US" sz="2000" err="1"/>
              <a:t>Geopy</a:t>
            </a:r>
            <a:r>
              <a:rPr lang="en-US" sz="2000" dirty="0"/>
              <a:t> library was utilized to apply latitude and longitude to UK London counties.</a:t>
            </a:r>
          </a:p>
          <a:p>
            <a:pPr marL="76200" indent="0">
              <a:buNone/>
            </a:pPr>
            <a:endParaRPr lang="en-US" sz="2000" dirty="0"/>
          </a:p>
          <a:p>
            <a:pPr marL="76200" indent="0">
              <a:buNone/>
            </a:pPr>
            <a:r>
              <a:rPr lang="en-US" sz="2000" err="1"/>
              <a:t>Mpu</a:t>
            </a:r>
            <a:r>
              <a:rPr lang="en-US" sz="2000" dirty="0"/>
              <a:t> library provides mathematical functions, for this project it allowed us to calculate the distance between 2 locations with their latitude and longitude.</a:t>
            </a:r>
          </a:p>
          <a:p>
            <a:pPr marL="76200" indent="0">
              <a:buNone/>
            </a:pPr>
            <a:endParaRPr lang="en-US" sz="2000" dirty="0"/>
          </a:p>
          <a:p>
            <a:pPr marL="76200" indent="0">
              <a:buNone/>
            </a:pPr>
            <a:r>
              <a:rPr lang="en-US" sz="2000" dirty="0"/>
              <a:t>Folium library allowed us to create leaflet maps as well as allow us to build heatmaps!</a:t>
            </a:r>
          </a:p>
          <a:p>
            <a:pPr marL="76200" indent="0">
              <a:buNone/>
            </a:pPr>
            <a:endParaRPr lang="en-US" sz="2000" dirty="0"/>
          </a:p>
        </p:txBody>
      </p:sp>
      <p:sp>
        <p:nvSpPr>
          <p:cNvPr id="4" name="Slide Number Placeholder 3">
            <a:extLst>
              <a:ext uri="{FF2B5EF4-FFF2-40B4-BE49-F238E27FC236}">
                <a16:creationId xmlns:a16="http://schemas.microsoft.com/office/drawing/2014/main" id="{E15EC010-A495-3602-8EF2-9829610545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407748887"/>
      </p:ext>
    </p:extLst>
  </p:cSld>
  <p:clrMapOvr>
    <a:masterClrMapping/>
  </p:clrMapOvr>
</p:sld>
</file>

<file path=ppt/theme/theme1.xml><?xml version="1.0" encoding="utf-8"?>
<a:theme xmlns:a="http://schemas.openxmlformats.org/drawingml/2006/main" name="Salerio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91A72B34831C49B4A36FB62C53C391" ma:contentTypeVersion="2" ma:contentTypeDescription="Create a new document." ma:contentTypeScope="" ma:versionID="9c4731aa97ddb0562069ff3b3007e069">
  <xsd:schema xmlns:xsd="http://www.w3.org/2001/XMLSchema" xmlns:xs="http://www.w3.org/2001/XMLSchema" xmlns:p="http://schemas.microsoft.com/office/2006/metadata/properties" xmlns:ns2="75eddc8b-5670-4490-b82e-6531c0b5eccd" targetNamespace="http://schemas.microsoft.com/office/2006/metadata/properties" ma:root="true" ma:fieldsID="fae7fd65971406c81278ab0e397add4a" ns2:_="">
    <xsd:import namespace="75eddc8b-5670-4490-b82e-6531c0b5ec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eddc8b-5670-4490-b82e-6531c0b5ec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3278F3-971D-4CD6-8348-57D5706BFE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eddc8b-5670-4490-b82e-6531c0b5ec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F301B7-1829-4280-A6C8-0E545DDFE5E2}">
  <ds:schemaRefs>
    <ds:schemaRef ds:uri="http://schemas.microsoft.com/sharepoint/v3/contenttype/forms"/>
  </ds:schemaRefs>
</ds:datastoreItem>
</file>

<file path=customXml/itemProps3.xml><?xml version="1.0" encoding="utf-8"?>
<ds:datastoreItem xmlns:ds="http://schemas.openxmlformats.org/officeDocument/2006/customXml" ds:itemID="{04F728F0-D6D8-4D3C-9B38-19F601470D2E}">
  <ds:schemaRefs>
    <ds:schemaRef ds:uri="http://schemas.microsoft.com/office/2006/metadata/properties"/>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75eddc8b-5670-4490-b82e-6531c0b5eccd"/>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TotalTime>
  <Words>348</Words>
  <Application>Microsoft Office PowerPoint</Application>
  <PresentationFormat>On-screen Show (16:9)</PresentationFormat>
  <Paragraphs>58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Salerio template</vt:lpstr>
      <vt:lpstr>Housing Prices in London and the UK</vt:lpstr>
      <vt:lpstr>Agenda</vt:lpstr>
      <vt:lpstr>Problem Statement</vt:lpstr>
      <vt:lpstr>Approach</vt:lpstr>
      <vt:lpstr>Technologies</vt:lpstr>
      <vt:lpstr>Pandas</vt:lpstr>
      <vt:lpstr>Numpy</vt:lpstr>
      <vt:lpstr>Matplotlib.pyplot</vt:lpstr>
      <vt:lpstr>Geopy, Mpu, and Folium</vt:lpstr>
      <vt:lpstr>Data Cleaning</vt:lpstr>
      <vt:lpstr>Data Cleaning</vt:lpstr>
      <vt:lpstr>Findings</vt:lpstr>
      <vt:lpstr>Findings contd.</vt:lpstr>
      <vt:lpstr>Findings contd.</vt:lpstr>
      <vt:lpstr>Findings contd.</vt:lpstr>
      <vt:lpstr>Conclusion</vt:lpstr>
      <vt:lpstr>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Karthik Dinakaran</dc:creator>
  <cp:lastModifiedBy>Brock Saxen</cp:lastModifiedBy>
  <cp:revision>151</cp:revision>
  <dcterms:modified xsi:type="dcterms:W3CDTF">2023-06-11T03:46:09Z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0x0101009C91A72B34831C49B4A36FB62C53C391</vt:lpwstr>
  </property>
</Properties>
</file>