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4"/>
  </p:sldMasterIdLst>
  <p:notesMasterIdLst>
    <p:notesMasterId r:id="rId20"/>
  </p:notesMasterIdLst>
  <p:sldIdLst>
    <p:sldId id="256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82" r:id="rId13"/>
    <p:sldId id="287" r:id="rId14"/>
    <p:sldId id="283" r:id="rId15"/>
    <p:sldId id="284" r:id="rId16"/>
    <p:sldId id="285" r:id="rId17"/>
    <p:sldId id="286" r:id="rId18"/>
    <p:sldId id="276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A4D150-B4CE-43D1-AE77-FC206F6238D4}" v="1" dt="2023-06-10T23:34:56.491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ck Saxen" userId="c29ee266-9729-4710-8c94-d719cafc9bb8" providerId="ADAL" clId="{F5A4D150-B4CE-43D1-AE77-FC206F6238D4}"/>
    <pc:docChg chg="addSld modSld">
      <pc:chgData name="Brock Saxen" userId="c29ee266-9729-4710-8c94-d719cafc9bb8" providerId="ADAL" clId="{F5A4D150-B4CE-43D1-AE77-FC206F6238D4}" dt="2023-06-10T23:35:11.763" v="103" actId="14100"/>
      <pc:docMkLst>
        <pc:docMk/>
      </pc:docMkLst>
      <pc:sldChg chg="addSp modSp new mod">
        <pc:chgData name="Brock Saxen" userId="c29ee266-9729-4710-8c94-d719cafc9bb8" providerId="ADAL" clId="{F5A4D150-B4CE-43D1-AE77-FC206F6238D4}" dt="2023-06-10T23:35:11.763" v="103" actId="14100"/>
        <pc:sldMkLst>
          <pc:docMk/>
          <pc:sldMk cId="2312928367" sldId="287"/>
        </pc:sldMkLst>
        <pc:spChg chg="mod">
          <ac:chgData name="Brock Saxen" userId="c29ee266-9729-4710-8c94-d719cafc9bb8" providerId="ADAL" clId="{F5A4D150-B4CE-43D1-AE77-FC206F6238D4}" dt="2023-06-10T23:34:10.012" v="13" actId="20577"/>
          <ac:spMkLst>
            <pc:docMk/>
            <pc:sldMk cId="2312928367" sldId="287"/>
            <ac:spMk id="2" creationId="{71FFF319-D9DF-2B4D-6637-ED89468E6016}"/>
          </ac:spMkLst>
        </pc:spChg>
        <pc:spChg chg="mod">
          <ac:chgData name="Brock Saxen" userId="c29ee266-9729-4710-8c94-d719cafc9bb8" providerId="ADAL" clId="{F5A4D150-B4CE-43D1-AE77-FC206F6238D4}" dt="2023-06-10T23:35:11.763" v="103" actId="14100"/>
          <ac:spMkLst>
            <pc:docMk/>
            <pc:sldMk cId="2312928367" sldId="287"/>
            <ac:spMk id="3" creationId="{A8A09050-90DE-E2CD-89F3-99296B256ECE}"/>
          </ac:spMkLst>
        </pc:spChg>
        <pc:picChg chg="add mod">
          <ac:chgData name="Brock Saxen" userId="c29ee266-9729-4710-8c94-d719cafc9bb8" providerId="ADAL" clId="{F5A4D150-B4CE-43D1-AE77-FC206F6238D4}" dt="2023-06-10T23:35:09.306" v="102" actId="1076"/>
          <ac:picMkLst>
            <pc:docMk/>
            <pc:sldMk cId="2312928367" sldId="287"/>
            <ac:picMk id="5" creationId="{93D4D1EF-B5EC-658F-F949-09C1C705E6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m-land-registry/uk-housing-prices-paid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19"/>
            <a:ext cx="7193492" cy="1443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Housing Prices in London and the UK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Image result for city university of seattl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241800"/>
            <a:ext cx="9017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14;p13"/>
          <p:cNvSpPr txBox="1">
            <a:spLocks/>
          </p:cNvSpPr>
          <p:nvPr/>
        </p:nvSpPr>
        <p:spPr>
          <a:xfrm>
            <a:off x="12422" y="2406435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sz="1600" dirty="0" err="1">
                <a:solidFill>
                  <a:schemeClr val="bg1"/>
                </a:solidFill>
              </a:rPr>
              <a:t>Ean</a:t>
            </a:r>
            <a:r>
              <a:rPr lang="en-US" sz="1600" dirty="0">
                <a:solidFill>
                  <a:schemeClr val="bg1"/>
                </a:solidFill>
              </a:rPr>
              <a:t> Pfeiffer, David Rodriguez-Jenkins, Brock Saxen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Data Acquisition and Analytics</a:t>
            </a:r>
            <a:endParaRPr lang="en-US" dirty="0">
              <a:solidFill>
                <a:schemeClr val="bg1"/>
              </a:solidFill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</a:rPr>
              <a:t>School of Technology &amp; Computing (STC)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1194368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3264620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975" y="2229494"/>
            <a:ext cx="914400" cy="914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F319-D9DF-2B4D-6637-ED89468E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09050-90DE-E2CD-89F3-99296B25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683297" cy="31455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We used </a:t>
            </a:r>
            <a:r>
              <a:rPr lang="en-US" dirty="0" err="1"/>
              <a:t>dropna</a:t>
            </a:r>
            <a:r>
              <a:rPr lang="en-US" dirty="0"/>
              <a:t>(), drop duplicates(), and </a:t>
            </a:r>
            <a:r>
              <a:rPr lang="en-US" dirty="0" err="1"/>
              <a:t>isnull</a:t>
            </a:r>
            <a:r>
              <a:rPr lang="en-US" dirty="0"/>
              <a:t>() to help clean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F59A7-8849-6311-A148-2E3CF4E29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3D4D1EF-B5EC-658F-F949-09C1C705E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55" y="1497240"/>
            <a:ext cx="3547745" cy="297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2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3DE4C-01F4-A562-2D38-1FFD8D54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213B6-1909-EE55-ECFF-84F86417F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903198" cy="3145500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As we expected, home prices go up in proportion to square footage as well as with proximity to large cities. The average home price in London is £1.864.172, while the average home price in the UK is £328.828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884D3-DDD7-6F37-3DF4-2F6EFA12C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 descr="A picture containing screenshot, map, graphics&#10;&#10;Description automatically generated">
            <a:extLst>
              <a:ext uri="{FF2B5EF4-FFF2-40B4-BE49-F238E27FC236}">
                <a16:creationId xmlns:a16="http://schemas.microsoft.com/office/drawing/2014/main" id="{A4ABCCC3-435E-012A-844C-FB0FE267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800" y="1953950"/>
            <a:ext cx="2743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3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6D52-F521-8364-0473-E814F7B9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7FD6A-E929-F800-7F23-B4D0903F1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1D29-75EC-E6C2-5D37-B72BCA0185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918EAFC-B3B9-2CFC-11C9-EE01F711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53" y="1449161"/>
            <a:ext cx="2816629" cy="2925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488F5-56D5-1B39-A1A3-24774E223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8" y="1412340"/>
            <a:ext cx="3819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4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BDDA-150E-AE7D-B9B8-A06C4B9D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50CF-FBAC-C68A-B0E1-7C8251B7B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Homes in metropolitan areas are much more expensive than the country as a whole, and there are a wide range of prices.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18C6E-821A-0815-2696-BEEDDD9BA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21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DC36-A736-2B30-4E05-B4DD8C3A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22AC-9CFA-DB61-4378-2260BC9BB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hlinkClick r:id="rId2"/>
              </a:rPr>
              <a:t>https://www.kaggle.com/datasets/hm-land-registry/uk-housing-prices-paid</a:t>
            </a:r>
            <a:endParaRPr lang="en-US" sz="1800" u="sng" dirty="0">
              <a:solidFill>
                <a:srgbClr val="0000FF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1800" u="sng" dirty="0">
              <a:solidFill>
                <a:srgbClr val="0000FF"/>
              </a:solidFill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https://www.kaggle.com/datasets/arnavkulkarni/housing-prices-in-london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76471-C59A-CF8F-4AAB-369098E90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428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327350"/>
            <a:ext cx="3836747" cy="3145500"/>
          </a:xfrm>
        </p:spPr>
        <p:txBody>
          <a:bodyPr/>
          <a:lstStyle/>
          <a:p>
            <a:r>
              <a:rPr lang="en-US"/>
              <a:t>(Example)</a:t>
            </a:r>
            <a:br>
              <a:rPr lang="en-US"/>
            </a:br>
            <a:r>
              <a:rPr lang="en-US"/>
              <a:t>Problem Statement</a:t>
            </a:r>
          </a:p>
          <a:p>
            <a:r>
              <a:rPr lang="en-US"/>
              <a:t>Motivation</a:t>
            </a:r>
          </a:p>
          <a:p>
            <a:r>
              <a:rPr lang="en-US"/>
              <a:t>Background</a:t>
            </a:r>
          </a:p>
          <a:p>
            <a:r>
              <a:rPr lang="en-US"/>
              <a:t>Related Work</a:t>
            </a:r>
          </a:p>
          <a:p>
            <a:r>
              <a:rPr lang="en-US"/>
              <a:t>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51022" y="1327350"/>
            <a:ext cx="3836747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8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r>
              <a:rPr lang="en-US"/>
              <a:t>…</a:t>
            </a:r>
          </a:p>
          <a:p>
            <a:r>
              <a:rPr lang="en-US"/>
              <a:t>Conclusion</a:t>
            </a:r>
          </a:p>
          <a:p>
            <a:r>
              <a:rPr lang="en-US"/>
              <a:t>Future Work</a:t>
            </a:r>
          </a:p>
          <a:p>
            <a:r>
              <a:rPr lang="en-US"/>
              <a:t>Key Reference</a:t>
            </a:r>
          </a:p>
          <a:p>
            <a:r>
              <a:rPr lang="en-US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We would like to explore housing prices in London and other major cities, as well as the UK as a whole and see how they compare.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33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6FCB-1D8F-E372-B9BE-44810624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9EF1F-5C7E-961E-2BED-126FD1B7B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With techniques we learned in this class we cleaned our datasets, then created </a:t>
            </a:r>
            <a:r>
              <a:rPr lang="en-US" dirty="0" err="1"/>
              <a:t>dataframes</a:t>
            </a:r>
            <a:r>
              <a:rPr lang="en-US" dirty="0"/>
              <a:t>, plots and heatmaps to show trends and findings in our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A3747-8BB4-94D6-721D-270DD47A7A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848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63E1-5736-5F4F-9988-F99D4D91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8019-8DAF-2C04-59A1-0BECBAA0D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  <a:p>
            <a:r>
              <a:rPr lang="en-US" dirty="0"/>
              <a:t>NumPy</a:t>
            </a:r>
          </a:p>
          <a:p>
            <a:r>
              <a:rPr lang="en-US" dirty="0" err="1"/>
              <a:t>Matplotlib.pyplot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32E0-3E0E-0C47-1CC3-DB08268DCA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" name="Picture 4" descr="A screen 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898EC121-26C3-3355-5682-F00B1336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75" y="2484175"/>
            <a:ext cx="2743200" cy="83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7F13-F1DD-9651-93BC-0B2DD78D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ABC7C-1C40-D3CA-0079-7175A52F1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Pandas is a fast, powerful, flexible and easy to use data analysis tool that works with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66F77-5C46-0D9D-26C8-DFD4E39047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512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7A8E-B4B1-99E5-6B2E-9159D530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D096-5BA0-9013-1F58-B977D71B2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NumPy is a tool used to perform a wide variety of mathematical operations and calculations and works with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407B7-7756-1EFE-9A49-106F960105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28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679E-1222-6879-05B1-C46135C5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Matplotlib.pyplot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7BB7-E5EE-0ABE-1833-E762C8C34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 err="1"/>
              <a:t>Matplotlib.pyplot</a:t>
            </a:r>
            <a:r>
              <a:rPr lang="en-US" dirty="0"/>
              <a:t> is great for creating plots and visualizing data. It works well with Pandas and NumPy.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C010-A495-3602-8EF2-982961054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57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A524-BD98-C5F0-7C52-E0E65744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3171-CC61-AF7D-5CB0-878CA0276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We had to do some data cleaning to come up with data that was more directly comparable and to remove values that would skew our visualizations, such as </a:t>
            </a:r>
            <a:r>
              <a:rPr lang="en-US" dirty="0" err="1"/>
              <a:t>NaN</a:t>
            </a:r>
            <a:r>
              <a:rPr lang="en-US" dirty="0"/>
              <a:t> and duplicate values.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47226-5C11-DA09-8F9C-C066F1B12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67541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91A72B34831C49B4A36FB62C53C391" ma:contentTypeVersion="2" ma:contentTypeDescription="Create a new document." ma:contentTypeScope="" ma:versionID="9c4731aa97ddb0562069ff3b3007e069">
  <xsd:schema xmlns:xsd="http://www.w3.org/2001/XMLSchema" xmlns:xs="http://www.w3.org/2001/XMLSchema" xmlns:p="http://schemas.microsoft.com/office/2006/metadata/properties" xmlns:ns2="75eddc8b-5670-4490-b82e-6531c0b5eccd" targetNamespace="http://schemas.microsoft.com/office/2006/metadata/properties" ma:root="true" ma:fieldsID="fae7fd65971406c81278ab0e397add4a" ns2:_="">
    <xsd:import namespace="75eddc8b-5670-4490-b82e-6531c0b5e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ddc8b-5670-4490-b82e-6531c0b5ec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3278F3-971D-4CD6-8348-57D5706BF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eddc8b-5670-4490-b82e-6531c0b5e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F301B7-1829-4280-A6C8-0E545DDFE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F728F0-D6D8-4D3C-9B38-19F601470D2E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5eddc8b-5670-4490-b82e-6531c0b5eccd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348</Words>
  <Application>Microsoft Office PowerPoint</Application>
  <PresentationFormat>On-screen Show (16:9)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Arvo</vt:lpstr>
      <vt:lpstr>Roboto Condensed</vt:lpstr>
      <vt:lpstr>Roboto Condensed Light</vt:lpstr>
      <vt:lpstr>Times New Roman</vt:lpstr>
      <vt:lpstr>Verdana</vt:lpstr>
      <vt:lpstr>Salerio template</vt:lpstr>
      <vt:lpstr>Housing Prices in London and the UK</vt:lpstr>
      <vt:lpstr>Agenda</vt:lpstr>
      <vt:lpstr>Problem Statement</vt:lpstr>
      <vt:lpstr>Approach</vt:lpstr>
      <vt:lpstr>Technologies</vt:lpstr>
      <vt:lpstr>Pandas</vt:lpstr>
      <vt:lpstr>Numpy</vt:lpstr>
      <vt:lpstr>Matplotlib.pyplot</vt:lpstr>
      <vt:lpstr>Data Cleaning</vt:lpstr>
      <vt:lpstr>Data Cleaning</vt:lpstr>
      <vt:lpstr>Findings</vt:lpstr>
      <vt:lpstr>Findings contd.</vt:lpstr>
      <vt:lpstr>Conclusion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Brock Saxen</cp:lastModifiedBy>
  <cp:revision>2</cp:revision>
  <dcterms:modified xsi:type="dcterms:W3CDTF">2023-06-10T23:35:18Z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0x0101009C91A72B34831C49B4A36FB62C53C391</vt:lpwstr>
  </property>
</Properties>
</file>