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7.jpg" ContentType="image/png"/>
  <Override PartName="/ppt/media/image18.jpg" ContentType="image/png"/>
  <Override PartName="/ppt/media/image19.jpg" ContentType="image/png"/>
  <Override PartName="/ppt/media/image20.jpg" ContentType="image/png"/>
  <Override PartName="/ppt/media/image21.jpg" ContentType="image/png"/>
  <Override PartName="/ppt/media/image22.jpg" ContentType="image/png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4" r:id="rId4"/>
    <p:sldMasterId id="2147484470" r:id="rId5"/>
  </p:sldMasterIdLst>
  <p:notesMasterIdLst>
    <p:notesMasterId r:id="rId33"/>
  </p:notesMasterIdLst>
  <p:handoutMasterIdLst>
    <p:handoutMasterId r:id="rId34"/>
  </p:handoutMasterIdLst>
  <p:sldIdLst>
    <p:sldId id="292" r:id="rId6"/>
    <p:sldId id="476" r:id="rId7"/>
    <p:sldId id="493" r:id="rId8"/>
    <p:sldId id="494" r:id="rId9"/>
    <p:sldId id="479" r:id="rId10"/>
    <p:sldId id="341" r:id="rId11"/>
    <p:sldId id="488" r:id="rId12"/>
    <p:sldId id="338" r:id="rId13"/>
    <p:sldId id="495" r:id="rId14"/>
    <p:sldId id="306" r:id="rId15"/>
    <p:sldId id="509" r:id="rId16"/>
    <p:sldId id="484" r:id="rId17"/>
    <p:sldId id="299" r:id="rId18"/>
    <p:sldId id="317" r:id="rId19"/>
    <p:sldId id="480" r:id="rId20"/>
    <p:sldId id="505" r:id="rId21"/>
    <p:sldId id="487" r:id="rId22"/>
    <p:sldId id="304" r:id="rId23"/>
    <p:sldId id="510" r:id="rId24"/>
    <p:sldId id="312" r:id="rId25"/>
    <p:sldId id="503" r:id="rId26"/>
    <p:sldId id="311" r:id="rId27"/>
    <p:sldId id="497" r:id="rId28"/>
    <p:sldId id="499" r:id="rId29"/>
    <p:sldId id="498" r:id="rId30"/>
    <p:sldId id="500" r:id="rId31"/>
    <p:sldId id="504" r:id="rId32"/>
  </p:sldIdLst>
  <p:sldSz cx="12192000" cy="6858000"/>
  <p:notesSz cx="6799263" cy="9929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Pimentel de Freitas" initials="VPdF" lastIdx="1" clrIdx="0">
    <p:extLst>
      <p:ext uri="{19B8F6BF-5375-455C-9EA6-DF929625EA0E}">
        <p15:presenceInfo xmlns:p15="http://schemas.microsoft.com/office/powerpoint/2012/main" userId="Vinicius Pimentel de Freit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2D"/>
    <a:srgbClr val="FFFF66"/>
    <a:srgbClr val="F8F088"/>
    <a:srgbClr val="008080"/>
    <a:srgbClr val="344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849" autoAdjust="0"/>
  </p:normalViewPr>
  <p:slideViewPr>
    <p:cSldViewPr snapToGrid="0" snapToObjects="1">
      <p:cViewPr varScale="1">
        <p:scale>
          <a:sx n="74" d="100"/>
          <a:sy n="74" d="100"/>
        </p:scale>
        <p:origin x="43" y="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7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920"/>
    </p:cViewPr>
  </p:sorterViewPr>
  <p:notesViewPr>
    <p:cSldViewPr snapToGrid="0" snapToObjects="1">
      <p:cViewPr varScale="1">
        <p:scale>
          <a:sx n="53" d="100"/>
          <a:sy n="53" d="100"/>
        </p:scale>
        <p:origin x="17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D558F-6703-4E03-9D81-A7F97A57CFD4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FB081E6-FC45-45CC-9289-E96AAB553AF8}">
      <dgm:prSet phldrT="[Texto]" custT="1"/>
      <dgm:spPr/>
      <dgm:t>
        <a:bodyPr/>
        <a:lstStyle/>
        <a:p>
          <a:r>
            <a:rPr lang="pt-BR" sz="2000" dirty="0"/>
            <a:t>Autenticação</a:t>
          </a:r>
        </a:p>
      </dgm:t>
    </dgm:pt>
    <dgm:pt modelId="{7553074B-1F51-4C39-A39E-D4D5EE8340FB}" type="parTrans" cxnId="{A3A3C70A-D7E5-46D3-8D55-9AFF41F6A784}">
      <dgm:prSet/>
      <dgm:spPr/>
      <dgm:t>
        <a:bodyPr/>
        <a:lstStyle/>
        <a:p>
          <a:endParaRPr lang="pt-BR" sz="1400"/>
        </a:p>
      </dgm:t>
    </dgm:pt>
    <dgm:pt modelId="{6D64EF34-B1B6-4BBF-B55B-2DE1538905E8}" type="sibTrans" cxnId="{A3A3C70A-D7E5-46D3-8D55-9AFF41F6A784}">
      <dgm:prSet/>
      <dgm:spPr/>
      <dgm:t>
        <a:bodyPr/>
        <a:lstStyle/>
        <a:p>
          <a:endParaRPr lang="pt-BR" sz="1400"/>
        </a:p>
      </dgm:t>
    </dgm:pt>
    <dgm:pt modelId="{7CAA8F7C-24BA-4278-AE3A-78EC0FD21CDE}">
      <dgm:prSet phldrT="[Texto]" custT="1"/>
      <dgm:spPr/>
      <dgm:t>
        <a:bodyPr/>
        <a:lstStyle/>
        <a:p>
          <a:r>
            <a:rPr lang="pt-BR" sz="2000" dirty="0"/>
            <a:t>Cadastro Clientes</a:t>
          </a:r>
        </a:p>
      </dgm:t>
    </dgm:pt>
    <dgm:pt modelId="{E0E9F3FE-8F21-4609-9D7C-04933F300D84}" type="parTrans" cxnId="{99D5A71A-B322-48F6-BF1A-52955FA20D4F}">
      <dgm:prSet/>
      <dgm:spPr/>
      <dgm:t>
        <a:bodyPr/>
        <a:lstStyle/>
        <a:p>
          <a:endParaRPr lang="pt-BR" sz="1400"/>
        </a:p>
      </dgm:t>
    </dgm:pt>
    <dgm:pt modelId="{E3A4FE98-D9FB-43B7-A043-D987719EB268}" type="sibTrans" cxnId="{99D5A71A-B322-48F6-BF1A-52955FA20D4F}">
      <dgm:prSet/>
      <dgm:spPr/>
      <dgm:t>
        <a:bodyPr/>
        <a:lstStyle/>
        <a:p>
          <a:endParaRPr lang="pt-BR" sz="1400"/>
        </a:p>
      </dgm:t>
    </dgm:pt>
    <dgm:pt modelId="{894A1658-A5F7-4279-87D7-D3B1355B33DD}">
      <dgm:prSet phldrT="[Texto]" custT="1"/>
      <dgm:spPr/>
      <dgm:t>
        <a:bodyPr/>
        <a:lstStyle/>
        <a:p>
          <a:r>
            <a:rPr lang="pt-BR" sz="2000" dirty="0"/>
            <a:t>Feedback </a:t>
          </a:r>
          <a:r>
            <a:rPr lang="pt-BR" sz="2000" dirty="0" err="1"/>
            <a:t>Pgto</a:t>
          </a:r>
          <a:r>
            <a:rPr lang="pt-BR" sz="2000" dirty="0"/>
            <a:t> Frete</a:t>
          </a:r>
        </a:p>
      </dgm:t>
    </dgm:pt>
    <dgm:pt modelId="{C4C2C665-6BDC-4B0F-8273-F7031EB6428D}" type="parTrans" cxnId="{FEA50746-10C0-4F65-AAE2-B5E958625F0A}">
      <dgm:prSet/>
      <dgm:spPr/>
      <dgm:t>
        <a:bodyPr/>
        <a:lstStyle/>
        <a:p>
          <a:endParaRPr lang="pt-BR" sz="1400"/>
        </a:p>
      </dgm:t>
    </dgm:pt>
    <dgm:pt modelId="{1B3C1263-57F9-4248-9B13-F9DB69B5ED4B}" type="sibTrans" cxnId="{FEA50746-10C0-4F65-AAE2-B5E958625F0A}">
      <dgm:prSet/>
      <dgm:spPr/>
      <dgm:t>
        <a:bodyPr/>
        <a:lstStyle/>
        <a:p>
          <a:endParaRPr lang="pt-BR" sz="1400"/>
        </a:p>
      </dgm:t>
    </dgm:pt>
    <dgm:pt modelId="{DCD1F875-DA44-4101-B460-1DDA64EFF870}">
      <dgm:prSet phldrT="[Texto]" custT="1"/>
      <dgm:spPr/>
      <dgm:t>
        <a:bodyPr/>
        <a:lstStyle/>
        <a:p>
          <a:r>
            <a:rPr lang="pt-BR" sz="2000" dirty="0"/>
            <a:t>Cadastro Produtos</a:t>
          </a:r>
        </a:p>
      </dgm:t>
    </dgm:pt>
    <dgm:pt modelId="{29DE198F-9C73-479C-A042-4124612FC63C}" type="parTrans" cxnId="{1DAD82A2-42D9-44A1-B6FC-0B06DDD1F256}">
      <dgm:prSet/>
      <dgm:spPr/>
      <dgm:t>
        <a:bodyPr/>
        <a:lstStyle/>
        <a:p>
          <a:endParaRPr lang="pt-BR" sz="1400"/>
        </a:p>
      </dgm:t>
    </dgm:pt>
    <dgm:pt modelId="{73B0E2D3-8D3A-4E4F-97D5-CFA12181E6F7}" type="sibTrans" cxnId="{1DAD82A2-42D9-44A1-B6FC-0B06DDD1F256}">
      <dgm:prSet/>
      <dgm:spPr/>
      <dgm:t>
        <a:bodyPr/>
        <a:lstStyle/>
        <a:p>
          <a:endParaRPr lang="pt-BR" sz="1400"/>
        </a:p>
      </dgm:t>
    </dgm:pt>
    <dgm:pt modelId="{4EA5C204-C910-426D-BFBA-6F24C6FD6FB6}">
      <dgm:prSet phldrT="[Texto]" custT="1"/>
      <dgm:spPr/>
      <dgm:t>
        <a:bodyPr/>
        <a:lstStyle/>
        <a:p>
          <a:r>
            <a:rPr lang="pt-BR" sz="2000" dirty="0"/>
            <a:t>Cancelamento DF-e</a:t>
          </a:r>
        </a:p>
      </dgm:t>
    </dgm:pt>
    <dgm:pt modelId="{A8F3A3DF-074C-4DFE-8D5D-6E8F62BF98C7}" type="parTrans" cxnId="{02C88272-020F-45BB-A850-3CCAEA88B925}">
      <dgm:prSet/>
      <dgm:spPr/>
      <dgm:t>
        <a:bodyPr/>
        <a:lstStyle/>
        <a:p>
          <a:endParaRPr lang="pt-BR" sz="1400"/>
        </a:p>
      </dgm:t>
    </dgm:pt>
    <dgm:pt modelId="{170D3A5B-4817-4EDC-B08C-8898360BA321}" type="sibTrans" cxnId="{02C88272-020F-45BB-A850-3CCAEA88B925}">
      <dgm:prSet/>
      <dgm:spPr/>
      <dgm:t>
        <a:bodyPr/>
        <a:lstStyle/>
        <a:p>
          <a:endParaRPr lang="pt-BR" sz="1400"/>
        </a:p>
      </dgm:t>
    </dgm:pt>
    <dgm:pt modelId="{9BB1C5AD-1BE7-4010-960F-18502B00E40D}">
      <dgm:prSet phldrT="[Texto]" custT="1"/>
      <dgm:spPr/>
      <dgm:t>
        <a:bodyPr/>
        <a:lstStyle/>
        <a:p>
          <a:r>
            <a:rPr lang="pt-BR" sz="2000" dirty="0"/>
            <a:t>Encerramento MDF-e</a:t>
          </a:r>
        </a:p>
      </dgm:t>
    </dgm:pt>
    <dgm:pt modelId="{E2FDE739-B97B-481C-B51B-A9AE5FC39E05}" type="parTrans" cxnId="{6F95DBA4-C458-4DB6-8406-3F8B5F7F0564}">
      <dgm:prSet/>
      <dgm:spPr/>
      <dgm:t>
        <a:bodyPr/>
        <a:lstStyle/>
        <a:p>
          <a:endParaRPr lang="pt-BR" sz="1400"/>
        </a:p>
      </dgm:t>
    </dgm:pt>
    <dgm:pt modelId="{0762DA4A-5435-40AA-8536-4FEF82CB2920}" type="sibTrans" cxnId="{6F95DBA4-C458-4DB6-8406-3F8B5F7F0564}">
      <dgm:prSet/>
      <dgm:spPr/>
      <dgm:t>
        <a:bodyPr/>
        <a:lstStyle/>
        <a:p>
          <a:endParaRPr lang="pt-BR" sz="1400"/>
        </a:p>
      </dgm:t>
    </dgm:pt>
    <dgm:pt modelId="{137F7FA0-5ED4-4AC4-966B-F497447A4D0F}">
      <dgm:prSet phldrT="[Texto]" custT="1"/>
      <dgm:spPr/>
      <dgm:t>
        <a:bodyPr/>
        <a:lstStyle/>
        <a:p>
          <a:r>
            <a:rPr lang="pt-BR" sz="2000" dirty="0"/>
            <a:t>Comprovante de Entrega</a:t>
          </a:r>
        </a:p>
      </dgm:t>
    </dgm:pt>
    <dgm:pt modelId="{000F983E-BDF2-45F8-AACA-110F370A0C37}" type="parTrans" cxnId="{4811EF41-044A-4763-9889-922BFB3F1BE5}">
      <dgm:prSet/>
      <dgm:spPr/>
      <dgm:t>
        <a:bodyPr/>
        <a:lstStyle/>
        <a:p>
          <a:endParaRPr lang="pt-BR" sz="1400"/>
        </a:p>
      </dgm:t>
    </dgm:pt>
    <dgm:pt modelId="{C5A2936A-2DA0-4B40-BB03-5589EA53960A}" type="sibTrans" cxnId="{4811EF41-044A-4763-9889-922BFB3F1BE5}">
      <dgm:prSet/>
      <dgm:spPr/>
      <dgm:t>
        <a:bodyPr/>
        <a:lstStyle/>
        <a:p>
          <a:endParaRPr lang="pt-BR" sz="1400"/>
        </a:p>
      </dgm:t>
    </dgm:pt>
    <dgm:pt modelId="{FD63D8AA-4E29-4AF3-8AD2-8634344AF07F}">
      <dgm:prSet phldrT="[Texto]" custT="1"/>
      <dgm:spPr/>
      <dgm:t>
        <a:bodyPr/>
        <a:lstStyle/>
        <a:p>
          <a:r>
            <a:rPr lang="pt-BR" sz="2000" dirty="0"/>
            <a:t>Consulta DF-e</a:t>
          </a:r>
        </a:p>
      </dgm:t>
    </dgm:pt>
    <dgm:pt modelId="{B95BBD87-9376-44B9-B4A0-FA629E8E2FA7}" type="parTrans" cxnId="{1E852A73-866F-445D-8F02-702CB29BF42D}">
      <dgm:prSet/>
      <dgm:spPr/>
      <dgm:t>
        <a:bodyPr/>
        <a:lstStyle/>
        <a:p>
          <a:endParaRPr lang="pt-BR" sz="1400"/>
        </a:p>
      </dgm:t>
    </dgm:pt>
    <dgm:pt modelId="{128BA3D2-71CB-4002-86FF-CD28B63849ED}" type="sibTrans" cxnId="{1E852A73-866F-445D-8F02-702CB29BF42D}">
      <dgm:prSet/>
      <dgm:spPr/>
      <dgm:t>
        <a:bodyPr/>
        <a:lstStyle/>
        <a:p>
          <a:endParaRPr lang="pt-BR" sz="1400"/>
        </a:p>
      </dgm:t>
    </dgm:pt>
    <dgm:pt modelId="{E74C1437-12DA-4754-83CC-F42C4302FE39}">
      <dgm:prSet phldrT="[Texto]" custT="1"/>
      <dgm:spPr/>
      <dgm:t>
        <a:bodyPr/>
        <a:lstStyle/>
        <a:p>
          <a:r>
            <a:rPr lang="pt-BR" sz="2000" dirty="0"/>
            <a:t>Emissão em contingência</a:t>
          </a:r>
        </a:p>
      </dgm:t>
    </dgm:pt>
    <dgm:pt modelId="{53169BD3-915F-4F31-B0C8-19CA68739B7A}" type="parTrans" cxnId="{24019AC9-9592-4B09-8AD2-8A65880664DD}">
      <dgm:prSet/>
      <dgm:spPr/>
      <dgm:t>
        <a:bodyPr/>
        <a:lstStyle/>
        <a:p>
          <a:endParaRPr lang="pt-BR" sz="1400"/>
        </a:p>
      </dgm:t>
    </dgm:pt>
    <dgm:pt modelId="{212A7CF0-A2AE-44D1-AB35-089076061843}" type="sibTrans" cxnId="{24019AC9-9592-4B09-8AD2-8A65880664DD}">
      <dgm:prSet/>
      <dgm:spPr/>
      <dgm:t>
        <a:bodyPr/>
        <a:lstStyle/>
        <a:p>
          <a:endParaRPr lang="pt-BR" sz="1400"/>
        </a:p>
      </dgm:t>
    </dgm:pt>
    <dgm:pt modelId="{6398E52E-348E-44E5-90A3-753B0C18FA12}">
      <dgm:prSet phldrT="[Texto]" custT="1"/>
      <dgm:spPr/>
      <dgm:t>
        <a:bodyPr/>
        <a:lstStyle/>
        <a:p>
          <a:r>
            <a:rPr lang="pt-BR" sz="2000" dirty="0"/>
            <a:t>Visualização /Envio DA</a:t>
          </a:r>
        </a:p>
      </dgm:t>
    </dgm:pt>
    <dgm:pt modelId="{2901C57D-909F-441D-92F2-6CA6543230EF}" type="parTrans" cxnId="{375A91C1-ACA0-4332-AC32-89F6C2554775}">
      <dgm:prSet/>
      <dgm:spPr/>
      <dgm:t>
        <a:bodyPr/>
        <a:lstStyle/>
        <a:p>
          <a:endParaRPr lang="pt-BR" sz="1400"/>
        </a:p>
      </dgm:t>
    </dgm:pt>
    <dgm:pt modelId="{4DD3BA81-46D5-4D86-8677-F615CF8BF0C3}" type="sibTrans" cxnId="{375A91C1-ACA0-4332-AC32-89F6C2554775}">
      <dgm:prSet/>
      <dgm:spPr/>
      <dgm:t>
        <a:bodyPr/>
        <a:lstStyle/>
        <a:p>
          <a:endParaRPr lang="pt-BR" sz="1400"/>
        </a:p>
      </dgm:t>
    </dgm:pt>
    <dgm:pt modelId="{F32B67E6-A695-4903-8541-5801B167B2FC}">
      <dgm:prSet phldrT="[Texto]" custT="1"/>
      <dgm:spPr/>
      <dgm:t>
        <a:bodyPr/>
        <a:lstStyle/>
        <a:p>
          <a:r>
            <a:rPr lang="pt-BR" sz="2000" dirty="0"/>
            <a:t>Sincronização Bases</a:t>
          </a:r>
        </a:p>
      </dgm:t>
    </dgm:pt>
    <dgm:pt modelId="{BE1D9A38-CFE5-4653-8191-BBAB19973F01}" type="parTrans" cxnId="{4D192EA7-91D8-40B4-97C0-E07B4E342D99}">
      <dgm:prSet/>
      <dgm:spPr/>
      <dgm:t>
        <a:bodyPr/>
        <a:lstStyle/>
        <a:p>
          <a:endParaRPr lang="pt-BR" sz="1400"/>
        </a:p>
      </dgm:t>
    </dgm:pt>
    <dgm:pt modelId="{B0D809FD-649B-4D76-8AC6-E1941EBA9720}" type="sibTrans" cxnId="{4D192EA7-91D8-40B4-97C0-E07B4E342D99}">
      <dgm:prSet/>
      <dgm:spPr/>
      <dgm:t>
        <a:bodyPr/>
        <a:lstStyle/>
        <a:p>
          <a:endParaRPr lang="pt-BR" sz="1400"/>
        </a:p>
      </dgm:t>
    </dgm:pt>
    <dgm:pt modelId="{0DAE240F-2561-49FB-B864-5B5EE3EC783C}">
      <dgm:prSet phldrT="[Texto]" custT="1"/>
      <dgm:spPr/>
      <dgm:t>
        <a:bodyPr/>
        <a:lstStyle/>
        <a:p>
          <a:r>
            <a:rPr lang="pt-BR" sz="2000" dirty="0"/>
            <a:t>Associação  Usuário</a:t>
          </a:r>
        </a:p>
      </dgm:t>
    </dgm:pt>
    <dgm:pt modelId="{5404238B-79A8-4F6E-827A-34A732A01A9E}" type="parTrans" cxnId="{78B54FC8-4F81-4FF9-A91B-7E83E9C39072}">
      <dgm:prSet/>
      <dgm:spPr/>
      <dgm:t>
        <a:bodyPr/>
        <a:lstStyle/>
        <a:p>
          <a:endParaRPr lang="pt-BR" sz="1400"/>
        </a:p>
      </dgm:t>
    </dgm:pt>
    <dgm:pt modelId="{59B06D62-6216-4C8F-A723-4D68EA852597}" type="sibTrans" cxnId="{78B54FC8-4F81-4FF9-A91B-7E83E9C39072}">
      <dgm:prSet/>
      <dgm:spPr/>
      <dgm:t>
        <a:bodyPr/>
        <a:lstStyle/>
        <a:p>
          <a:endParaRPr lang="pt-BR" sz="1400"/>
        </a:p>
      </dgm:t>
    </dgm:pt>
    <dgm:pt modelId="{78FDAF1D-EDD8-4695-8A7E-1FC9079A628E}">
      <dgm:prSet phldrT="[Texto]" custT="1"/>
      <dgm:spPr/>
      <dgm:t>
        <a:bodyPr/>
        <a:lstStyle/>
        <a:p>
          <a:pPr algn="ctr"/>
          <a:r>
            <a:rPr lang="pt-BR" sz="2000" dirty="0"/>
            <a:t>Emissão DF-e</a:t>
          </a:r>
        </a:p>
      </dgm:t>
    </dgm:pt>
    <dgm:pt modelId="{81E129EE-188F-425C-B82E-7F510AFB66CE}" type="parTrans" cxnId="{391013F1-CF19-40D5-A99F-BE283461EBD2}">
      <dgm:prSet/>
      <dgm:spPr/>
      <dgm:t>
        <a:bodyPr/>
        <a:lstStyle/>
        <a:p>
          <a:endParaRPr lang="pt-BR" sz="1400"/>
        </a:p>
      </dgm:t>
    </dgm:pt>
    <dgm:pt modelId="{5F8F3F47-F662-4F39-B7C3-3CA6FDC31D74}" type="sibTrans" cxnId="{391013F1-CF19-40D5-A99F-BE283461EBD2}">
      <dgm:prSet/>
      <dgm:spPr/>
      <dgm:t>
        <a:bodyPr/>
        <a:lstStyle/>
        <a:p>
          <a:endParaRPr lang="pt-BR" sz="1400"/>
        </a:p>
      </dgm:t>
    </dgm:pt>
    <dgm:pt modelId="{8913E3A1-0C64-4409-BC90-E8C6278D668A}">
      <dgm:prSet custT="1"/>
      <dgm:spPr/>
      <dgm:t>
        <a:bodyPr/>
        <a:lstStyle/>
        <a:p>
          <a:pPr algn="l"/>
          <a:r>
            <a:rPr lang="pt-BR" sz="1200" dirty="0"/>
            <a:t>NF-e</a:t>
          </a:r>
        </a:p>
      </dgm:t>
    </dgm:pt>
    <dgm:pt modelId="{3CD6AB40-1312-4F8F-AECD-5B55B2B8F165}" type="parTrans" cxnId="{51FB7073-07D7-441D-B64A-DF2E94F016A9}">
      <dgm:prSet/>
      <dgm:spPr/>
      <dgm:t>
        <a:bodyPr/>
        <a:lstStyle/>
        <a:p>
          <a:endParaRPr lang="pt-BR"/>
        </a:p>
      </dgm:t>
    </dgm:pt>
    <dgm:pt modelId="{6192818A-AD78-4B16-A56D-BC08469E7AB6}" type="sibTrans" cxnId="{51FB7073-07D7-441D-B64A-DF2E94F016A9}">
      <dgm:prSet/>
      <dgm:spPr/>
      <dgm:t>
        <a:bodyPr/>
        <a:lstStyle/>
        <a:p>
          <a:endParaRPr lang="pt-BR"/>
        </a:p>
      </dgm:t>
    </dgm:pt>
    <dgm:pt modelId="{A0B18B04-6267-41A6-ABCA-4D8BFC66B5A0}">
      <dgm:prSet custT="1"/>
      <dgm:spPr/>
      <dgm:t>
        <a:bodyPr/>
        <a:lstStyle/>
        <a:p>
          <a:pPr algn="l"/>
          <a:r>
            <a:rPr lang="pt-BR" sz="1200" dirty="0"/>
            <a:t>NFC-e</a:t>
          </a:r>
        </a:p>
      </dgm:t>
    </dgm:pt>
    <dgm:pt modelId="{36690C96-D5D3-4FEB-B4C6-1A50CDAA7675}" type="parTrans" cxnId="{D929899A-E0BF-4769-982B-726F9F8F28FD}">
      <dgm:prSet/>
      <dgm:spPr/>
      <dgm:t>
        <a:bodyPr/>
        <a:lstStyle/>
        <a:p>
          <a:endParaRPr lang="pt-BR"/>
        </a:p>
      </dgm:t>
    </dgm:pt>
    <dgm:pt modelId="{EFC0EEF9-24FA-436B-BE11-5FCC11C79C84}" type="sibTrans" cxnId="{D929899A-E0BF-4769-982B-726F9F8F28FD}">
      <dgm:prSet/>
      <dgm:spPr/>
      <dgm:t>
        <a:bodyPr/>
        <a:lstStyle/>
        <a:p>
          <a:endParaRPr lang="pt-BR"/>
        </a:p>
      </dgm:t>
    </dgm:pt>
    <dgm:pt modelId="{57A0CDDB-215F-4DDE-A227-94A9409600DD}">
      <dgm:prSet custT="1"/>
      <dgm:spPr/>
      <dgm:t>
        <a:bodyPr/>
        <a:lstStyle/>
        <a:p>
          <a:pPr algn="l"/>
          <a:r>
            <a:rPr lang="pt-BR" sz="1200" dirty="0"/>
            <a:t>CT-e + MDF-e</a:t>
          </a:r>
        </a:p>
      </dgm:t>
    </dgm:pt>
    <dgm:pt modelId="{7DDE9BD5-41AE-4ED7-A769-6099ABED130D}" type="parTrans" cxnId="{14D8B929-8CBE-4463-928F-A0F6728F0F85}">
      <dgm:prSet/>
      <dgm:spPr/>
      <dgm:t>
        <a:bodyPr/>
        <a:lstStyle/>
        <a:p>
          <a:endParaRPr lang="pt-BR"/>
        </a:p>
      </dgm:t>
    </dgm:pt>
    <dgm:pt modelId="{020201B9-0E18-4B6A-AB4C-CB90A1511C6B}" type="sibTrans" cxnId="{14D8B929-8CBE-4463-928F-A0F6728F0F85}">
      <dgm:prSet/>
      <dgm:spPr/>
      <dgm:t>
        <a:bodyPr/>
        <a:lstStyle/>
        <a:p>
          <a:endParaRPr lang="pt-BR"/>
        </a:p>
      </dgm:t>
    </dgm:pt>
    <dgm:pt modelId="{DD18447B-D6E9-4A67-9D80-5673870F1C41}">
      <dgm:prSet phldrT="[Texto]" custT="1"/>
      <dgm:spPr/>
      <dgm:t>
        <a:bodyPr/>
        <a:lstStyle/>
        <a:p>
          <a:r>
            <a:rPr lang="pt-BR" sz="2000" dirty="0"/>
            <a:t>Feedback Passagens ONE</a:t>
          </a:r>
        </a:p>
      </dgm:t>
    </dgm:pt>
    <dgm:pt modelId="{1A64034A-63FB-48BD-88F8-B389B232CB87}" type="parTrans" cxnId="{9B7A6569-1C10-476F-A26F-94B7EA0E71C0}">
      <dgm:prSet/>
      <dgm:spPr/>
      <dgm:t>
        <a:bodyPr/>
        <a:lstStyle/>
        <a:p>
          <a:endParaRPr lang="pt-BR"/>
        </a:p>
      </dgm:t>
    </dgm:pt>
    <dgm:pt modelId="{F347A0F2-7D99-48C0-8ECC-42AE94560DB9}" type="sibTrans" cxnId="{9B7A6569-1C10-476F-A26F-94B7EA0E71C0}">
      <dgm:prSet/>
      <dgm:spPr/>
      <dgm:t>
        <a:bodyPr/>
        <a:lstStyle/>
        <a:p>
          <a:endParaRPr lang="pt-BR"/>
        </a:p>
      </dgm:t>
    </dgm:pt>
    <dgm:pt modelId="{07A25086-9D29-4DC2-A56B-EB6979066BEF}">
      <dgm:prSet phldrT="[Texto]" custT="1"/>
      <dgm:spPr/>
      <dgm:t>
        <a:bodyPr/>
        <a:lstStyle/>
        <a:p>
          <a:r>
            <a:rPr lang="pt-BR" sz="2000" dirty="0"/>
            <a:t>Comparação CCG</a:t>
          </a:r>
        </a:p>
      </dgm:t>
    </dgm:pt>
    <dgm:pt modelId="{AE444F4E-FCFD-4FC8-BB8D-0F21933E8CED}" type="parTrans" cxnId="{04B64EA2-2745-461D-867B-02033213BDBB}">
      <dgm:prSet/>
      <dgm:spPr/>
      <dgm:t>
        <a:bodyPr/>
        <a:lstStyle/>
        <a:p>
          <a:endParaRPr lang="pt-BR"/>
        </a:p>
      </dgm:t>
    </dgm:pt>
    <dgm:pt modelId="{7AD957F2-FD90-4A17-9414-1E63444591FA}" type="sibTrans" cxnId="{04B64EA2-2745-461D-867B-02033213BDBB}">
      <dgm:prSet/>
      <dgm:spPr/>
      <dgm:t>
        <a:bodyPr/>
        <a:lstStyle/>
        <a:p>
          <a:endParaRPr lang="pt-BR"/>
        </a:p>
      </dgm:t>
    </dgm:pt>
    <dgm:pt modelId="{DA8B7BC2-D50A-4541-BFAF-BEBF05908A6E}">
      <dgm:prSet phldrT="[Texto]" custT="1"/>
      <dgm:spPr/>
      <dgm:t>
        <a:bodyPr/>
        <a:lstStyle/>
        <a:p>
          <a:r>
            <a:rPr lang="pt-BR" sz="2000" dirty="0"/>
            <a:t>Cadastro Emitente</a:t>
          </a:r>
        </a:p>
      </dgm:t>
    </dgm:pt>
    <dgm:pt modelId="{38EF9F28-9FBD-42E0-8436-9A7919237A68}" type="parTrans" cxnId="{F8CEEF28-E5E0-48A3-9D51-B7AE1CB4122C}">
      <dgm:prSet/>
      <dgm:spPr/>
      <dgm:t>
        <a:bodyPr/>
        <a:lstStyle/>
        <a:p>
          <a:endParaRPr lang="pt-BR"/>
        </a:p>
      </dgm:t>
    </dgm:pt>
    <dgm:pt modelId="{45EBC20A-7059-4879-83CA-ACF0B5877472}" type="sibTrans" cxnId="{F8CEEF28-E5E0-48A3-9D51-B7AE1CB4122C}">
      <dgm:prSet/>
      <dgm:spPr/>
      <dgm:t>
        <a:bodyPr/>
        <a:lstStyle/>
        <a:p>
          <a:endParaRPr lang="pt-BR"/>
        </a:p>
      </dgm:t>
    </dgm:pt>
    <dgm:pt modelId="{22B4B104-5AA0-4F51-8E86-1B5EAC4C1AB5}">
      <dgm:prSet phldrT="[Texto]" custT="1"/>
      <dgm:spPr/>
      <dgm:t>
        <a:bodyPr/>
        <a:lstStyle/>
        <a:p>
          <a:r>
            <a:rPr lang="pt-BR" sz="2000" dirty="0"/>
            <a:t>Geração da GNRE</a:t>
          </a:r>
        </a:p>
      </dgm:t>
    </dgm:pt>
    <dgm:pt modelId="{BDD1DCB5-5806-4B49-965D-468788A066E8}" type="parTrans" cxnId="{97BFB540-5583-4AE3-A69C-8CD8FB176C51}">
      <dgm:prSet/>
      <dgm:spPr/>
      <dgm:t>
        <a:bodyPr/>
        <a:lstStyle/>
        <a:p>
          <a:endParaRPr lang="pt-BR"/>
        </a:p>
      </dgm:t>
    </dgm:pt>
    <dgm:pt modelId="{D009E522-4105-4BEB-94F0-CA12F9C314C1}" type="sibTrans" cxnId="{97BFB540-5583-4AE3-A69C-8CD8FB176C51}">
      <dgm:prSet/>
      <dgm:spPr/>
      <dgm:t>
        <a:bodyPr/>
        <a:lstStyle/>
        <a:p>
          <a:endParaRPr lang="pt-BR"/>
        </a:p>
      </dgm:t>
    </dgm:pt>
    <dgm:pt modelId="{21185E69-38E3-4FEC-933F-75A9CA9768BA}">
      <dgm:prSet phldrT="[Texto]" custT="1"/>
      <dgm:spPr/>
      <dgm:t>
        <a:bodyPr/>
        <a:lstStyle/>
        <a:p>
          <a:r>
            <a:rPr lang="pt-BR" sz="2000" dirty="0"/>
            <a:t>Cadastro Frota</a:t>
          </a:r>
        </a:p>
      </dgm:t>
    </dgm:pt>
    <dgm:pt modelId="{CBE8F2F5-B62C-417B-BF5C-7DB77FDF7C48}" type="parTrans" cxnId="{9CC5D8EB-9D30-4A52-AF86-1ABA239FD3CC}">
      <dgm:prSet/>
      <dgm:spPr/>
      <dgm:t>
        <a:bodyPr/>
        <a:lstStyle/>
        <a:p>
          <a:endParaRPr lang="pt-BR"/>
        </a:p>
      </dgm:t>
    </dgm:pt>
    <dgm:pt modelId="{6E817D07-9BB4-4F2D-B44D-652EC5F62DAE}" type="sibTrans" cxnId="{9CC5D8EB-9D30-4A52-AF86-1ABA239FD3CC}">
      <dgm:prSet/>
      <dgm:spPr/>
      <dgm:t>
        <a:bodyPr/>
        <a:lstStyle/>
        <a:p>
          <a:endParaRPr lang="pt-BR"/>
        </a:p>
      </dgm:t>
    </dgm:pt>
    <dgm:pt modelId="{2956C6BE-2514-40E1-AE0F-BB556DE88A2C}" type="pres">
      <dgm:prSet presAssocID="{0A3D558F-6703-4E03-9D81-A7F97A57CFD4}" presName="diagram" presStyleCnt="0">
        <dgm:presLayoutVars>
          <dgm:dir/>
          <dgm:resizeHandles val="exact"/>
        </dgm:presLayoutVars>
      </dgm:prSet>
      <dgm:spPr/>
    </dgm:pt>
    <dgm:pt modelId="{5DC2B06B-D7B9-4217-B44E-285015405DC8}" type="pres">
      <dgm:prSet presAssocID="{FFB081E6-FC45-45CC-9289-E96AAB553AF8}" presName="node" presStyleLbl="node1" presStyleIdx="0" presStyleCnt="18">
        <dgm:presLayoutVars>
          <dgm:bulletEnabled val="1"/>
        </dgm:presLayoutVars>
      </dgm:prSet>
      <dgm:spPr/>
    </dgm:pt>
    <dgm:pt modelId="{6831D0E4-E581-4263-AC92-87B3743D111F}" type="pres">
      <dgm:prSet presAssocID="{6D64EF34-B1B6-4BBF-B55B-2DE1538905E8}" presName="sibTrans" presStyleCnt="0"/>
      <dgm:spPr/>
    </dgm:pt>
    <dgm:pt modelId="{1A9502DD-F4D0-4417-85ED-F5651C74E500}" type="pres">
      <dgm:prSet presAssocID="{F32B67E6-A695-4903-8541-5801B167B2FC}" presName="node" presStyleLbl="node1" presStyleIdx="1" presStyleCnt="18">
        <dgm:presLayoutVars>
          <dgm:bulletEnabled val="1"/>
        </dgm:presLayoutVars>
      </dgm:prSet>
      <dgm:spPr/>
    </dgm:pt>
    <dgm:pt modelId="{7E4324B3-EEB1-4800-B728-A3FFC57DDE6F}" type="pres">
      <dgm:prSet presAssocID="{B0D809FD-649B-4D76-8AC6-E1941EBA9720}" presName="sibTrans" presStyleCnt="0"/>
      <dgm:spPr/>
    </dgm:pt>
    <dgm:pt modelId="{3A91FCB8-B334-4BA9-914C-B10951660205}" type="pres">
      <dgm:prSet presAssocID="{0DAE240F-2561-49FB-B864-5B5EE3EC783C}" presName="node" presStyleLbl="node1" presStyleIdx="2" presStyleCnt="18">
        <dgm:presLayoutVars>
          <dgm:bulletEnabled val="1"/>
        </dgm:presLayoutVars>
      </dgm:prSet>
      <dgm:spPr/>
    </dgm:pt>
    <dgm:pt modelId="{68C0F4F0-E4FC-4555-B519-F23AC947B24A}" type="pres">
      <dgm:prSet presAssocID="{59B06D62-6216-4C8F-A723-4D68EA852597}" presName="sibTrans" presStyleCnt="0"/>
      <dgm:spPr/>
    </dgm:pt>
    <dgm:pt modelId="{B340E61A-EA72-45E0-8441-C9054F534C57}" type="pres">
      <dgm:prSet presAssocID="{DA8B7BC2-D50A-4541-BFAF-BEBF05908A6E}" presName="node" presStyleLbl="node1" presStyleIdx="3" presStyleCnt="18">
        <dgm:presLayoutVars>
          <dgm:bulletEnabled val="1"/>
        </dgm:presLayoutVars>
      </dgm:prSet>
      <dgm:spPr/>
    </dgm:pt>
    <dgm:pt modelId="{BCDDF29E-1046-4698-B069-3103929E209D}" type="pres">
      <dgm:prSet presAssocID="{45EBC20A-7059-4879-83CA-ACF0B5877472}" presName="sibTrans" presStyleCnt="0"/>
      <dgm:spPr/>
    </dgm:pt>
    <dgm:pt modelId="{7E1788CC-D388-4695-9F7D-DB140E7A3C3E}" type="pres">
      <dgm:prSet presAssocID="{21185E69-38E3-4FEC-933F-75A9CA9768BA}" presName="node" presStyleLbl="node1" presStyleIdx="4" presStyleCnt="18">
        <dgm:presLayoutVars>
          <dgm:bulletEnabled val="1"/>
        </dgm:presLayoutVars>
      </dgm:prSet>
      <dgm:spPr/>
    </dgm:pt>
    <dgm:pt modelId="{7798911D-1573-4845-BF56-866225376DA5}" type="pres">
      <dgm:prSet presAssocID="{6E817D07-9BB4-4F2D-B44D-652EC5F62DAE}" presName="sibTrans" presStyleCnt="0"/>
      <dgm:spPr/>
    </dgm:pt>
    <dgm:pt modelId="{88F09251-E682-49BF-92A2-E179411572D1}" type="pres">
      <dgm:prSet presAssocID="{7CAA8F7C-24BA-4278-AE3A-78EC0FD21CDE}" presName="node" presStyleLbl="node1" presStyleIdx="5" presStyleCnt="18">
        <dgm:presLayoutVars>
          <dgm:bulletEnabled val="1"/>
        </dgm:presLayoutVars>
      </dgm:prSet>
      <dgm:spPr/>
    </dgm:pt>
    <dgm:pt modelId="{676F04CB-795E-4D5A-99B1-FCB94BA16507}" type="pres">
      <dgm:prSet presAssocID="{E3A4FE98-D9FB-43B7-A043-D987719EB268}" presName="sibTrans" presStyleCnt="0"/>
      <dgm:spPr/>
    </dgm:pt>
    <dgm:pt modelId="{AC940D45-4610-43E6-877E-1D5F251A89F2}" type="pres">
      <dgm:prSet presAssocID="{DCD1F875-DA44-4101-B460-1DDA64EFF870}" presName="node" presStyleLbl="node1" presStyleIdx="6" presStyleCnt="18">
        <dgm:presLayoutVars>
          <dgm:bulletEnabled val="1"/>
        </dgm:presLayoutVars>
      </dgm:prSet>
      <dgm:spPr/>
    </dgm:pt>
    <dgm:pt modelId="{D8C15959-39FA-4FF2-883B-B2B89673918C}" type="pres">
      <dgm:prSet presAssocID="{73B0E2D3-8D3A-4E4F-97D5-CFA12181E6F7}" presName="sibTrans" presStyleCnt="0"/>
      <dgm:spPr/>
    </dgm:pt>
    <dgm:pt modelId="{2B3B6138-42CD-4E2F-B497-4F18644AB07A}" type="pres">
      <dgm:prSet presAssocID="{78FDAF1D-EDD8-4695-8A7E-1FC9079A628E}" presName="node" presStyleLbl="node1" presStyleIdx="7" presStyleCnt="18">
        <dgm:presLayoutVars>
          <dgm:bulletEnabled val="1"/>
        </dgm:presLayoutVars>
      </dgm:prSet>
      <dgm:spPr/>
    </dgm:pt>
    <dgm:pt modelId="{C2241F78-C47D-4CB8-A5CF-B7B6F967BD8C}" type="pres">
      <dgm:prSet presAssocID="{5F8F3F47-F662-4F39-B7C3-3CA6FDC31D74}" presName="sibTrans" presStyleCnt="0"/>
      <dgm:spPr/>
    </dgm:pt>
    <dgm:pt modelId="{34DADE3C-04F8-4A44-A047-0FEDE1126AB4}" type="pres">
      <dgm:prSet presAssocID="{4EA5C204-C910-426D-BFBA-6F24C6FD6FB6}" presName="node" presStyleLbl="node1" presStyleIdx="8" presStyleCnt="18">
        <dgm:presLayoutVars>
          <dgm:bulletEnabled val="1"/>
        </dgm:presLayoutVars>
      </dgm:prSet>
      <dgm:spPr/>
    </dgm:pt>
    <dgm:pt modelId="{273D1920-D6ED-472F-8A7A-CF9AE2F95D90}" type="pres">
      <dgm:prSet presAssocID="{170D3A5B-4817-4EDC-B08C-8898360BA321}" presName="sibTrans" presStyleCnt="0"/>
      <dgm:spPr/>
    </dgm:pt>
    <dgm:pt modelId="{C16FB1B1-FC66-444B-B552-C9302A0D9EE3}" type="pres">
      <dgm:prSet presAssocID="{9BB1C5AD-1BE7-4010-960F-18502B00E40D}" presName="node" presStyleLbl="node1" presStyleIdx="9" presStyleCnt="18">
        <dgm:presLayoutVars>
          <dgm:bulletEnabled val="1"/>
        </dgm:presLayoutVars>
      </dgm:prSet>
      <dgm:spPr/>
    </dgm:pt>
    <dgm:pt modelId="{9036D4C2-033E-47DE-A4C7-79A58B8DE77C}" type="pres">
      <dgm:prSet presAssocID="{0762DA4A-5435-40AA-8536-4FEF82CB2920}" presName="sibTrans" presStyleCnt="0"/>
      <dgm:spPr/>
    </dgm:pt>
    <dgm:pt modelId="{59709016-7F02-451E-B0CC-A2FAF3C9BEDB}" type="pres">
      <dgm:prSet presAssocID="{137F7FA0-5ED4-4AC4-966B-F497447A4D0F}" presName="node" presStyleLbl="node1" presStyleIdx="10" presStyleCnt="18">
        <dgm:presLayoutVars>
          <dgm:bulletEnabled val="1"/>
        </dgm:presLayoutVars>
      </dgm:prSet>
      <dgm:spPr/>
    </dgm:pt>
    <dgm:pt modelId="{3970C86B-BEAE-4FEF-921F-285F20753CBB}" type="pres">
      <dgm:prSet presAssocID="{C5A2936A-2DA0-4B40-BB03-5589EA53960A}" presName="sibTrans" presStyleCnt="0"/>
      <dgm:spPr/>
    </dgm:pt>
    <dgm:pt modelId="{F493924A-A8C0-410C-AFFC-E60C7263B43C}" type="pres">
      <dgm:prSet presAssocID="{FD63D8AA-4E29-4AF3-8AD2-8634344AF07F}" presName="node" presStyleLbl="node1" presStyleIdx="11" presStyleCnt="18">
        <dgm:presLayoutVars>
          <dgm:bulletEnabled val="1"/>
        </dgm:presLayoutVars>
      </dgm:prSet>
      <dgm:spPr/>
    </dgm:pt>
    <dgm:pt modelId="{A1EF0135-9E50-4A56-9DD4-2D233094F191}" type="pres">
      <dgm:prSet presAssocID="{128BA3D2-71CB-4002-86FF-CD28B63849ED}" presName="sibTrans" presStyleCnt="0"/>
      <dgm:spPr/>
    </dgm:pt>
    <dgm:pt modelId="{BD5A6452-C9EA-4B93-9B7B-88827C3944D2}" type="pres">
      <dgm:prSet presAssocID="{E74C1437-12DA-4754-83CC-F42C4302FE39}" presName="node" presStyleLbl="node1" presStyleIdx="12" presStyleCnt="18">
        <dgm:presLayoutVars>
          <dgm:bulletEnabled val="1"/>
        </dgm:presLayoutVars>
      </dgm:prSet>
      <dgm:spPr/>
    </dgm:pt>
    <dgm:pt modelId="{4EC0D1AF-75C3-41D4-A5E2-308D4474480E}" type="pres">
      <dgm:prSet presAssocID="{212A7CF0-A2AE-44D1-AB35-089076061843}" presName="sibTrans" presStyleCnt="0"/>
      <dgm:spPr/>
    </dgm:pt>
    <dgm:pt modelId="{741B9D30-536C-4265-9C03-95643A7D77FE}" type="pres">
      <dgm:prSet presAssocID="{07A25086-9D29-4DC2-A56B-EB6979066BEF}" presName="node" presStyleLbl="node1" presStyleIdx="13" presStyleCnt="18">
        <dgm:presLayoutVars>
          <dgm:bulletEnabled val="1"/>
        </dgm:presLayoutVars>
      </dgm:prSet>
      <dgm:spPr/>
    </dgm:pt>
    <dgm:pt modelId="{67DC07CA-9CDF-40B1-8DAF-C7244139FC89}" type="pres">
      <dgm:prSet presAssocID="{7AD957F2-FD90-4A17-9414-1E63444591FA}" presName="sibTrans" presStyleCnt="0"/>
      <dgm:spPr/>
    </dgm:pt>
    <dgm:pt modelId="{D448C923-CD84-4C8D-8865-BB11B9F4E84A}" type="pres">
      <dgm:prSet presAssocID="{894A1658-A5F7-4279-87D7-D3B1355B33DD}" presName="node" presStyleLbl="node1" presStyleIdx="14" presStyleCnt="18">
        <dgm:presLayoutVars>
          <dgm:bulletEnabled val="1"/>
        </dgm:presLayoutVars>
      </dgm:prSet>
      <dgm:spPr/>
    </dgm:pt>
    <dgm:pt modelId="{6F812B49-2088-4A7E-9587-95E64AD146EC}" type="pres">
      <dgm:prSet presAssocID="{1B3C1263-57F9-4248-9B13-F9DB69B5ED4B}" presName="sibTrans" presStyleCnt="0"/>
      <dgm:spPr/>
    </dgm:pt>
    <dgm:pt modelId="{3229FD76-97AE-4B3E-A389-C3AA66838BA1}" type="pres">
      <dgm:prSet presAssocID="{DD18447B-D6E9-4A67-9D80-5673870F1C41}" presName="node" presStyleLbl="node1" presStyleIdx="15" presStyleCnt="18">
        <dgm:presLayoutVars>
          <dgm:bulletEnabled val="1"/>
        </dgm:presLayoutVars>
      </dgm:prSet>
      <dgm:spPr/>
    </dgm:pt>
    <dgm:pt modelId="{36E6B924-7475-41F7-BB43-19A65064D832}" type="pres">
      <dgm:prSet presAssocID="{F347A0F2-7D99-48C0-8ECC-42AE94560DB9}" presName="sibTrans" presStyleCnt="0"/>
      <dgm:spPr/>
    </dgm:pt>
    <dgm:pt modelId="{BD09EBF1-E4DB-4C57-94BE-9A4698283F38}" type="pres">
      <dgm:prSet presAssocID="{6398E52E-348E-44E5-90A3-753B0C18FA12}" presName="node" presStyleLbl="node1" presStyleIdx="16" presStyleCnt="18">
        <dgm:presLayoutVars>
          <dgm:bulletEnabled val="1"/>
        </dgm:presLayoutVars>
      </dgm:prSet>
      <dgm:spPr/>
    </dgm:pt>
    <dgm:pt modelId="{25B887A2-B217-4C4C-905C-3DBBC0F019B6}" type="pres">
      <dgm:prSet presAssocID="{4DD3BA81-46D5-4D86-8677-F615CF8BF0C3}" presName="sibTrans" presStyleCnt="0"/>
      <dgm:spPr/>
    </dgm:pt>
    <dgm:pt modelId="{91714B54-A7BB-4E1E-B840-62FE1B469D1A}" type="pres">
      <dgm:prSet presAssocID="{22B4B104-5AA0-4F51-8E86-1B5EAC4C1AB5}" presName="node" presStyleLbl="node1" presStyleIdx="17" presStyleCnt="18">
        <dgm:presLayoutVars>
          <dgm:bulletEnabled val="1"/>
        </dgm:presLayoutVars>
      </dgm:prSet>
      <dgm:spPr/>
    </dgm:pt>
  </dgm:ptLst>
  <dgm:cxnLst>
    <dgm:cxn modelId="{FED83B02-4C95-41A4-8913-F75755F43EC6}" type="presOf" srcId="{FFB081E6-FC45-45CC-9289-E96AAB553AF8}" destId="{5DC2B06B-D7B9-4217-B44E-285015405DC8}" srcOrd="0" destOrd="0" presId="urn:microsoft.com/office/officeart/2005/8/layout/default"/>
    <dgm:cxn modelId="{C667A603-28A2-449A-AC28-4AA20B62F668}" type="presOf" srcId="{DCD1F875-DA44-4101-B460-1DDA64EFF870}" destId="{AC940D45-4610-43E6-877E-1D5F251A89F2}" srcOrd="0" destOrd="0" presId="urn:microsoft.com/office/officeart/2005/8/layout/default"/>
    <dgm:cxn modelId="{A3A3C70A-D7E5-46D3-8D55-9AFF41F6A784}" srcId="{0A3D558F-6703-4E03-9D81-A7F97A57CFD4}" destId="{FFB081E6-FC45-45CC-9289-E96AAB553AF8}" srcOrd="0" destOrd="0" parTransId="{7553074B-1F51-4C39-A39E-D4D5EE8340FB}" sibTransId="{6D64EF34-B1B6-4BBF-B55B-2DE1538905E8}"/>
    <dgm:cxn modelId="{4C83B214-9335-49E3-833C-E7EE163DBE0E}" type="presOf" srcId="{6398E52E-348E-44E5-90A3-753B0C18FA12}" destId="{BD09EBF1-E4DB-4C57-94BE-9A4698283F38}" srcOrd="0" destOrd="0" presId="urn:microsoft.com/office/officeart/2005/8/layout/default"/>
    <dgm:cxn modelId="{9B402D16-2A81-476A-9CFB-1FAEE38DE226}" type="presOf" srcId="{DA8B7BC2-D50A-4541-BFAF-BEBF05908A6E}" destId="{B340E61A-EA72-45E0-8441-C9054F534C57}" srcOrd="0" destOrd="0" presId="urn:microsoft.com/office/officeart/2005/8/layout/default"/>
    <dgm:cxn modelId="{7E45C716-8165-4FFA-B4AC-0F5E0522D395}" type="presOf" srcId="{57A0CDDB-215F-4DDE-A227-94A9409600DD}" destId="{2B3B6138-42CD-4E2F-B497-4F18644AB07A}" srcOrd="0" destOrd="3" presId="urn:microsoft.com/office/officeart/2005/8/layout/default"/>
    <dgm:cxn modelId="{99D5A71A-B322-48F6-BF1A-52955FA20D4F}" srcId="{0A3D558F-6703-4E03-9D81-A7F97A57CFD4}" destId="{7CAA8F7C-24BA-4278-AE3A-78EC0FD21CDE}" srcOrd="5" destOrd="0" parTransId="{E0E9F3FE-8F21-4609-9D7C-04933F300D84}" sibTransId="{E3A4FE98-D9FB-43B7-A043-D987719EB268}"/>
    <dgm:cxn modelId="{608C4D1C-C7DE-4D88-9008-6CA734CEC12B}" type="presOf" srcId="{78FDAF1D-EDD8-4695-8A7E-1FC9079A628E}" destId="{2B3B6138-42CD-4E2F-B497-4F18644AB07A}" srcOrd="0" destOrd="0" presId="urn:microsoft.com/office/officeart/2005/8/layout/default"/>
    <dgm:cxn modelId="{0A9EFA1D-D69C-427C-B53F-7413BFF7C6DE}" type="presOf" srcId="{FD63D8AA-4E29-4AF3-8AD2-8634344AF07F}" destId="{F493924A-A8C0-410C-AFFC-E60C7263B43C}" srcOrd="0" destOrd="0" presId="urn:microsoft.com/office/officeart/2005/8/layout/default"/>
    <dgm:cxn modelId="{9B412B24-9BA4-492F-AE13-C2F894861065}" type="presOf" srcId="{22B4B104-5AA0-4F51-8E86-1B5EAC4C1AB5}" destId="{91714B54-A7BB-4E1E-B840-62FE1B469D1A}" srcOrd="0" destOrd="0" presId="urn:microsoft.com/office/officeart/2005/8/layout/default"/>
    <dgm:cxn modelId="{F8CEEF28-E5E0-48A3-9D51-B7AE1CB4122C}" srcId="{0A3D558F-6703-4E03-9D81-A7F97A57CFD4}" destId="{DA8B7BC2-D50A-4541-BFAF-BEBF05908A6E}" srcOrd="3" destOrd="0" parTransId="{38EF9F28-9FBD-42E0-8436-9A7919237A68}" sibTransId="{45EBC20A-7059-4879-83CA-ACF0B5877472}"/>
    <dgm:cxn modelId="{14D8B929-8CBE-4463-928F-A0F6728F0F85}" srcId="{78FDAF1D-EDD8-4695-8A7E-1FC9079A628E}" destId="{57A0CDDB-215F-4DDE-A227-94A9409600DD}" srcOrd="2" destOrd="0" parTransId="{7DDE9BD5-41AE-4ED7-A769-6099ABED130D}" sibTransId="{020201B9-0E18-4B6A-AB4C-CB90A1511C6B}"/>
    <dgm:cxn modelId="{7B4C0533-30DD-4637-9ACB-F5796D552FD3}" type="presOf" srcId="{894A1658-A5F7-4279-87D7-D3B1355B33DD}" destId="{D448C923-CD84-4C8D-8865-BB11B9F4E84A}" srcOrd="0" destOrd="0" presId="urn:microsoft.com/office/officeart/2005/8/layout/default"/>
    <dgm:cxn modelId="{97BFB540-5583-4AE3-A69C-8CD8FB176C51}" srcId="{0A3D558F-6703-4E03-9D81-A7F97A57CFD4}" destId="{22B4B104-5AA0-4F51-8E86-1B5EAC4C1AB5}" srcOrd="17" destOrd="0" parTransId="{BDD1DCB5-5806-4B49-965D-468788A066E8}" sibTransId="{D009E522-4105-4BEB-94F0-CA12F9C314C1}"/>
    <dgm:cxn modelId="{4811EF41-044A-4763-9889-922BFB3F1BE5}" srcId="{0A3D558F-6703-4E03-9D81-A7F97A57CFD4}" destId="{137F7FA0-5ED4-4AC4-966B-F497447A4D0F}" srcOrd="10" destOrd="0" parTransId="{000F983E-BDF2-45F8-AACA-110F370A0C37}" sibTransId="{C5A2936A-2DA0-4B40-BB03-5589EA53960A}"/>
    <dgm:cxn modelId="{FEA50746-10C0-4F65-AAE2-B5E958625F0A}" srcId="{0A3D558F-6703-4E03-9D81-A7F97A57CFD4}" destId="{894A1658-A5F7-4279-87D7-D3B1355B33DD}" srcOrd="14" destOrd="0" parTransId="{C4C2C665-6BDC-4B0F-8273-F7031EB6428D}" sibTransId="{1B3C1263-57F9-4248-9B13-F9DB69B5ED4B}"/>
    <dgm:cxn modelId="{9B7A6569-1C10-476F-A26F-94B7EA0E71C0}" srcId="{0A3D558F-6703-4E03-9D81-A7F97A57CFD4}" destId="{DD18447B-D6E9-4A67-9D80-5673870F1C41}" srcOrd="15" destOrd="0" parTransId="{1A64034A-63FB-48BD-88F8-B389B232CB87}" sibTransId="{F347A0F2-7D99-48C0-8ECC-42AE94560DB9}"/>
    <dgm:cxn modelId="{02C88272-020F-45BB-A850-3CCAEA88B925}" srcId="{0A3D558F-6703-4E03-9D81-A7F97A57CFD4}" destId="{4EA5C204-C910-426D-BFBA-6F24C6FD6FB6}" srcOrd="8" destOrd="0" parTransId="{A8F3A3DF-074C-4DFE-8D5D-6E8F62BF98C7}" sibTransId="{170D3A5B-4817-4EDC-B08C-8898360BA321}"/>
    <dgm:cxn modelId="{1E852A73-866F-445D-8F02-702CB29BF42D}" srcId="{0A3D558F-6703-4E03-9D81-A7F97A57CFD4}" destId="{FD63D8AA-4E29-4AF3-8AD2-8634344AF07F}" srcOrd="11" destOrd="0" parTransId="{B95BBD87-9376-44B9-B4A0-FA629E8E2FA7}" sibTransId="{128BA3D2-71CB-4002-86FF-CD28B63849ED}"/>
    <dgm:cxn modelId="{51FB7073-07D7-441D-B64A-DF2E94F016A9}" srcId="{78FDAF1D-EDD8-4695-8A7E-1FC9079A628E}" destId="{8913E3A1-0C64-4409-BC90-E8C6278D668A}" srcOrd="0" destOrd="0" parTransId="{3CD6AB40-1312-4F8F-AECD-5B55B2B8F165}" sibTransId="{6192818A-AD78-4B16-A56D-BC08469E7AB6}"/>
    <dgm:cxn modelId="{B664AD74-B658-4FB8-A286-558D49E48000}" type="presOf" srcId="{21185E69-38E3-4FEC-933F-75A9CA9768BA}" destId="{7E1788CC-D388-4695-9F7D-DB140E7A3C3E}" srcOrd="0" destOrd="0" presId="urn:microsoft.com/office/officeart/2005/8/layout/default"/>
    <dgm:cxn modelId="{CCDA565A-761F-45E0-8C06-68BAAE68E108}" type="presOf" srcId="{7CAA8F7C-24BA-4278-AE3A-78EC0FD21CDE}" destId="{88F09251-E682-49BF-92A2-E179411572D1}" srcOrd="0" destOrd="0" presId="urn:microsoft.com/office/officeart/2005/8/layout/default"/>
    <dgm:cxn modelId="{616CE27B-C9C0-460D-B198-77C348AB4D51}" type="presOf" srcId="{0A3D558F-6703-4E03-9D81-A7F97A57CFD4}" destId="{2956C6BE-2514-40E1-AE0F-BB556DE88A2C}" srcOrd="0" destOrd="0" presId="urn:microsoft.com/office/officeart/2005/8/layout/default"/>
    <dgm:cxn modelId="{FB03C37F-FB87-4F1D-8953-715FF517EBC0}" type="presOf" srcId="{4EA5C204-C910-426D-BFBA-6F24C6FD6FB6}" destId="{34DADE3C-04F8-4A44-A047-0FEDE1126AB4}" srcOrd="0" destOrd="0" presId="urn:microsoft.com/office/officeart/2005/8/layout/default"/>
    <dgm:cxn modelId="{047C2F8F-6CE4-4D21-AEA2-5DEFEF52E1AD}" type="presOf" srcId="{DD18447B-D6E9-4A67-9D80-5673870F1C41}" destId="{3229FD76-97AE-4B3E-A389-C3AA66838BA1}" srcOrd="0" destOrd="0" presId="urn:microsoft.com/office/officeart/2005/8/layout/default"/>
    <dgm:cxn modelId="{8AA03B96-2408-4691-AD1D-4F722760973F}" type="presOf" srcId="{8913E3A1-0C64-4409-BC90-E8C6278D668A}" destId="{2B3B6138-42CD-4E2F-B497-4F18644AB07A}" srcOrd="0" destOrd="1" presId="urn:microsoft.com/office/officeart/2005/8/layout/default"/>
    <dgm:cxn modelId="{D929899A-E0BF-4769-982B-726F9F8F28FD}" srcId="{78FDAF1D-EDD8-4695-8A7E-1FC9079A628E}" destId="{A0B18B04-6267-41A6-ABCA-4D8BFC66B5A0}" srcOrd="1" destOrd="0" parTransId="{36690C96-D5D3-4FEB-B4C6-1A50CDAA7675}" sibTransId="{EFC0EEF9-24FA-436B-BE11-5FCC11C79C84}"/>
    <dgm:cxn modelId="{04B64EA2-2745-461D-867B-02033213BDBB}" srcId="{0A3D558F-6703-4E03-9D81-A7F97A57CFD4}" destId="{07A25086-9D29-4DC2-A56B-EB6979066BEF}" srcOrd="13" destOrd="0" parTransId="{AE444F4E-FCFD-4FC8-BB8D-0F21933E8CED}" sibTransId="{7AD957F2-FD90-4A17-9414-1E63444591FA}"/>
    <dgm:cxn modelId="{1DAD82A2-42D9-44A1-B6FC-0B06DDD1F256}" srcId="{0A3D558F-6703-4E03-9D81-A7F97A57CFD4}" destId="{DCD1F875-DA44-4101-B460-1DDA64EFF870}" srcOrd="6" destOrd="0" parTransId="{29DE198F-9C73-479C-A042-4124612FC63C}" sibTransId="{73B0E2D3-8D3A-4E4F-97D5-CFA12181E6F7}"/>
    <dgm:cxn modelId="{6F95DBA4-C458-4DB6-8406-3F8B5F7F0564}" srcId="{0A3D558F-6703-4E03-9D81-A7F97A57CFD4}" destId="{9BB1C5AD-1BE7-4010-960F-18502B00E40D}" srcOrd="9" destOrd="0" parTransId="{E2FDE739-B97B-481C-B51B-A9AE5FC39E05}" sibTransId="{0762DA4A-5435-40AA-8536-4FEF82CB2920}"/>
    <dgm:cxn modelId="{4D192EA7-91D8-40B4-97C0-E07B4E342D99}" srcId="{0A3D558F-6703-4E03-9D81-A7F97A57CFD4}" destId="{F32B67E6-A695-4903-8541-5801B167B2FC}" srcOrd="1" destOrd="0" parTransId="{BE1D9A38-CFE5-4653-8191-BBAB19973F01}" sibTransId="{B0D809FD-649B-4D76-8AC6-E1941EBA9720}"/>
    <dgm:cxn modelId="{BB967CAC-7A12-41E5-81BD-CC604A9E11C0}" type="presOf" srcId="{9BB1C5AD-1BE7-4010-960F-18502B00E40D}" destId="{C16FB1B1-FC66-444B-B552-C9302A0D9EE3}" srcOrd="0" destOrd="0" presId="urn:microsoft.com/office/officeart/2005/8/layout/default"/>
    <dgm:cxn modelId="{721F03AF-EF14-4B77-9321-5265D9D6578E}" type="presOf" srcId="{07A25086-9D29-4DC2-A56B-EB6979066BEF}" destId="{741B9D30-536C-4265-9C03-95643A7D77FE}" srcOrd="0" destOrd="0" presId="urn:microsoft.com/office/officeart/2005/8/layout/default"/>
    <dgm:cxn modelId="{76BA91BD-2638-4C5A-A2BD-63C0B036FCB0}" type="presOf" srcId="{0DAE240F-2561-49FB-B864-5B5EE3EC783C}" destId="{3A91FCB8-B334-4BA9-914C-B10951660205}" srcOrd="0" destOrd="0" presId="urn:microsoft.com/office/officeart/2005/8/layout/default"/>
    <dgm:cxn modelId="{375A91C1-ACA0-4332-AC32-89F6C2554775}" srcId="{0A3D558F-6703-4E03-9D81-A7F97A57CFD4}" destId="{6398E52E-348E-44E5-90A3-753B0C18FA12}" srcOrd="16" destOrd="0" parTransId="{2901C57D-909F-441D-92F2-6CA6543230EF}" sibTransId="{4DD3BA81-46D5-4D86-8677-F615CF8BF0C3}"/>
    <dgm:cxn modelId="{78B54FC8-4F81-4FF9-A91B-7E83E9C39072}" srcId="{0A3D558F-6703-4E03-9D81-A7F97A57CFD4}" destId="{0DAE240F-2561-49FB-B864-5B5EE3EC783C}" srcOrd="2" destOrd="0" parTransId="{5404238B-79A8-4F6E-827A-34A732A01A9E}" sibTransId="{59B06D62-6216-4C8F-A723-4D68EA852597}"/>
    <dgm:cxn modelId="{24019AC9-9592-4B09-8AD2-8A65880664DD}" srcId="{0A3D558F-6703-4E03-9D81-A7F97A57CFD4}" destId="{E74C1437-12DA-4754-83CC-F42C4302FE39}" srcOrd="12" destOrd="0" parTransId="{53169BD3-915F-4F31-B0C8-19CA68739B7A}" sibTransId="{212A7CF0-A2AE-44D1-AB35-089076061843}"/>
    <dgm:cxn modelId="{9CC5D8EB-9D30-4A52-AF86-1ABA239FD3CC}" srcId="{0A3D558F-6703-4E03-9D81-A7F97A57CFD4}" destId="{21185E69-38E3-4FEC-933F-75A9CA9768BA}" srcOrd="4" destOrd="0" parTransId="{CBE8F2F5-B62C-417B-BF5C-7DB77FDF7C48}" sibTransId="{6E817D07-9BB4-4F2D-B44D-652EC5F62DAE}"/>
    <dgm:cxn modelId="{391013F1-CF19-40D5-A99F-BE283461EBD2}" srcId="{0A3D558F-6703-4E03-9D81-A7F97A57CFD4}" destId="{78FDAF1D-EDD8-4695-8A7E-1FC9079A628E}" srcOrd="7" destOrd="0" parTransId="{81E129EE-188F-425C-B82E-7F510AFB66CE}" sibTransId="{5F8F3F47-F662-4F39-B7C3-3CA6FDC31D74}"/>
    <dgm:cxn modelId="{3626EFF2-5469-4244-B497-4F92B524FEBD}" type="presOf" srcId="{A0B18B04-6267-41A6-ABCA-4D8BFC66B5A0}" destId="{2B3B6138-42CD-4E2F-B497-4F18644AB07A}" srcOrd="0" destOrd="2" presId="urn:microsoft.com/office/officeart/2005/8/layout/default"/>
    <dgm:cxn modelId="{BFCE08F8-2A8A-466C-B462-39C72295BC41}" type="presOf" srcId="{137F7FA0-5ED4-4AC4-966B-F497447A4D0F}" destId="{59709016-7F02-451E-B0CC-A2FAF3C9BEDB}" srcOrd="0" destOrd="0" presId="urn:microsoft.com/office/officeart/2005/8/layout/default"/>
    <dgm:cxn modelId="{DBEEAFFA-AFE9-435A-89FF-6B7C63291613}" type="presOf" srcId="{E74C1437-12DA-4754-83CC-F42C4302FE39}" destId="{BD5A6452-C9EA-4B93-9B7B-88827C3944D2}" srcOrd="0" destOrd="0" presId="urn:microsoft.com/office/officeart/2005/8/layout/default"/>
    <dgm:cxn modelId="{6FDD67FB-C08E-4B31-A6F5-07BAB041D175}" type="presOf" srcId="{F32B67E6-A695-4903-8541-5801B167B2FC}" destId="{1A9502DD-F4D0-4417-85ED-F5651C74E500}" srcOrd="0" destOrd="0" presId="urn:microsoft.com/office/officeart/2005/8/layout/default"/>
    <dgm:cxn modelId="{E7A40147-3353-47FC-AF3B-98CB1AE22A98}" type="presParOf" srcId="{2956C6BE-2514-40E1-AE0F-BB556DE88A2C}" destId="{5DC2B06B-D7B9-4217-B44E-285015405DC8}" srcOrd="0" destOrd="0" presId="urn:microsoft.com/office/officeart/2005/8/layout/default"/>
    <dgm:cxn modelId="{55B4026C-323C-4B94-B7C4-ECDBDACB1A99}" type="presParOf" srcId="{2956C6BE-2514-40E1-AE0F-BB556DE88A2C}" destId="{6831D0E4-E581-4263-AC92-87B3743D111F}" srcOrd="1" destOrd="0" presId="urn:microsoft.com/office/officeart/2005/8/layout/default"/>
    <dgm:cxn modelId="{431BC023-1AAA-4A8A-829E-3224D8FBEA38}" type="presParOf" srcId="{2956C6BE-2514-40E1-AE0F-BB556DE88A2C}" destId="{1A9502DD-F4D0-4417-85ED-F5651C74E500}" srcOrd="2" destOrd="0" presId="urn:microsoft.com/office/officeart/2005/8/layout/default"/>
    <dgm:cxn modelId="{22879F07-1CF0-4E29-A6DB-8CC8A11273E0}" type="presParOf" srcId="{2956C6BE-2514-40E1-AE0F-BB556DE88A2C}" destId="{7E4324B3-EEB1-4800-B728-A3FFC57DDE6F}" srcOrd="3" destOrd="0" presId="urn:microsoft.com/office/officeart/2005/8/layout/default"/>
    <dgm:cxn modelId="{BD9ACDE5-EE5A-4072-AFD9-6A76A2203869}" type="presParOf" srcId="{2956C6BE-2514-40E1-AE0F-BB556DE88A2C}" destId="{3A91FCB8-B334-4BA9-914C-B10951660205}" srcOrd="4" destOrd="0" presId="urn:microsoft.com/office/officeart/2005/8/layout/default"/>
    <dgm:cxn modelId="{BA514708-542B-40AC-813F-7CE497B61F3C}" type="presParOf" srcId="{2956C6BE-2514-40E1-AE0F-BB556DE88A2C}" destId="{68C0F4F0-E4FC-4555-B519-F23AC947B24A}" srcOrd="5" destOrd="0" presId="urn:microsoft.com/office/officeart/2005/8/layout/default"/>
    <dgm:cxn modelId="{E8D36088-CB6C-43BD-BC58-E90F6B3A2228}" type="presParOf" srcId="{2956C6BE-2514-40E1-AE0F-BB556DE88A2C}" destId="{B340E61A-EA72-45E0-8441-C9054F534C57}" srcOrd="6" destOrd="0" presId="urn:microsoft.com/office/officeart/2005/8/layout/default"/>
    <dgm:cxn modelId="{E1FC4054-892D-4FD4-8D09-45C6AE99F41F}" type="presParOf" srcId="{2956C6BE-2514-40E1-AE0F-BB556DE88A2C}" destId="{BCDDF29E-1046-4698-B069-3103929E209D}" srcOrd="7" destOrd="0" presId="urn:microsoft.com/office/officeart/2005/8/layout/default"/>
    <dgm:cxn modelId="{2A29FA1E-954F-4819-A239-F5D21AD774C1}" type="presParOf" srcId="{2956C6BE-2514-40E1-AE0F-BB556DE88A2C}" destId="{7E1788CC-D388-4695-9F7D-DB140E7A3C3E}" srcOrd="8" destOrd="0" presId="urn:microsoft.com/office/officeart/2005/8/layout/default"/>
    <dgm:cxn modelId="{4A7E98A5-93B4-472A-AFD1-0E01018C67A5}" type="presParOf" srcId="{2956C6BE-2514-40E1-AE0F-BB556DE88A2C}" destId="{7798911D-1573-4845-BF56-866225376DA5}" srcOrd="9" destOrd="0" presId="urn:microsoft.com/office/officeart/2005/8/layout/default"/>
    <dgm:cxn modelId="{5A234BB5-D987-4D62-97AB-5929895E7E71}" type="presParOf" srcId="{2956C6BE-2514-40E1-AE0F-BB556DE88A2C}" destId="{88F09251-E682-49BF-92A2-E179411572D1}" srcOrd="10" destOrd="0" presId="urn:microsoft.com/office/officeart/2005/8/layout/default"/>
    <dgm:cxn modelId="{54A75F5F-9174-4B2F-AB5B-F112A932DD00}" type="presParOf" srcId="{2956C6BE-2514-40E1-AE0F-BB556DE88A2C}" destId="{676F04CB-795E-4D5A-99B1-FCB94BA16507}" srcOrd="11" destOrd="0" presId="urn:microsoft.com/office/officeart/2005/8/layout/default"/>
    <dgm:cxn modelId="{BD020188-D48E-45D1-B230-DBFC00646A46}" type="presParOf" srcId="{2956C6BE-2514-40E1-AE0F-BB556DE88A2C}" destId="{AC940D45-4610-43E6-877E-1D5F251A89F2}" srcOrd="12" destOrd="0" presId="urn:microsoft.com/office/officeart/2005/8/layout/default"/>
    <dgm:cxn modelId="{BC8609C0-3058-4FF4-A478-C5C1B4E0F959}" type="presParOf" srcId="{2956C6BE-2514-40E1-AE0F-BB556DE88A2C}" destId="{D8C15959-39FA-4FF2-883B-B2B89673918C}" srcOrd="13" destOrd="0" presId="urn:microsoft.com/office/officeart/2005/8/layout/default"/>
    <dgm:cxn modelId="{23AF3F11-3F48-4BA0-BA77-1813ABB51DCD}" type="presParOf" srcId="{2956C6BE-2514-40E1-AE0F-BB556DE88A2C}" destId="{2B3B6138-42CD-4E2F-B497-4F18644AB07A}" srcOrd="14" destOrd="0" presId="urn:microsoft.com/office/officeart/2005/8/layout/default"/>
    <dgm:cxn modelId="{594531D4-80C5-48B7-9133-46A82ADE355D}" type="presParOf" srcId="{2956C6BE-2514-40E1-AE0F-BB556DE88A2C}" destId="{C2241F78-C47D-4CB8-A5CF-B7B6F967BD8C}" srcOrd="15" destOrd="0" presId="urn:microsoft.com/office/officeart/2005/8/layout/default"/>
    <dgm:cxn modelId="{8C20ED26-DBA0-484C-A052-AB62227B8A91}" type="presParOf" srcId="{2956C6BE-2514-40E1-AE0F-BB556DE88A2C}" destId="{34DADE3C-04F8-4A44-A047-0FEDE1126AB4}" srcOrd="16" destOrd="0" presId="urn:microsoft.com/office/officeart/2005/8/layout/default"/>
    <dgm:cxn modelId="{51FB76F3-8627-4BD0-A3D7-7DF1C213C446}" type="presParOf" srcId="{2956C6BE-2514-40E1-AE0F-BB556DE88A2C}" destId="{273D1920-D6ED-472F-8A7A-CF9AE2F95D90}" srcOrd="17" destOrd="0" presId="urn:microsoft.com/office/officeart/2005/8/layout/default"/>
    <dgm:cxn modelId="{86F9C4CF-1AD3-4FC5-9C8E-0574DD6E1611}" type="presParOf" srcId="{2956C6BE-2514-40E1-AE0F-BB556DE88A2C}" destId="{C16FB1B1-FC66-444B-B552-C9302A0D9EE3}" srcOrd="18" destOrd="0" presId="urn:microsoft.com/office/officeart/2005/8/layout/default"/>
    <dgm:cxn modelId="{BDEE196C-1E0D-4F5A-92C4-665C65620C58}" type="presParOf" srcId="{2956C6BE-2514-40E1-AE0F-BB556DE88A2C}" destId="{9036D4C2-033E-47DE-A4C7-79A58B8DE77C}" srcOrd="19" destOrd="0" presId="urn:microsoft.com/office/officeart/2005/8/layout/default"/>
    <dgm:cxn modelId="{4FB636B0-346C-4F43-8AE9-756E2B55D54F}" type="presParOf" srcId="{2956C6BE-2514-40E1-AE0F-BB556DE88A2C}" destId="{59709016-7F02-451E-B0CC-A2FAF3C9BEDB}" srcOrd="20" destOrd="0" presId="urn:microsoft.com/office/officeart/2005/8/layout/default"/>
    <dgm:cxn modelId="{0479BC24-018A-42EE-9445-8F6A302FB6AF}" type="presParOf" srcId="{2956C6BE-2514-40E1-AE0F-BB556DE88A2C}" destId="{3970C86B-BEAE-4FEF-921F-285F20753CBB}" srcOrd="21" destOrd="0" presId="urn:microsoft.com/office/officeart/2005/8/layout/default"/>
    <dgm:cxn modelId="{6692CEC2-F1AF-4051-A787-F7A67026F690}" type="presParOf" srcId="{2956C6BE-2514-40E1-AE0F-BB556DE88A2C}" destId="{F493924A-A8C0-410C-AFFC-E60C7263B43C}" srcOrd="22" destOrd="0" presId="urn:microsoft.com/office/officeart/2005/8/layout/default"/>
    <dgm:cxn modelId="{0337CC1B-067A-42EA-BAD5-2E0C75D1409E}" type="presParOf" srcId="{2956C6BE-2514-40E1-AE0F-BB556DE88A2C}" destId="{A1EF0135-9E50-4A56-9DD4-2D233094F191}" srcOrd="23" destOrd="0" presId="urn:microsoft.com/office/officeart/2005/8/layout/default"/>
    <dgm:cxn modelId="{EC11CFCF-5854-4667-AF7A-6B428D0FB92E}" type="presParOf" srcId="{2956C6BE-2514-40E1-AE0F-BB556DE88A2C}" destId="{BD5A6452-C9EA-4B93-9B7B-88827C3944D2}" srcOrd="24" destOrd="0" presId="urn:microsoft.com/office/officeart/2005/8/layout/default"/>
    <dgm:cxn modelId="{29342B50-137F-4ABF-81F2-E2AA141F46F3}" type="presParOf" srcId="{2956C6BE-2514-40E1-AE0F-BB556DE88A2C}" destId="{4EC0D1AF-75C3-41D4-A5E2-308D4474480E}" srcOrd="25" destOrd="0" presId="urn:microsoft.com/office/officeart/2005/8/layout/default"/>
    <dgm:cxn modelId="{CE18EECF-CDF9-46F7-B17A-8723FA2F4F9D}" type="presParOf" srcId="{2956C6BE-2514-40E1-AE0F-BB556DE88A2C}" destId="{741B9D30-536C-4265-9C03-95643A7D77FE}" srcOrd="26" destOrd="0" presId="urn:microsoft.com/office/officeart/2005/8/layout/default"/>
    <dgm:cxn modelId="{EBF4879F-DDCB-430F-A811-4A6A840F2F6E}" type="presParOf" srcId="{2956C6BE-2514-40E1-AE0F-BB556DE88A2C}" destId="{67DC07CA-9CDF-40B1-8DAF-C7244139FC89}" srcOrd="27" destOrd="0" presId="urn:microsoft.com/office/officeart/2005/8/layout/default"/>
    <dgm:cxn modelId="{5EC90319-C87D-4764-ABDF-0D9EDCD64A3A}" type="presParOf" srcId="{2956C6BE-2514-40E1-AE0F-BB556DE88A2C}" destId="{D448C923-CD84-4C8D-8865-BB11B9F4E84A}" srcOrd="28" destOrd="0" presId="urn:microsoft.com/office/officeart/2005/8/layout/default"/>
    <dgm:cxn modelId="{5415111A-6C6E-4A05-A34A-AA69E4D09076}" type="presParOf" srcId="{2956C6BE-2514-40E1-AE0F-BB556DE88A2C}" destId="{6F812B49-2088-4A7E-9587-95E64AD146EC}" srcOrd="29" destOrd="0" presId="urn:microsoft.com/office/officeart/2005/8/layout/default"/>
    <dgm:cxn modelId="{826A11F4-D734-49B8-9236-F22D2A358FD3}" type="presParOf" srcId="{2956C6BE-2514-40E1-AE0F-BB556DE88A2C}" destId="{3229FD76-97AE-4B3E-A389-C3AA66838BA1}" srcOrd="30" destOrd="0" presId="urn:microsoft.com/office/officeart/2005/8/layout/default"/>
    <dgm:cxn modelId="{3E67B061-A910-4A0F-AAE5-B07C07C0194D}" type="presParOf" srcId="{2956C6BE-2514-40E1-AE0F-BB556DE88A2C}" destId="{36E6B924-7475-41F7-BB43-19A65064D832}" srcOrd="31" destOrd="0" presId="urn:microsoft.com/office/officeart/2005/8/layout/default"/>
    <dgm:cxn modelId="{92806489-3B59-471E-AC1E-3C285D75A96E}" type="presParOf" srcId="{2956C6BE-2514-40E1-AE0F-BB556DE88A2C}" destId="{BD09EBF1-E4DB-4C57-94BE-9A4698283F38}" srcOrd="32" destOrd="0" presId="urn:microsoft.com/office/officeart/2005/8/layout/default"/>
    <dgm:cxn modelId="{CCA7C625-B912-4B31-917D-1A1D147F047D}" type="presParOf" srcId="{2956C6BE-2514-40E1-AE0F-BB556DE88A2C}" destId="{25B887A2-B217-4C4C-905C-3DBBC0F019B6}" srcOrd="33" destOrd="0" presId="urn:microsoft.com/office/officeart/2005/8/layout/default"/>
    <dgm:cxn modelId="{9828CE87-B278-4653-A4A6-20153DA8BDF0}" type="presParOf" srcId="{2956C6BE-2514-40E1-AE0F-BB556DE88A2C}" destId="{91714B54-A7BB-4E1E-B840-62FE1B469D1A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2B06B-D7B9-4217-B44E-285015405DC8}">
      <dsp:nvSpPr>
        <dsp:cNvPr id="0" name=""/>
        <dsp:cNvSpPr/>
      </dsp:nvSpPr>
      <dsp:spPr>
        <a:xfrm>
          <a:off x="3534" y="152526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Autenticação</a:t>
          </a:r>
        </a:p>
      </dsp:txBody>
      <dsp:txXfrm>
        <a:off x="3534" y="152526"/>
        <a:ext cx="1913908" cy="1148345"/>
      </dsp:txXfrm>
    </dsp:sp>
    <dsp:sp modelId="{1A9502DD-F4D0-4417-85ED-F5651C74E500}">
      <dsp:nvSpPr>
        <dsp:cNvPr id="0" name=""/>
        <dsp:cNvSpPr/>
      </dsp:nvSpPr>
      <dsp:spPr>
        <a:xfrm>
          <a:off x="2108834" y="152526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397561"/>
                <a:satOff val="-1025"/>
                <a:lumOff val="-6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7561"/>
                <a:satOff val="-1025"/>
                <a:lumOff val="-6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7561"/>
                <a:satOff val="-1025"/>
                <a:lumOff val="-6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Sincronização Bases</a:t>
          </a:r>
        </a:p>
      </dsp:txBody>
      <dsp:txXfrm>
        <a:off x="2108834" y="152526"/>
        <a:ext cx="1913908" cy="1148345"/>
      </dsp:txXfrm>
    </dsp:sp>
    <dsp:sp modelId="{3A91FCB8-B334-4BA9-914C-B10951660205}">
      <dsp:nvSpPr>
        <dsp:cNvPr id="0" name=""/>
        <dsp:cNvSpPr/>
      </dsp:nvSpPr>
      <dsp:spPr>
        <a:xfrm>
          <a:off x="4214134" y="152526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795123"/>
                <a:satOff val="-2049"/>
                <a:lumOff val="-13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95123"/>
                <a:satOff val="-2049"/>
                <a:lumOff val="-13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95123"/>
                <a:satOff val="-2049"/>
                <a:lumOff val="-13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Associação  Usuário</a:t>
          </a:r>
        </a:p>
      </dsp:txBody>
      <dsp:txXfrm>
        <a:off x="4214134" y="152526"/>
        <a:ext cx="1913908" cy="1148345"/>
      </dsp:txXfrm>
    </dsp:sp>
    <dsp:sp modelId="{B340E61A-EA72-45E0-8441-C9054F534C57}">
      <dsp:nvSpPr>
        <dsp:cNvPr id="0" name=""/>
        <dsp:cNvSpPr/>
      </dsp:nvSpPr>
      <dsp:spPr>
        <a:xfrm>
          <a:off x="6319434" y="152526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1192684"/>
                <a:satOff val="-3074"/>
                <a:lumOff val="-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92684"/>
                <a:satOff val="-3074"/>
                <a:lumOff val="-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92684"/>
                <a:satOff val="-3074"/>
                <a:lumOff val="-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 Emitente</a:t>
          </a:r>
        </a:p>
      </dsp:txBody>
      <dsp:txXfrm>
        <a:off x="6319434" y="152526"/>
        <a:ext cx="1913908" cy="1148345"/>
      </dsp:txXfrm>
    </dsp:sp>
    <dsp:sp modelId="{7E1788CC-D388-4695-9F7D-DB140E7A3C3E}">
      <dsp:nvSpPr>
        <dsp:cNvPr id="0" name=""/>
        <dsp:cNvSpPr/>
      </dsp:nvSpPr>
      <dsp:spPr>
        <a:xfrm>
          <a:off x="8424734" y="152526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1590245"/>
                <a:satOff val="-4099"/>
                <a:lumOff val="-2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90245"/>
                <a:satOff val="-4099"/>
                <a:lumOff val="-2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90245"/>
                <a:satOff val="-4099"/>
                <a:lumOff val="-2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 Frota</a:t>
          </a:r>
        </a:p>
      </dsp:txBody>
      <dsp:txXfrm>
        <a:off x="8424734" y="152526"/>
        <a:ext cx="1913908" cy="1148345"/>
      </dsp:txXfrm>
    </dsp:sp>
    <dsp:sp modelId="{88F09251-E682-49BF-92A2-E179411572D1}">
      <dsp:nvSpPr>
        <dsp:cNvPr id="0" name=""/>
        <dsp:cNvSpPr/>
      </dsp:nvSpPr>
      <dsp:spPr>
        <a:xfrm>
          <a:off x="3534" y="1492263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1987807"/>
                <a:satOff val="-5123"/>
                <a:lumOff val="-3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87807"/>
                <a:satOff val="-5123"/>
                <a:lumOff val="-3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87807"/>
                <a:satOff val="-5123"/>
                <a:lumOff val="-3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 Clientes</a:t>
          </a:r>
        </a:p>
      </dsp:txBody>
      <dsp:txXfrm>
        <a:off x="3534" y="1492263"/>
        <a:ext cx="1913908" cy="1148345"/>
      </dsp:txXfrm>
    </dsp:sp>
    <dsp:sp modelId="{AC940D45-4610-43E6-877E-1D5F251A89F2}">
      <dsp:nvSpPr>
        <dsp:cNvPr id="0" name=""/>
        <dsp:cNvSpPr/>
      </dsp:nvSpPr>
      <dsp:spPr>
        <a:xfrm>
          <a:off x="2108834" y="1492263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2385368"/>
                <a:satOff val="-6148"/>
                <a:lumOff val="-41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385368"/>
                <a:satOff val="-6148"/>
                <a:lumOff val="-41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385368"/>
                <a:satOff val="-6148"/>
                <a:lumOff val="-41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 Produtos</a:t>
          </a:r>
        </a:p>
      </dsp:txBody>
      <dsp:txXfrm>
        <a:off x="2108834" y="1492263"/>
        <a:ext cx="1913908" cy="1148345"/>
      </dsp:txXfrm>
    </dsp:sp>
    <dsp:sp modelId="{2B3B6138-42CD-4E2F-B497-4F18644AB07A}">
      <dsp:nvSpPr>
        <dsp:cNvPr id="0" name=""/>
        <dsp:cNvSpPr/>
      </dsp:nvSpPr>
      <dsp:spPr>
        <a:xfrm>
          <a:off x="4214134" y="1492263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2782929"/>
                <a:satOff val="-7173"/>
                <a:lumOff val="-4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82929"/>
                <a:satOff val="-7173"/>
                <a:lumOff val="-4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82929"/>
                <a:satOff val="-7173"/>
                <a:lumOff val="-4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Emissão DF-e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NF-e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NFC-e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CT-e + MDF-e</a:t>
          </a:r>
        </a:p>
      </dsp:txBody>
      <dsp:txXfrm>
        <a:off x="4214134" y="1492263"/>
        <a:ext cx="1913908" cy="1148345"/>
      </dsp:txXfrm>
    </dsp:sp>
    <dsp:sp modelId="{34DADE3C-04F8-4A44-A047-0FEDE1126AB4}">
      <dsp:nvSpPr>
        <dsp:cNvPr id="0" name=""/>
        <dsp:cNvSpPr/>
      </dsp:nvSpPr>
      <dsp:spPr>
        <a:xfrm>
          <a:off x="6319434" y="1492263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3180491"/>
                <a:satOff val="-8197"/>
                <a:lumOff val="-5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80491"/>
                <a:satOff val="-8197"/>
                <a:lumOff val="-5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80491"/>
                <a:satOff val="-8197"/>
                <a:lumOff val="-5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Cancelamento DF-e</a:t>
          </a:r>
        </a:p>
      </dsp:txBody>
      <dsp:txXfrm>
        <a:off x="6319434" y="1492263"/>
        <a:ext cx="1913908" cy="1148345"/>
      </dsp:txXfrm>
    </dsp:sp>
    <dsp:sp modelId="{C16FB1B1-FC66-444B-B552-C9302A0D9EE3}">
      <dsp:nvSpPr>
        <dsp:cNvPr id="0" name=""/>
        <dsp:cNvSpPr/>
      </dsp:nvSpPr>
      <dsp:spPr>
        <a:xfrm>
          <a:off x="8424734" y="1492263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3578052"/>
                <a:satOff val="-9222"/>
                <a:lumOff val="-6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578052"/>
                <a:satOff val="-9222"/>
                <a:lumOff val="-6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578052"/>
                <a:satOff val="-9222"/>
                <a:lumOff val="-6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Encerramento MDF-e</a:t>
          </a:r>
        </a:p>
      </dsp:txBody>
      <dsp:txXfrm>
        <a:off x="8424734" y="1492263"/>
        <a:ext cx="1913908" cy="1148345"/>
      </dsp:txXfrm>
    </dsp:sp>
    <dsp:sp modelId="{59709016-7F02-451E-B0CC-A2FAF3C9BEDB}">
      <dsp:nvSpPr>
        <dsp:cNvPr id="0" name=""/>
        <dsp:cNvSpPr/>
      </dsp:nvSpPr>
      <dsp:spPr>
        <a:xfrm>
          <a:off x="3534" y="2831999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3975613"/>
                <a:satOff val="-10246"/>
                <a:lumOff val="-6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75613"/>
                <a:satOff val="-10246"/>
                <a:lumOff val="-6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75613"/>
                <a:satOff val="-10246"/>
                <a:lumOff val="-6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Comprovante de Entrega</a:t>
          </a:r>
        </a:p>
      </dsp:txBody>
      <dsp:txXfrm>
        <a:off x="3534" y="2831999"/>
        <a:ext cx="1913908" cy="1148345"/>
      </dsp:txXfrm>
    </dsp:sp>
    <dsp:sp modelId="{F493924A-A8C0-410C-AFFC-E60C7263B43C}">
      <dsp:nvSpPr>
        <dsp:cNvPr id="0" name=""/>
        <dsp:cNvSpPr/>
      </dsp:nvSpPr>
      <dsp:spPr>
        <a:xfrm>
          <a:off x="2108834" y="2831999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4373175"/>
                <a:satOff val="-11271"/>
                <a:lumOff val="-7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73175"/>
                <a:satOff val="-11271"/>
                <a:lumOff val="-7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73175"/>
                <a:satOff val="-11271"/>
                <a:lumOff val="-7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Consulta DF-e</a:t>
          </a:r>
        </a:p>
      </dsp:txBody>
      <dsp:txXfrm>
        <a:off x="2108834" y="2831999"/>
        <a:ext cx="1913908" cy="1148345"/>
      </dsp:txXfrm>
    </dsp:sp>
    <dsp:sp modelId="{BD5A6452-C9EA-4B93-9B7B-88827C3944D2}">
      <dsp:nvSpPr>
        <dsp:cNvPr id="0" name=""/>
        <dsp:cNvSpPr/>
      </dsp:nvSpPr>
      <dsp:spPr>
        <a:xfrm>
          <a:off x="4214134" y="2831999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4770736"/>
                <a:satOff val="-12296"/>
                <a:lumOff val="-8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70736"/>
                <a:satOff val="-12296"/>
                <a:lumOff val="-8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70736"/>
                <a:satOff val="-12296"/>
                <a:lumOff val="-8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Emissão em contingência</a:t>
          </a:r>
        </a:p>
      </dsp:txBody>
      <dsp:txXfrm>
        <a:off x="4214134" y="2831999"/>
        <a:ext cx="1913908" cy="1148345"/>
      </dsp:txXfrm>
    </dsp:sp>
    <dsp:sp modelId="{741B9D30-536C-4265-9C03-95643A7D77FE}">
      <dsp:nvSpPr>
        <dsp:cNvPr id="0" name=""/>
        <dsp:cNvSpPr/>
      </dsp:nvSpPr>
      <dsp:spPr>
        <a:xfrm>
          <a:off x="6319434" y="2831999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5168297"/>
                <a:satOff val="-13320"/>
                <a:lumOff val="-89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68297"/>
                <a:satOff val="-13320"/>
                <a:lumOff val="-89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68297"/>
                <a:satOff val="-13320"/>
                <a:lumOff val="-89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Comparação CCG</a:t>
          </a:r>
        </a:p>
      </dsp:txBody>
      <dsp:txXfrm>
        <a:off x="6319434" y="2831999"/>
        <a:ext cx="1913908" cy="1148345"/>
      </dsp:txXfrm>
    </dsp:sp>
    <dsp:sp modelId="{D448C923-CD84-4C8D-8865-BB11B9F4E84A}">
      <dsp:nvSpPr>
        <dsp:cNvPr id="0" name=""/>
        <dsp:cNvSpPr/>
      </dsp:nvSpPr>
      <dsp:spPr>
        <a:xfrm>
          <a:off x="8424734" y="2831999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5565859"/>
                <a:satOff val="-14345"/>
                <a:lumOff val="-96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65859"/>
                <a:satOff val="-14345"/>
                <a:lumOff val="-96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65859"/>
                <a:satOff val="-14345"/>
                <a:lumOff val="-96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Feedback </a:t>
          </a:r>
          <a:r>
            <a:rPr lang="pt-BR" sz="2000" kern="1200" dirty="0" err="1"/>
            <a:t>Pgto</a:t>
          </a:r>
          <a:r>
            <a:rPr lang="pt-BR" sz="2000" kern="1200" dirty="0"/>
            <a:t> Frete</a:t>
          </a:r>
        </a:p>
      </dsp:txBody>
      <dsp:txXfrm>
        <a:off x="8424734" y="2831999"/>
        <a:ext cx="1913908" cy="1148345"/>
      </dsp:txXfrm>
    </dsp:sp>
    <dsp:sp modelId="{3229FD76-97AE-4B3E-A389-C3AA66838BA1}">
      <dsp:nvSpPr>
        <dsp:cNvPr id="0" name=""/>
        <dsp:cNvSpPr/>
      </dsp:nvSpPr>
      <dsp:spPr>
        <a:xfrm>
          <a:off x="2108834" y="4171735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5963420"/>
                <a:satOff val="-15370"/>
                <a:lumOff val="-103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63420"/>
                <a:satOff val="-15370"/>
                <a:lumOff val="-103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63420"/>
                <a:satOff val="-15370"/>
                <a:lumOff val="-103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Feedback Passagens ONE</a:t>
          </a:r>
        </a:p>
      </dsp:txBody>
      <dsp:txXfrm>
        <a:off x="2108834" y="4171735"/>
        <a:ext cx="1913908" cy="1148345"/>
      </dsp:txXfrm>
    </dsp:sp>
    <dsp:sp modelId="{BD09EBF1-E4DB-4C57-94BE-9A4698283F38}">
      <dsp:nvSpPr>
        <dsp:cNvPr id="0" name=""/>
        <dsp:cNvSpPr/>
      </dsp:nvSpPr>
      <dsp:spPr>
        <a:xfrm>
          <a:off x="4214134" y="4171735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6360981"/>
                <a:satOff val="-16394"/>
                <a:lumOff val="-11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60981"/>
                <a:satOff val="-16394"/>
                <a:lumOff val="-11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60981"/>
                <a:satOff val="-16394"/>
                <a:lumOff val="-11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Visualização /Envio DA</a:t>
          </a:r>
        </a:p>
      </dsp:txBody>
      <dsp:txXfrm>
        <a:off x="4214134" y="4171735"/>
        <a:ext cx="1913908" cy="1148345"/>
      </dsp:txXfrm>
    </dsp:sp>
    <dsp:sp modelId="{91714B54-A7BB-4E1E-B840-62FE1B469D1A}">
      <dsp:nvSpPr>
        <dsp:cNvPr id="0" name=""/>
        <dsp:cNvSpPr/>
      </dsp:nvSpPr>
      <dsp:spPr>
        <a:xfrm>
          <a:off x="6319434" y="4171735"/>
          <a:ext cx="1913908" cy="114834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Geração da GNRE</a:t>
          </a:r>
        </a:p>
      </dsp:txBody>
      <dsp:txXfrm>
        <a:off x="6319434" y="4171735"/>
        <a:ext cx="1913908" cy="114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516C-109D-4119-8AA1-E27BFB378D15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1E92-8373-4B1C-9559-458DB5F17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0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B14D4B-63FE-4812-A1FB-118B1D1FB751}" type="datetimeFigureOut">
              <a:rPr lang="pt-BR"/>
              <a:pPr>
                <a:defRPr/>
              </a:pPr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F71964-35D3-4266-BF33-6065E5DFB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998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4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F71964-35D3-4266-BF33-6065E5DFBBE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125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12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38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F71964-35D3-4266-BF33-6065E5DFBBE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125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12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6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1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3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2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4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71964-35D3-4266-BF33-6065E5DFBBE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3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65A95-E43E-4A71-8059-CFEBA50D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344" y="2650527"/>
            <a:ext cx="7469864" cy="577081"/>
          </a:xfrm>
        </p:spPr>
        <p:txBody>
          <a:bodyPr wrap="square" anchor="t">
            <a:spAutoFit/>
          </a:bodyPr>
          <a:lstStyle>
            <a:lvl1pPr>
              <a:defRPr lang="pt-BR" sz="3500" b="1" dirty="0">
                <a:solidFill>
                  <a:srgbClr val="0070C0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lvl="0" defTabSz="914400"/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2A637-28EF-4743-9791-82F1D61F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344" y="4919175"/>
            <a:ext cx="7469864" cy="424732"/>
          </a:xfrm>
        </p:spPr>
        <p:txBody>
          <a:bodyPr wrap="square" anchor="b">
            <a:spAutoFit/>
          </a:bodyPr>
          <a:lstStyle>
            <a:lvl1pPr marL="0" indent="0">
              <a:buNone/>
              <a:defRPr lang="pt-BR" sz="2400" b="1">
                <a:solidFill>
                  <a:srgbClr val="0070C0"/>
                </a:solidFill>
                <a:latin typeface="Arial Narrow" pitchFamily="34" charset="0"/>
              </a:defRPr>
            </a:lvl1pPr>
          </a:lstStyle>
          <a:p>
            <a:pPr marL="0" lvl="0" defTabSz="914400"/>
            <a:r>
              <a:rPr lang="pt-BR" dirty="0"/>
              <a:t>Clique para editar o estilo do subtítulo Mestre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4241318" y="2636522"/>
            <a:ext cx="60959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71836"/>
            <a:ext cx="12192000" cy="108012"/>
          </a:xfrm>
          <a:prstGeom prst="rect">
            <a:avLst/>
          </a:prstGeom>
          <a:gradFill>
            <a:gsLst>
              <a:gs pos="15000">
                <a:srgbClr val="32C515"/>
              </a:gs>
              <a:gs pos="0">
                <a:srgbClr val="CCFF33"/>
              </a:gs>
              <a:gs pos="69000">
                <a:srgbClr val="76C2D4"/>
              </a:gs>
              <a:gs pos="40000">
                <a:srgbClr val="7FCBA3"/>
              </a:gs>
              <a:gs pos="100000">
                <a:srgbClr val="318EB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FA921ED-AF3F-4253-AFFF-2317520A67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9"/>
          <a:stretch/>
        </p:blipFill>
        <p:spPr>
          <a:xfrm rot="16200000">
            <a:off x="5082209" y="-5119885"/>
            <a:ext cx="2027582" cy="121920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7" y="2650527"/>
            <a:ext cx="2834554" cy="26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942F-3D11-4122-8DFB-9904901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32668"/>
            <a:ext cx="3932237" cy="4247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295BD-380B-4155-85E6-94290D61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460D0-B938-4D60-A9C2-507801A0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2A0F2B-7C98-4B0C-ACE1-0031615B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EC5F-201F-4298-8C5D-7B029D656D95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440BA-A25A-469C-8E4A-349DC02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AF3DB-3738-4900-ADD2-CE6E4FE9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6C78-DCE0-4F00-B5BC-E6B856A98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0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115C-ADB7-4EA2-9781-81CC3C13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32668"/>
            <a:ext cx="3932237" cy="4247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B6601-E9CA-415A-8FA5-86D1466B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D0C145-0F2F-4DFA-B10B-A6978C0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5A18B-F607-40A4-8B52-DEC4E40E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EC5F-201F-4298-8C5D-7B029D656D95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65395-7E97-4A22-90A1-83AC3BD8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1C1-0B25-4056-8793-D5CEB96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6C78-DCE0-4F00-B5BC-E6B856A98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4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DBA3-F58F-4563-991B-1231A0EF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F4968-F7EA-4E96-BBA1-BF22C1A4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7F340-D635-49EF-86A8-DF9AA68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5D4C8-E6D2-4C0C-987D-76623BA5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502C8-9501-44BA-AE76-714A9C53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9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11DF81-D8D5-4617-BDC6-C611DE6C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998319" y="365125"/>
            <a:ext cx="35548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5051EC-126E-47F7-BB4C-509C232C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9F9D2-6BF1-4014-8BE9-886AFB4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88F15-2A91-425A-B615-E67CAFB7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7C2CF-E539-4F74-8635-185C5B4F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6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2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0343F-6E49-495F-BC08-9E7E44C4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126300"/>
            <a:ext cx="11760629" cy="535531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BA7AD-469A-4713-8678-2FE1A221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605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65A95-E43E-4A71-8059-CFEBA50D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344" y="2650527"/>
            <a:ext cx="7469864" cy="577081"/>
          </a:xfrm>
        </p:spPr>
        <p:txBody>
          <a:bodyPr wrap="square" anchor="t">
            <a:spAutoFit/>
          </a:bodyPr>
          <a:lstStyle>
            <a:lvl1pPr>
              <a:defRPr lang="pt-BR" sz="3500" b="1" dirty="0">
                <a:solidFill>
                  <a:srgbClr val="0070C0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marL="0" lvl="0" defTabSz="914400"/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2A637-28EF-4743-9791-82F1D61F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344" y="4919175"/>
            <a:ext cx="7469864" cy="424732"/>
          </a:xfrm>
        </p:spPr>
        <p:txBody>
          <a:bodyPr wrap="square" anchor="b">
            <a:spAutoFit/>
          </a:bodyPr>
          <a:lstStyle>
            <a:lvl1pPr marL="0" indent="0">
              <a:buNone/>
              <a:defRPr lang="pt-BR" sz="2400" b="1">
                <a:solidFill>
                  <a:srgbClr val="0070C0"/>
                </a:solidFill>
                <a:latin typeface="Arial Narrow" pitchFamily="34" charset="0"/>
              </a:defRPr>
            </a:lvl1pPr>
          </a:lstStyle>
          <a:p>
            <a:pPr marL="0" lvl="0" defTabSz="914400"/>
            <a:r>
              <a:rPr lang="pt-BR" dirty="0"/>
              <a:t>Clique para editar o estilo do subtítulo Mestre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4241318" y="2636522"/>
            <a:ext cx="60959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71836"/>
            <a:ext cx="12192000" cy="108012"/>
          </a:xfrm>
          <a:prstGeom prst="rect">
            <a:avLst/>
          </a:prstGeom>
          <a:gradFill>
            <a:gsLst>
              <a:gs pos="15000">
                <a:srgbClr val="32C515"/>
              </a:gs>
              <a:gs pos="0">
                <a:srgbClr val="CCFF33"/>
              </a:gs>
              <a:gs pos="69000">
                <a:srgbClr val="76C2D4"/>
              </a:gs>
              <a:gs pos="40000">
                <a:srgbClr val="7FCBA3"/>
              </a:gs>
              <a:gs pos="100000">
                <a:srgbClr val="318EB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FA921ED-AF3F-4253-AFFF-2317520A67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9"/>
          <a:stretch/>
        </p:blipFill>
        <p:spPr>
          <a:xfrm rot="16200000">
            <a:off x="5082209" y="-5119885"/>
            <a:ext cx="2027582" cy="121920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97" y="2650527"/>
            <a:ext cx="2834554" cy="26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AA40-6FC3-4C71-AC3A-0F37BE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1177D-7B1A-412F-8AC6-2999B4534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912" y="655983"/>
            <a:ext cx="11771999" cy="6065492"/>
          </a:xfrm>
        </p:spPr>
        <p:txBody>
          <a:bodyPr anchor="ctr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7474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AA40-6FC3-4C71-AC3A-0F37BE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1177D-7B1A-412F-8AC6-2999B4534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912" y="655983"/>
            <a:ext cx="11771999" cy="606549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926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953C-9788-46D7-A35A-40E5A88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479"/>
            <a:ext cx="10515600" cy="715581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841F8-0BE8-460C-A82B-39909AD0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48"/>
            <a:ext cx="10515600" cy="330220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789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AA40-6FC3-4C71-AC3A-0F37BE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1177D-7B1A-412F-8AC6-2999B4534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126" y="655983"/>
            <a:ext cx="12048873" cy="6065492"/>
          </a:xfrm>
        </p:spPr>
        <p:txBody>
          <a:bodyPr anchor="ctr"/>
          <a:lstStyle>
            <a:lvl1pPr marL="269875" indent="-269875">
              <a:defRPr b="0"/>
            </a:lvl1pPr>
            <a:lvl2pPr marL="623888" indent="-280988">
              <a:defRPr b="0"/>
            </a:lvl2pPr>
            <a:lvl3pPr marL="987425" indent="-301625">
              <a:defRPr b="0"/>
            </a:lvl3pPr>
            <a:lvl4pPr marL="1257300" indent="-228600">
              <a:defRPr b="0"/>
            </a:lvl4pPr>
            <a:lvl5pPr>
              <a:defRPr b="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46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1AA5C-2EE8-4462-B51D-178BBF3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671D0-90B7-4807-BB0E-9C7C4B46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349" y="692696"/>
            <a:ext cx="5780451" cy="60287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D8A0E-CDE5-4315-86FC-2C7E0F86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696"/>
            <a:ext cx="5780451" cy="60287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1877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04B78-5821-475E-BF7A-22068D4B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FEF6D-A217-4681-938B-02E1F781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39" y="692696"/>
            <a:ext cx="57780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AA5DE-88B7-4121-AE6B-C8988BE9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339" y="1516608"/>
            <a:ext cx="5778037" cy="51527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BAD246-C4BF-4930-BAAD-DA413B98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92696"/>
            <a:ext cx="600309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E8FC37-DFBB-4904-B057-57FEF5D8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16608"/>
            <a:ext cx="6003099" cy="51527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71705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C834-82CC-4C10-8A95-1A4FFE20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23277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079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4942F-3D11-4122-8DFB-9904901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32668"/>
            <a:ext cx="3932237" cy="4247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295BD-380B-4155-85E6-94290D61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460D0-B938-4D60-A9C2-507801A0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2A0F2B-7C98-4B0C-ACE1-0031615B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EC5F-201F-4298-8C5D-7B029D656D95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440BA-A25A-469C-8E4A-349DC02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AF3DB-3738-4900-ADD2-CE6E4FE9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6C78-DCE0-4F00-B5BC-E6B856A98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71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6115C-ADB7-4EA2-9781-81CC3C13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32668"/>
            <a:ext cx="3932237" cy="4247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B6601-E9CA-415A-8FA5-86D1466B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D0C145-0F2F-4DFA-B10B-A6978C0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5A18B-F607-40A4-8B52-DEC4E40E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EC5F-201F-4298-8C5D-7B029D656D95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65395-7E97-4A22-90A1-83AC3BD8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1C1-0B25-4056-8793-D5CEB96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6C78-DCE0-4F00-B5BC-E6B856A98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43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DBA3-F58F-4563-991B-1231A0EF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F4968-F7EA-4E96-BBA1-BF22C1A4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7F340-D635-49EF-86A8-DF9AA68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5D4C8-E6D2-4C0C-987D-76623BA5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502C8-9501-44BA-AE76-714A9C53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26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11DF81-D8D5-4617-BDC6-C611DE6C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998319" y="365125"/>
            <a:ext cx="35548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5051EC-126E-47F7-BB4C-509C232C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9F9D2-6BF1-4014-8BE9-886AFB4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88F15-2A91-425A-B615-E67CAFB7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7C2CF-E539-4F74-8635-185C5B4F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633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AA40-6FC3-4C71-AC3A-0F37BE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1177D-7B1A-412F-8AC6-2999B4534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912" y="655983"/>
            <a:ext cx="11771999" cy="6065492"/>
          </a:xfrm>
        </p:spPr>
        <p:txBody>
          <a:bodyPr anchor="ctr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5256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AA40-6FC3-4C71-AC3A-0F37BE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1177D-7B1A-412F-8AC6-2999B4534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912" y="655983"/>
            <a:ext cx="11771999" cy="606549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035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953C-9788-46D7-A35A-40E5A88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479"/>
            <a:ext cx="10515600" cy="715581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841F8-0BE8-460C-A82B-39909AD0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48"/>
            <a:ext cx="10515600" cy="330220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67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1AA5C-2EE8-4462-B51D-178BBF3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671D0-90B7-4807-BB0E-9C7C4B46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349" y="692696"/>
            <a:ext cx="5780451" cy="60287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D8A0E-CDE5-4315-86FC-2C7E0F86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92696"/>
            <a:ext cx="5780451" cy="60287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224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04B78-5821-475E-BF7A-22068D4B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FEF6D-A217-4681-938B-02E1F781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39" y="692696"/>
            <a:ext cx="57780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AA5DE-88B7-4121-AE6B-C8988BE9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339" y="1516608"/>
            <a:ext cx="5778037" cy="51527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BAD246-C4BF-4930-BAAD-DA413B985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92696"/>
            <a:ext cx="600309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E8FC37-DFBB-4904-B057-57FEF5D8E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16608"/>
            <a:ext cx="6003099" cy="515275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422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C834-82CC-4C10-8A95-1A4FFE20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 wrap="square">
            <a:spAutoFit/>
          </a:bodyPr>
          <a:lstStyle>
            <a:lvl1pPr>
              <a:defRPr lang="pt-BR" b="1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16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528CB35-0F1F-448B-B357-011B68F36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t="939"/>
          <a:stretch/>
        </p:blipFill>
        <p:spPr>
          <a:xfrm rot="5400000" flipH="1">
            <a:off x="5773554" y="-5773554"/>
            <a:ext cx="644892" cy="12192001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072269-EF0E-4B99-A71E-7BE7BE6F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3019D4-09CE-4984-B8AD-32DA0387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0" y="648983"/>
            <a:ext cx="11880000" cy="60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2CA26-E7D9-4642-8319-569F9B4F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CDB33-DD19-452F-9AE0-EE6BFFB6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F6240-E529-4942-BBB8-19DD1FD7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71836"/>
            <a:ext cx="12192000" cy="108012"/>
          </a:xfrm>
          <a:prstGeom prst="rect">
            <a:avLst/>
          </a:prstGeom>
          <a:gradFill>
            <a:gsLst>
              <a:gs pos="15000">
                <a:srgbClr val="32C515"/>
              </a:gs>
              <a:gs pos="0">
                <a:srgbClr val="CCFF33"/>
              </a:gs>
              <a:gs pos="69000">
                <a:srgbClr val="76C2D4"/>
              </a:gs>
              <a:gs pos="40000">
                <a:srgbClr val="7FCBA3"/>
              </a:gs>
              <a:gs pos="100000">
                <a:srgbClr val="318EB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772"/>
            <a:ext cx="547884" cy="5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69" r:id="rId2"/>
    <p:sldLayoutId id="2147484466" r:id="rId3"/>
    <p:sldLayoutId id="2147484467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  <p:sldLayoutId id="2147484468" r:id="rId14"/>
    <p:sldLayoutId id="214748448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BR" sz="3200" b="1" kern="1200" dirty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pt-BR" sz="5400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8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528CB35-0F1F-448B-B357-011B68F36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939"/>
          <a:stretch/>
        </p:blipFill>
        <p:spPr>
          <a:xfrm rot="5400000" flipH="1">
            <a:off x="5773554" y="-5773554"/>
            <a:ext cx="644892" cy="12192001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072269-EF0E-4B99-A71E-7BE7BE6F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3019D4-09CE-4984-B8AD-32DA0387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0" y="648983"/>
            <a:ext cx="11880000" cy="601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2CA26-E7D9-4642-8319-569F9B4F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0B71-346E-4B03-8F3D-C2B069A393F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CDB33-DD19-452F-9AE0-EE6BFFB6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F6240-E529-4942-BBB8-19DD1FD7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C47B-68A1-449F-9ED4-6B0548D4998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71836"/>
            <a:ext cx="12192000" cy="108012"/>
          </a:xfrm>
          <a:prstGeom prst="rect">
            <a:avLst/>
          </a:prstGeom>
          <a:gradFill>
            <a:gsLst>
              <a:gs pos="15000">
                <a:srgbClr val="32C515"/>
              </a:gs>
              <a:gs pos="0">
                <a:srgbClr val="CCFF33"/>
              </a:gs>
              <a:gs pos="69000">
                <a:srgbClr val="76C2D4"/>
              </a:gs>
              <a:gs pos="40000">
                <a:srgbClr val="7FCBA3"/>
              </a:gs>
              <a:gs pos="100000">
                <a:srgbClr val="318EB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772"/>
            <a:ext cx="547884" cy="5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3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BR" sz="3200" b="1" kern="1200" dirty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pt-BR" sz="5400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8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pt-BR" sz="4400" b="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6.jpeg"/><Relationship Id="rId7" Type="http://schemas.openxmlformats.org/officeDocument/2006/relationships/image" Target="../media/image28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gif"/><Relationship Id="rId11" Type="http://schemas.openxmlformats.org/officeDocument/2006/relationships/image" Target="../media/image32.jpe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image" Target="../media/image2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fe-portal.svrs.rs.gov.br/Nff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fe-portal.svrs.rs.gov.br/Nff/Faq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4534095" y="3579783"/>
            <a:ext cx="7364361" cy="1546577"/>
          </a:xfrm>
        </p:spPr>
        <p:txBody>
          <a:bodyPr anchor="b"/>
          <a:lstStyle/>
          <a:p>
            <a:pPr algn="ctr"/>
            <a:r>
              <a:rPr lang="pt-BR" dirty="0"/>
              <a:t>Regime Especial Nacional para a Simplificação de Emissão de Documentos Fiscais</a:t>
            </a:r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4481344" y="5644391"/>
            <a:ext cx="7469864" cy="859723"/>
          </a:xfrm>
        </p:spPr>
        <p:txBody>
          <a:bodyPr/>
          <a:lstStyle/>
          <a:p>
            <a:r>
              <a:rPr lang="pt-BR" dirty="0"/>
              <a:t>Coordenação Técnica – ENCAT</a:t>
            </a:r>
          </a:p>
          <a:p>
            <a:r>
              <a:rPr lang="pt-BR" dirty="0"/>
              <a:t>17 de abril de 2020</a:t>
            </a:r>
          </a:p>
        </p:txBody>
      </p:sp>
      <p:sp>
        <p:nvSpPr>
          <p:cNvPr id="4" name="Título 18">
            <a:extLst>
              <a:ext uri="{FF2B5EF4-FFF2-40B4-BE49-F238E27FC236}">
                <a16:creationId xmlns:a16="http://schemas.microsoft.com/office/drawing/2014/main" id="{0DD387B0-122C-4F0F-96BF-AC3CE9B6C06A}"/>
              </a:ext>
            </a:extLst>
          </p:cNvPr>
          <p:cNvSpPr txBox="1">
            <a:spLocks/>
          </p:cNvSpPr>
          <p:nvPr/>
        </p:nvSpPr>
        <p:spPr>
          <a:xfrm>
            <a:off x="4758813" y="2173663"/>
            <a:ext cx="6941574" cy="84023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500" b="1" kern="1200" dirty="0">
                <a:solidFill>
                  <a:srgbClr val="0070C0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pt-BR" sz="5400" dirty="0"/>
              <a:t>Nota Fiscal Fácil</a:t>
            </a:r>
          </a:p>
        </p:txBody>
      </p:sp>
    </p:spTree>
    <p:extLst>
      <p:ext uri="{BB962C8B-B14F-4D97-AF65-F5344CB8AC3E}">
        <p14:creationId xmlns:p14="http://schemas.microsoft.com/office/powerpoint/2010/main" val="166676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21EE7-6F4B-4E8B-90F5-A3B6633E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3" y="0"/>
            <a:ext cx="11385189" cy="634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/>
            <a:r>
              <a:rPr lang="pt-BR" sz="4400" dirty="0">
                <a:latin typeface="+mj-lt"/>
                <a:ea typeface="+mj-ea"/>
                <a:cs typeface="+mj-cs"/>
              </a:rPr>
              <a:t>Algumas definições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0B36E6-B664-4C4C-90F4-FB541EDC6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34180"/>
            <a:ext cx="7733294" cy="62238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pt-BR" sz="3600" b="0" dirty="0"/>
              <a:t>Pedido de emissão</a:t>
            </a:r>
          </a:p>
          <a:p>
            <a:pPr lvl="1" indent="-228600" defTabSz="914400"/>
            <a:r>
              <a:rPr lang="pt-BR" sz="3000" dirty="0"/>
              <a:t>Arquivo assinado com chave instalada no DM</a:t>
            </a:r>
          </a:p>
          <a:p>
            <a:pPr lvl="2" indent="-228600" defTabSz="914400"/>
            <a:r>
              <a:rPr lang="pt-BR" sz="2600" dirty="0"/>
              <a:t>Chave não é ICP-Brasil</a:t>
            </a:r>
          </a:p>
          <a:p>
            <a:pPr lvl="1" indent="-228600" defTabSz="914400"/>
            <a:r>
              <a:rPr lang="pt-BR" sz="3000" dirty="0">
                <a:solidFill>
                  <a:schemeClr val="bg1"/>
                </a:solidFill>
              </a:rPr>
              <a:t>Contém os dados mínimos necessários para descrever a operação </a:t>
            </a:r>
          </a:p>
          <a:p>
            <a:pPr lvl="1" indent="-228600" defTabSz="914400"/>
            <a:r>
              <a:rPr lang="pt-BR" sz="3000" b="0" dirty="0">
                <a:solidFill>
                  <a:schemeClr val="bg1"/>
                </a:solidFill>
              </a:rPr>
              <a:t>Enviado pelo DM para o Portal da NFF</a:t>
            </a:r>
          </a:p>
          <a:p>
            <a:pPr indent="-228600" defTabSz="914400"/>
            <a:r>
              <a:rPr lang="pt-BR" sz="3600" dirty="0"/>
              <a:t>Pedido de autorização de uso</a:t>
            </a:r>
          </a:p>
          <a:p>
            <a:pPr lvl="1" indent="-228600" defTabSz="914400"/>
            <a:r>
              <a:rPr lang="pt-BR" sz="3000" dirty="0"/>
              <a:t>Arquivo</a:t>
            </a:r>
            <a:r>
              <a:rPr lang="pt-BR" sz="3000" b="0" dirty="0"/>
              <a:t> assinado com chave da SVRS</a:t>
            </a:r>
          </a:p>
          <a:p>
            <a:pPr lvl="2" indent="-228600" defTabSz="914400"/>
            <a:r>
              <a:rPr lang="pt-BR" sz="2600" dirty="0"/>
              <a:t>Chave </a:t>
            </a:r>
            <a:r>
              <a:rPr lang="pt-BR" sz="2600" b="0" dirty="0"/>
              <a:t>ICP-Brasil</a:t>
            </a:r>
          </a:p>
          <a:p>
            <a:pPr lvl="1" indent="-228600" defTabSz="914400"/>
            <a:r>
              <a:rPr lang="pt-BR" sz="3000" dirty="0">
                <a:solidFill>
                  <a:schemeClr val="bg1"/>
                </a:solidFill>
              </a:rPr>
              <a:t>SVRS consome WS exposto pela Sefaz autorizadora onde ocorre o fato gerador do imposto</a:t>
            </a:r>
          </a:p>
          <a:p>
            <a:pPr lvl="1" indent="-228600" defTabSz="914400"/>
            <a:endParaRPr lang="pt-BR" sz="3000" b="0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309384C4-B073-4F38-8BE5-78D40BB5B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40" r="33841" b="1"/>
          <a:stretch/>
        </p:blipFill>
        <p:spPr>
          <a:xfrm>
            <a:off x="7733294" y="634181"/>
            <a:ext cx="4458706" cy="62238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261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9C9851D-057B-4694-9528-8060E9DDCFF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49" y="1313373"/>
            <a:ext cx="1195200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3" name="Imagem 2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0D44D371-2DD8-4023-9AE2-0027F8BC92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08" y="1323000"/>
            <a:ext cx="1152000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24B3C064-3E8B-492C-9E90-26B06325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17" y="1323000"/>
            <a:ext cx="1189876" cy="21153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2A72FE-53D4-4FEC-9F6F-FA43C3467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9402" y="4441"/>
            <a:ext cx="5162550" cy="52387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Cadastro do dispositivo móvel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D93E532-CE0C-4CCB-8389-1841F7364BB4}"/>
              </a:ext>
            </a:extLst>
          </p:cNvPr>
          <p:cNvGrpSpPr/>
          <p:nvPr/>
        </p:nvGrpSpPr>
        <p:grpSpPr>
          <a:xfrm>
            <a:off x="77658" y="1907714"/>
            <a:ext cx="2026124" cy="1447614"/>
            <a:chOff x="2236360" y="1629087"/>
            <a:chExt cx="2026124" cy="1447614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10FFBBE-FA3E-4548-9A79-BA78165D6C23}"/>
                </a:ext>
              </a:extLst>
            </p:cNvPr>
            <p:cNvSpPr/>
            <p:nvPr/>
          </p:nvSpPr>
          <p:spPr>
            <a:xfrm>
              <a:off x="2312754" y="1629087"/>
              <a:ext cx="1848463" cy="9173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Baixa app de sua loja</a:t>
              </a:r>
            </a:p>
          </p:txBody>
        </p:sp>
        <p:pic>
          <p:nvPicPr>
            <p:cNvPr id="61" name="Picture 4" descr="Imagem relacionada">
              <a:extLst>
                <a:ext uri="{FF2B5EF4-FFF2-40B4-BE49-F238E27FC236}">
                  <a16:creationId xmlns:a16="http://schemas.microsoft.com/office/drawing/2014/main" id="{3E9C7083-A8A8-405D-A2BB-F52E349257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3" t="16333" r="20181" b="16332"/>
            <a:stretch/>
          </p:blipFill>
          <p:spPr bwMode="auto">
            <a:xfrm>
              <a:off x="2236360" y="2306788"/>
              <a:ext cx="594969" cy="66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Resultado de imagem para app store">
              <a:extLst>
                <a:ext uri="{FF2B5EF4-FFF2-40B4-BE49-F238E27FC236}">
                  <a16:creationId xmlns:a16="http://schemas.microsoft.com/office/drawing/2014/main" id="{7CE9F309-13E9-4BED-B7B4-89D4FA8B86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10361" r="25192" b="8926"/>
            <a:stretch/>
          </p:blipFill>
          <p:spPr bwMode="auto">
            <a:xfrm>
              <a:off x="3556842" y="2368075"/>
              <a:ext cx="705642" cy="708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DDE561A-2A1D-43F2-9A44-3F017AC8A952}"/>
              </a:ext>
            </a:extLst>
          </p:cNvPr>
          <p:cNvCxnSpPr/>
          <p:nvPr/>
        </p:nvCxnSpPr>
        <p:spPr>
          <a:xfrm>
            <a:off x="2002515" y="2376331"/>
            <a:ext cx="442993" cy="49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9CCCF5D9-9C2A-44AF-A9B5-FC818A40A9C0}"/>
              </a:ext>
            </a:extLst>
          </p:cNvPr>
          <p:cNvGrpSpPr/>
          <p:nvPr/>
        </p:nvGrpSpPr>
        <p:grpSpPr>
          <a:xfrm>
            <a:off x="438591" y="218277"/>
            <a:ext cx="1279383" cy="1352192"/>
            <a:chOff x="573280" y="1340514"/>
            <a:chExt cx="1279383" cy="1352192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A594B009-6F28-4380-8DB0-4A7A58F5C883}"/>
                </a:ext>
              </a:extLst>
            </p:cNvPr>
            <p:cNvSpPr/>
            <p:nvPr/>
          </p:nvSpPr>
          <p:spPr>
            <a:xfrm>
              <a:off x="573280" y="1340514"/>
              <a:ext cx="1279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Emitente</a:t>
              </a:r>
            </a:p>
          </p:txBody>
        </p:sp>
        <p:pic>
          <p:nvPicPr>
            <p:cNvPr id="67" name="Picture 8" descr="Resultado de imagem para mulher mexendo celular cartoon">
              <a:extLst>
                <a:ext uri="{FF2B5EF4-FFF2-40B4-BE49-F238E27FC236}">
                  <a16:creationId xmlns:a16="http://schemas.microsoft.com/office/drawing/2014/main" id="{E26A7B48-CB7C-4502-8F60-3202E149C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51" y="1604651"/>
              <a:ext cx="848028" cy="1088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948DD25-8844-4D8E-9689-5442C7F76FCD}"/>
              </a:ext>
            </a:extLst>
          </p:cNvPr>
          <p:cNvCxnSpPr>
            <a:cxnSpLocks/>
          </p:cNvCxnSpPr>
          <p:nvPr/>
        </p:nvCxnSpPr>
        <p:spPr>
          <a:xfrm rot="5400000">
            <a:off x="841579" y="1654790"/>
            <a:ext cx="442993" cy="49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69E024B9-FCBD-4F63-A171-A7F75F24531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631459" y="2380667"/>
            <a:ext cx="463458" cy="6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82451FBA-3D0E-4E1D-AFBD-D66371DC6001}"/>
              </a:ext>
            </a:extLst>
          </p:cNvPr>
          <p:cNvCxnSpPr>
            <a:cxnSpLocks/>
          </p:cNvCxnSpPr>
          <p:nvPr/>
        </p:nvCxnSpPr>
        <p:spPr>
          <a:xfrm flipV="1">
            <a:off x="5284793" y="2379775"/>
            <a:ext cx="452328" cy="8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DC89504-A29B-44B9-83BB-B6AD0B67F79B}"/>
              </a:ext>
            </a:extLst>
          </p:cNvPr>
          <p:cNvCxnSpPr>
            <a:cxnSpLocks/>
          </p:cNvCxnSpPr>
          <p:nvPr/>
        </p:nvCxnSpPr>
        <p:spPr>
          <a:xfrm flipV="1">
            <a:off x="6928080" y="2366373"/>
            <a:ext cx="452328" cy="8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0B031C2-6695-41C2-AB8F-971E314E3B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417" t="5771" r="18021" b="5258"/>
          <a:stretch/>
        </p:blipFill>
        <p:spPr>
          <a:xfrm>
            <a:off x="2445509" y="1323000"/>
            <a:ext cx="1196523" cy="2106000"/>
          </a:xfrm>
          <a:prstGeom prst="rect">
            <a:avLst/>
          </a:prstGeom>
        </p:spPr>
      </p:pic>
      <p:sp>
        <p:nvSpPr>
          <p:cNvPr id="79" name="Fluxograma: Decisão 78">
            <a:extLst>
              <a:ext uri="{FF2B5EF4-FFF2-40B4-BE49-F238E27FC236}">
                <a16:creationId xmlns:a16="http://schemas.microsoft.com/office/drawing/2014/main" id="{EB55EF4C-3410-4DC2-A32F-3A6B7B296E2A}"/>
              </a:ext>
            </a:extLst>
          </p:cNvPr>
          <p:cNvSpPr/>
          <p:nvPr/>
        </p:nvSpPr>
        <p:spPr>
          <a:xfrm>
            <a:off x="9360321" y="1388070"/>
            <a:ext cx="1858934" cy="1701613"/>
          </a:xfrm>
          <a:prstGeom prst="flowChartDecision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Primeiro acesso deste CPF?</a:t>
            </a:r>
          </a:p>
        </p:txBody>
      </p:sp>
      <p:pic>
        <p:nvPicPr>
          <p:cNvPr id="27" name="Imagem 2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7F7FCB-7F31-4DD0-B4A4-2260FE9059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341" t="5128" r="18531" b="5819"/>
          <a:stretch/>
        </p:blipFill>
        <p:spPr>
          <a:xfrm>
            <a:off x="851641" y="3963883"/>
            <a:ext cx="1187258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29" name="Imagem 2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F23EA90F-D72F-43A2-808D-072F4CCE06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526" t="5538" r="18346" b="5485"/>
          <a:stretch/>
        </p:blipFill>
        <p:spPr>
          <a:xfrm>
            <a:off x="2483481" y="3963883"/>
            <a:ext cx="1188251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34" name="Imagem 3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9E4DD19-28E0-48E7-9867-BB20ADC705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644" t="5249" r="18441" b="5281"/>
          <a:stretch/>
        </p:blipFill>
        <p:spPr>
          <a:xfrm>
            <a:off x="4091641" y="3963883"/>
            <a:ext cx="1177755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1" name="Imagem 8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EB3913E-51C7-4A26-B23B-F978CE4F05D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8237" t="5652" r="18537" b="5145"/>
          <a:stretch/>
        </p:blipFill>
        <p:spPr>
          <a:xfrm>
            <a:off x="5708990" y="3963883"/>
            <a:ext cx="1194551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3" name="Imagem 8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AF8C9B1-11B1-4557-9DC5-C5C6B684E73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487" t="5066" r="18286" b="5788"/>
          <a:stretch/>
        </p:blipFill>
        <p:spPr>
          <a:xfrm>
            <a:off x="7325067" y="3963883"/>
            <a:ext cx="1194982" cy="2106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B013B3F0-FC30-4D0B-B2AC-B831FD57BA70}"/>
              </a:ext>
            </a:extLst>
          </p:cNvPr>
          <p:cNvCxnSpPr/>
          <p:nvPr/>
        </p:nvCxnSpPr>
        <p:spPr>
          <a:xfrm>
            <a:off x="2038167" y="5007883"/>
            <a:ext cx="432000" cy="49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CE6E831F-CB23-42EC-9D53-F98D415F53AE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3671732" y="5016883"/>
            <a:ext cx="41990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5F1B5094-A840-495B-99FA-3CA238299695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269396" y="5016883"/>
            <a:ext cx="43959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12790352-9375-44E6-ACC9-4C108639BC4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6903541" y="5015099"/>
            <a:ext cx="439594" cy="178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: Angulado 1023">
            <a:extLst>
              <a:ext uri="{FF2B5EF4-FFF2-40B4-BE49-F238E27FC236}">
                <a16:creationId xmlns:a16="http://schemas.microsoft.com/office/drawing/2014/main" id="{1AD3D133-0BB2-4732-BC23-8A732F9B2DFB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4433398" y="440872"/>
            <a:ext cx="534883" cy="6511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: Angulado 1035">
            <a:extLst>
              <a:ext uri="{FF2B5EF4-FFF2-40B4-BE49-F238E27FC236}">
                <a16:creationId xmlns:a16="http://schemas.microsoft.com/office/drawing/2014/main" id="{0B054456-6299-4F31-8BB2-C7E784D9E0A0}"/>
              </a:ext>
            </a:extLst>
          </p:cNvPr>
          <p:cNvCxnSpPr>
            <a:stCxn id="83" idx="3"/>
            <a:endCxn id="79" idx="1"/>
          </p:cNvCxnSpPr>
          <p:nvPr/>
        </p:nvCxnSpPr>
        <p:spPr>
          <a:xfrm flipV="1">
            <a:off x="8520049" y="2238877"/>
            <a:ext cx="840272" cy="2778006"/>
          </a:xfrm>
          <a:prstGeom prst="bentConnector3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Nuvem 108">
            <a:extLst>
              <a:ext uri="{FF2B5EF4-FFF2-40B4-BE49-F238E27FC236}">
                <a16:creationId xmlns:a16="http://schemas.microsoft.com/office/drawing/2014/main" id="{E7AD6C74-967C-4A7A-906C-540924648944}"/>
              </a:ext>
            </a:extLst>
          </p:cNvPr>
          <p:cNvSpPr/>
          <p:nvPr/>
        </p:nvSpPr>
        <p:spPr>
          <a:xfrm>
            <a:off x="9246260" y="3315783"/>
            <a:ext cx="2082658" cy="12919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Portal Nacional da NFF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3DF099C4-33B4-45FA-B52E-A823EA571D8F}"/>
              </a:ext>
            </a:extLst>
          </p:cNvPr>
          <p:cNvSpPr/>
          <p:nvPr/>
        </p:nvSpPr>
        <p:spPr>
          <a:xfrm>
            <a:off x="9618995" y="2749068"/>
            <a:ext cx="56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AC1F38F-D0A9-4B94-9F05-6E18C60C99B5}"/>
              </a:ext>
            </a:extLst>
          </p:cNvPr>
          <p:cNvGrpSpPr/>
          <p:nvPr/>
        </p:nvGrpSpPr>
        <p:grpSpPr>
          <a:xfrm>
            <a:off x="9244060" y="4666913"/>
            <a:ext cx="2087057" cy="1365743"/>
            <a:chOff x="4456279" y="3043179"/>
            <a:chExt cx="2087057" cy="1365743"/>
          </a:xfrm>
        </p:grpSpPr>
        <p:pic>
          <p:nvPicPr>
            <p:cNvPr id="113" name="Picture 4" descr="Resultado de imagem para celular com formulario">
              <a:extLst>
                <a:ext uri="{FF2B5EF4-FFF2-40B4-BE49-F238E27FC236}">
                  <a16:creationId xmlns:a16="http://schemas.microsoft.com/office/drawing/2014/main" id="{505E5E7F-5C44-4D3A-BBBA-B7DB79480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760" y="3043179"/>
              <a:ext cx="545576" cy="87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5C4E9573-62B8-4608-8862-7972C1B4DEDA}"/>
                </a:ext>
              </a:extLst>
            </p:cNvPr>
            <p:cNvSpPr/>
            <p:nvPr/>
          </p:nvSpPr>
          <p:spPr>
            <a:xfrm>
              <a:off x="4456279" y="3291893"/>
              <a:ext cx="2087057" cy="1117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Descarrega informações para dispositivo</a:t>
              </a:r>
            </a:p>
          </p:txBody>
        </p:sp>
      </p:grp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FCE29B4B-9690-4988-9360-5316EF22EC33}"/>
              </a:ext>
            </a:extLst>
          </p:cNvPr>
          <p:cNvSpPr/>
          <p:nvPr/>
        </p:nvSpPr>
        <p:spPr>
          <a:xfrm>
            <a:off x="10846870" y="1841117"/>
            <a:ext cx="569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C12EBBCB-9152-4D46-988A-8CE3A46A4036}"/>
              </a:ext>
            </a:extLst>
          </p:cNvPr>
          <p:cNvSpPr/>
          <p:nvPr/>
        </p:nvSpPr>
        <p:spPr>
          <a:xfrm>
            <a:off x="11131420" y="6140784"/>
            <a:ext cx="944759" cy="339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F67CD406-E405-4320-A2B0-9076756CD137}"/>
              </a:ext>
            </a:extLst>
          </p:cNvPr>
          <p:cNvCxnSpPr>
            <a:cxnSpLocks/>
            <a:stCxn id="79" idx="3"/>
            <a:endCxn id="121" idx="0"/>
          </p:cNvCxnSpPr>
          <p:nvPr/>
        </p:nvCxnSpPr>
        <p:spPr>
          <a:xfrm>
            <a:off x="11219255" y="2238877"/>
            <a:ext cx="384545" cy="3901907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7071DD82-A3EF-481F-810D-FB67EA65D756}"/>
              </a:ext>
            </a:extLst>
          </p:cNvPr>
          <p:cNvCxnSpPr>
            <a:cxnSpLocks/>
            <a:endCxn id="109" idx="3"/>
          </p:cNvCxnSpPr>
          <p:nvPr/>
        </p:nvCxnSpPr>
        <p:spPr>
          <a:xfrm>
            <a:off x="10286229" y="3095264"/>
            <a:ext cx="1360" cy="29438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ECD17E38-B508-4A32-A6D2-E7B34D24BA8D}"/>
              </a:ext>
            </a:extLst>
          </p:cNvPr>
          <p:cNvCxnSpPr>
            <a:cxnSpLocks/>
          </p:cNvCxnSpPr>
          <p:nvPr/>
        </p:nvCxnSpPr>
        <p:spPr>
          <a:xfrm>
            <a:off x="10313367" y="4606443"/>
            <a:ext cx="1360" cy="29438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CAEB7677-C65E-4589-99AB-064CE4807F61}"/>
              </a:ext>
            </a:extLst>
          </p:cNvPr>
          <p:cNvCxnSpPr>
            <a:cxnSpLocks/>
            <a:stCxn id="114" idx="4"/>
            <a:endCxn id="121" idx="2"/>
          </p:cNvCxnSpPr>
          <p:nvPr/>
        </p:nvCxnSpPr>
        <p:spPr>
          <a:xfrm rot="16200000" flipH="1">
            <a:off x="10570599" y="5749645"/>
            <a:ext cx="277811" cy="84383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9" grpId="0" animBg="1"/>
      <p:bldP spid="110" grpId="0"/>
      <p:bldP spid="120" grpId="0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D162-50BC-45E9-A1C1-047A44C5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1"/>
            <a:ext cx="6774856" cy="63304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pt-BR" sz="3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Gerenciamento de Pontos de Emissão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1A6EE-4B04-4015-B505-733401B08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33046"/>
            <a:ext cx="6582780" cy="615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pt-BR" sz="3200" dirty="0"/>
              <a:t>Um dispositivo móvel só pode ser associado a um único CPF</a:t>
            </a:r>
          </a:p>
          <a:p>
            <a:pPr lvl="1" indent="-228600" defTabSz="914400"/>
            <a:r>
              <a:rPr lang="pt-BR" sz="2800" dirty="0"/>
              <a:t>O credenciamento para outro CPF automaticamente provoca o descredenciamento deste dispositivo para o CPF original</a:t>
            </a:r>
          </a:p>
          <a:p>
            <a:pPr indent="-228600" defTabSz="914400"/>
            <a:r>
              <a:rPr lang="pt-BR" sz="3200" dirty="0"/>
              <a:t>Um CPF pode ter vários dispositivos emissores cadastrados simultaneamente</a:t>
            </a:r>
          </a:p>
          <a:p>
            <a:pPr indent="-228600" defTabSz="914400"/>
            <a:r>
              <a:rPr lang="pt-BR" sz="3200" dirty="0"/>
              <a:t>Portal Garante sincronismo entre dispositivos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33DCFB1-21BD-4897-A553-A9642A22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683" y="0"/>
            <a:ext cx="3878317" cy="68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779E-F043-4D27-9BCB-932386D0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App – Mapa de Funcionalidades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B7DB29C-D8E9-48A4-AD31-BF70D295D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154768"/>
              </p:ext>
            </p:extLst>
          </p:nvPr>
        </p:nvGraphicFramePr>
        <p:xfrm>
          <a:off x="903891" y="980728"/>
          <a:ext cx="1034217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7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sultado de imagem para instagram logo">
            <a:extLst>
              <a:ext uri="{FF2B5EF4-FFF2-40B4-BE49-F238E27FC236}">
                <a16:creationId xmlns:a16="http://schemas.microsoft.com/office/drawing/2014/main" id="{CDE51250-0FD0-4C97-92E9-6440B357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879" y="5351433"/>
            <a:ext cx="575169" cy="57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2A72FE-53D4-4FEC-9F6F-FA43C34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06" y="822741"/>
            <a:ext cx="7444897" cy="535531"/>
          </a:xfrm>
        </p:spPr>
        <p:txBody>
          <a:bodyPr/>
          <a:lstStyle/>
          <a:p>
            <a:pPr algn="ctr"/>
            <a:r>
              <a:rPr lang="pt-BR" dirty="0"/>
              <a:t>Pedido de Emissão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0FF7C7C-3970-4E84-AB67-CF03A61BA0AC}"/>
              </a:ext>
            </a:extLst>
          </p:cNvPr>
          <p:cNvCxnSpPr>
            <a:cxnSpLocks/>
            <a:stCxn id="71" idx="6"/>
            <a:endCxn id="12" idx="2"/>
          </p:cNvCxnSpPr>
          <p:nvPr/>
        </p:nvCxnSpPr>
        <p:spPr>
          <a:xfrm>
            <a:off x="2128500" y="3761223"/>
            <a:ext cx="512613" cy="657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0505C01-A862-4E98-99FA-F090FB6BF91B}"/>
              </a:ext>
            </a:extLst>
          </p:cNvPr>
          <p:cNvCxnSpPr/>
          <p:nvPr/>
        </p:nvCxnSpPr>
        <p:spPr>
          <a:xfrm>
            <a:off x="6821777" y="5153035"/>
            <a:ext cx="442993" cy="49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0ED6E0F-3CE6-47C7-A51D-0BDC5AD95535}"/>
              </a:ext>
            </a:extLst>
          </p:cNvPr>
          <p:cNvGrpSpPr/>
          <p:nvPr/>
        </p:nvGrpSpPr>
        <p:grpSpPr>
          <a:xfrm>
            <a:off x="520921" y="1102271"/>
            <a:ext cx="1279383" cy="1377073"/>
            <a:chOff x="573280" y="1340514"/>
            <a:chExt cx="1279383" cy="137707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28A178D-60B8-45C9-A1BD-057F677172C1}"/>
                </a:ext>
              </a:extLst>
            </p:cNvPr>
            <p:cNvSpPr/>
            <p:nvPr/>
          </p:nvSpPr>
          <p:spPr>
            <a:xfrm>
              <a:off x="573280" y="1340514"/>
              <a:ext cx="1279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Emitente</a:t>
              </a:r>
            </a:p>
          </p:txBody>
        </p:sp>
        <p:pic>
          <p:nvPicPr>
            <p:cNvPr id="1032" name="Picture 8" descr="Resultado de imagem para mulher mexendo celular cartoon">
              <a:extLst>
                <a:ext uri="{FF2B5EF4-FFF2-40B4-BE49-F238E27FC236}">
                  <a16:creationId xmlns:a16="http://schemas.microsoft.com/office/drawing/2014/main" id="{391AA7B5-D648-4363-A35E-A3BD150C6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57" y="1629532"/>
              <a:ext cx="848028" cy="1088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E9BC4C31-1759-462E-A961-02D3BC57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75" y="4109888"/>
            <a:ext cx="852880" cy="8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C42FBA7-2143-4B8D-8D01-353CD8C8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80" y="1862661"/>
            <a:ext cx="1917355" cy="354530"/>
          </a:xfrm>
          <a:prstGeom prst="rect">
            <a:avLst/>
          </a:prstGeom>
        </p:spPr>
      </p:pic>
      <p:pic>
        <p:nvPicPr>
          <p:cNvPr id="2052" name="Picture 4" descr="Resultado de imagem para celular com formulario">
            <a:extLst>
              <a:ext uri="{FF2B5EF4-FFF2-40B4-BE49-F238E27FC236}">
                <a16:creationId xmlns:a16="http://schemas.microsoft.com/office/drawing/2014/main" id="{42ACD7D8-3BA5-43A4-91D6-BDC821B2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2" y="2089513"/>
            <a:ext cx="952571" cy="15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7ACEEF6F-7F56-488B-BCA7-EDEFA334E7E9}"/>
              </a:ext>
            </a:extLst>
          </p:cNvPr>
          <p:cNvSpPr/>
          <p:nvPr/>
        </p:nvSpPr>
        <p:spPr>
          <a:xfrm>
            <a:off x="2641113" y="3309137"/>
            <a:ext cx="1848463" cy="917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 dados da operação</a:t>
            </a:r>
          </a:p>
        </p:txBody>
      </p:sp>
      <p:pic>
        <p:nvPicPr>
          <p:cNvPr id="2050" name="Picture 2" descr="Resultado de imagem para celular lendo codigo de barras">
            <a:extLst>
              <a:ext uri="{FF2B5EF4-FFF2-40B4-BE49-F238E27FC236}">
                <a16:creationId xmlns:a16="http://schemas.microsoft.com/office/drawing/2014/main" id="{1879E652-1025-4F6A-A7E2-26C1987F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84" y="2374560"/>
            <a:ext cx="1379426" cy="91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7222CB4B-E9F7-4A99-891F-5140467F169D}"/>
              </a:ext>
            </a:extLst>
          </p:cNvPr>
          <p:cNvCxnSpPr>
            <a:cxnSpLocks/>
            <a:stCxn id="6" idx="1"/>
            <a:endCxn id="12" idx="4"/>
          </p:cNvCxnSpPr>
          <p:nvPr/>
        </p:nvCxnSpPr>
        <p:spPr>
          <a:xfrm rot="10800000">
            <a:off x="3565345" y="4226455"/>
            <a:ext cx="1600638" cy="937046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E645FE2-DAAD-4975-957E-A8BD4524FD5D}"/>
              </a:ext>
            </a:extLst>
          </p:cNvPr>
          <p:cNvGrpSpPr/>
          <p:nvPr/>
        </p:nvGrpSpPr>
        <p:grpSpPr>
          <a:xfrm>
            <a:off x="5000904" y="4662167"/>
            <a:ext cx="1991507" cy="1002668"/>
            <a:chOff x="5269299" y="3429001"/>
            <a:chExt cx="1991507" cy="1002668"/>
          </a:xfrm>
        </p:grpSpPr>
        <p:sp>
          <p:nvSpPr>
            <p:cNvPr id="6" name="Fluxograma: Decisão 5">
              <a:extLst>
                <a:ext uri="{FF2B5EF4-FFF2-40B4-BE49-F238E27FC236}">
                  <a16:creationId xmlns:a16="http://schemas.microsoft.com/office/drawing/2014/main" id="{7015C695-16A5-431F-8BFF-E1A282A317BB}"/>
                </a:ext>
              </a:extLst>
            </p:cNvPr>
            <p:cNvSpPr/>
            <p:nvPr/>
          </p:nvSpPr>
          <p:spPr>
            <a:xfrm>
              <a:off x="5434378" y="3429001"/>
              <a:ext cx="1655794" cy="1002668"/>
            </a:xfrm>
            <a:prstGeom prst="flowChartDecision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Último item?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A6140B6-05B6-48B0-BA5B-40871C1C3A65}"/>
                </a:ext>
              </a:extLst>
            </p:cNvPr>
            <p:cNvSpPr/>
            <p:nvPr/>
          </p:nvSpPr>
          <p:spPr>
            <a:xfrm>
              <a:off x="5269299" y="3560325"/>
              <a:ext cx="4764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N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9502871-6F51-4872-8944-1A1ED6D2D4EF}"/>
                </a:ext>
              </a:extLst>
            </p:cNvPr>
            <p:cNvSpPr/>
            <p:nvPr/>
          </p:nvSpPr>
          <p:spPr>
            <a:xfrm>
              <a:off x="6784331" y="3560325"/>
              <a:ext cx="4764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D1EB094-0DEA-4BA7-9CAE-89277AAA8226}"/>
              </a:ext>
            </a:extLst>
          </p:cNvPr>
          <p:cNvGrpSpPr/>
          <p:nvPr/>
        </p:nvGrpSpPr>
        <p:grpSpPr>
          <a:xfrm>
            <a:off x="7053597" y="4745372"/>
            <a:ext cx="1736741" cy="1411343"/>
            <a:chOff x="6587237" y="3354120"/>
            <a:chExt cx="1736741" cy="1411343"/>
          </a:xfrm>
        </p:grpSpPr>
        <p:pic>
          <p:nvPicPr>
            <p:cNvPr id="2054" name="Picture 6" descr="Imagem relacionada">
              <a:extLst>
                <a:ext uri="{FF2B5EF4-FFF2-40B4-BE49-F238E27FC236}">
                  <a16:creationId xmlns:a16="http://schemas.microsoft.com/office/drawing/2014/main" id="{481FD2B0-7AEB-4F82-9CE8-31524D9E7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237" y="4122105"/>
              <a:ext cx="965037" cy="64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F66F0BC7-26B1-46DB-B692-C94D773527B7}"/>
                </a:ext>
              </a:extLst>
            </p:cNvPr>
            <p:cNvSpPr/>
            <p:nvPr/>
          </p:nvSpPr>
          <p:spPr>
            <a:xfrm>
              <a:off x="6805237" y="3354120"/>
              <a:ext cx="1518741" cy="836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Solicita emissão</a:t>
              </a:r>
            </a:p>
          </p:txBody>
        </p:sp>
      </p:grpSp>
      <p:pic>
        <p:nvPicPr>
          <p:cNvPr id="2056" name="Picture 8" descr="Imagem relacionada">
            <a:extLst>
              <a:ext uri="{FF2B5EF4-FFF2-40B4-BE49-F238E27FC236}">
                <a16:creationId xmlns:a16="http://schemas.microsoft.com/office/drawing/2014/main" id="{13C78FD0-D2F1-4207-BD88-24C69B27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69" y="4024373"/>
            <a:ext cx="735966" cy="73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m relacionada">
            <a:extLst>
              <a:ext uri="{FF2B5EF4-FFF2-40B4-BE49-F238E27FC236}">
                <a16:creationId xmlns:a16="http://schemas.microsoft.com/office/drawing/2014/main" id="{D95B77DC-3C60-450B-BF80-CF8686EE3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2" t="22639" r="24098" b="24259"/>
          <a:stretch/>
        </p:blipFill>
        <p:spPr bwMode="auto">
          <a:xfrm>
            <a:off x="9653037" y="5639018"/>
            <a:ext cx="773002" cy="7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F65C62D-EAD5-4795-B827-7F73EAF5F333}"/>
              </a:ext>
            </a:extLst>
          </p:cNvPr>
          <p:cNvSpPr/>
          <p:nvPr/>
        </p:nvSpPr>
        <p:spPr>
          <a:xfrm>
            <a:off x="9546727" y="4656452"/>
            <a:ext cx="1758624" cy="1022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...envia link do DA para adquirente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0B06AC08-3011-49AD-8631-D4E1784C62F8}"/>
              </a:ext>
            </a:extLst>
          </p:cNvPr>
          <p:cNvCxnSpPr>
            <a:cxnSpLocks/>
            <a:stCxn id="45" idx="7"/>
            <a:endCxn id="58" idx="3"/>
          </p:cNvCxnSpPr>
          <p:nvPr/>
        </p:nvCxnSpPr>
        <p:spPr>
          <a:xfrm flipV="1">
            <a:off x="8567924" y="2774455"/>
            <a:ext cx="935170" cy="209338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FB999E6F-9F3E-4776-8394-10318E3DEEB2}"/>
              </a:ext>
            </a:extLst>
          </p:cNvPr>
          <p:cNvCxnSpPr>
            <a:cxnSpLocks/>
            <a:stCxn id="45" idx="6"/>
            <a:endCxn id="14" idx="2"/>
          </p:cNvCxnSpPr>
          <p:nvPr/>
        </p:nvCxnSpPr>
        <p:spPr>
          <a:xfrm>
            <a:off x="8790338" y="5163502"/>
            <a:ext cx="756389" cy="426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8E06F37-4AD4-46AB-80A1-0843BDB5D3B9}"/>
              </a:ext>
            </a:extLst>
          </p:cNvPr>
          <p:cNvCxnSpPr>
            <a:cxnSpLocks/>
            <a:stCxn id="1032" idx="2"/>
            <a:endCxn id="71" idx="0"/>
          </p:cNvCxnSpPr>
          <p:nvPr/>
        </p:nvCxnSpPr>
        <p:spPr>
          <a:xfrm flipH="1">
            <a:off x="1153805" y="2479344"/>
            <a:ext cx="6807" cy="6722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161DDD52-6CF0-49F1-BE37-A2BB22CEC601}"/>
              </a:ext>
            </a:extLst>
          </p:cNvPr>
          <p:cNvSpPr/>
          <p:nvPr/>
        </p:nvSpPr>
        <p:spPr>
          <a:xfrm>
            <a:off x="179109" y="3151614"/>
            <a:ext cx="1949391" cy="12192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 tipo da operação e dados do adquirente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9823AEE-7037-428E-AFEA-D08D0D1D4783}"/>
              </a:ext>
            </a:extLst>
          </p:cNvPr>
          <p:cNvSpPr/>
          <p:nvPr/>
        </p:nvSpPr>
        <p:spPr>
          <a:xfrm>
            <a:off x="486559" y="3693523"/>
            <a:ext cx="1337479" cy="7324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4153B85-E546-4E1F-8B79-C4068D62951E}"/>
              </a:ext>
            </a:extLst>
          </p:cNvPr>
          <p:cNvCxnSpPr>
            <a:cxnSpLocks/>
            <a:stCxn id="61" idx="6"/>
            <a:endCxn id="14" idx="1"/>
          </p:cNvCxnSpPr>
          <p:nvPr/>
        </p:nvCxnSpPr>
        <p:spPr>
          <a:xfrm>
            <a:off x="1824038" y="4059771"/>
            <a:ext cx="7980234" cy="746441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lgDash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vem 6">
            <a:extLst>
              <a:ext uri="{FF2B5EF4-FFF2-40B4-BE49-F238E27FC236}">
                <a16:creationId xmlns:a16="http://schemas.microsoft.com/office/drawing/2014/main" id="{3C56E893-A0F9-4463-AF46-A03BA72B192F}"/>
              </a:ext>
            </a:extLst>
          </p:cNvPr>
          <p:cNvSpPr/>
          <p:nvPr/>
        </p:nvSpPr>
        <p:spPr>
          <a:xfrm>
            <a:off x="7787148" y="1670081"/>
            <a:ext cx="3746091" cy="113373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Envia dados assinados para o Portal Nacional e simultaneamente...</a:t>
            </a:r>
          </a:p>
        </p:txBody>
      </p:sp>
      <p:pic>
        <p:nvPicPr>
          <p:cNvPr id="1026" name="Picture 2" descr="Resultado de imagem para messenger">
            <a:extLst>
              <a:ext uri="{FF2B5EF4-FFF2-40B4-BE49-F238E27FC236}">
                <a16:creationId xmlns:a16="http://schemas.microsoft.com/office/drawing/2014/main" id="{92F4BA0D-D7C3-46E1-A50E-D5F23FF2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49" y="5679081"/>
            <a:ext cx="571832" cy="5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D9CB3D4-23B1-428D-9AFA-F2F0DFDBCBAD}"/>
              </a:ext>
            </a:extLst>
          </p:cNvPr>
          <p:cNvCxnSpPr>
            <a:cxnSpLocks/>
            <a:stCxn id="12" idx="6"/>
            <a:endCxn id="6" idx="0"/>
          </p:cNvCxnSpPr>
          <p:nvPr/>
        </p:nvCxnSpPr>
        <p:spPr>
          <a:xfrm>
            <a:off x="4489576" y="3767796"/>
            <a:ext cx="1504304" cy="89437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1" grpId="0" animBg="1"/>
      <p:bldP spid="6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A72FE-53D4-4FEC-9F6F-FA43C34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4" y="-38565"/>
            <a:ext cx="11043704" cy="633148"/>
          </a:xfrm>
        </p:spPr>
        <p:txBody>
          <a:bodyPr/>
          <a:lstStyle/>
          <a:p>
            <a:pPr algn="r"/>
            <a:r>
              <a:rPr lang="pt-BR" dirty="0"/>
              <a:t>Emissão do Documento Fiscal Eletrônico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0FF7C7C-3970-4E84-AB67-CF03A61BA0AC}"/>
              </a:ext>
            </a:extLst>
          </p:cNvPr>
          <p:cNvCxnSpPr>
            <a:cxnSpLocks/>
            <a:stCxn id="58" idx="6"/>
            <a:endCxn id="71" idx="2"/>
          </p:cNvCxnSpPr>
          <p:nvPr/>
        </p:nvCxnSpPr>
        <p:spPr>
          <a:xfrm>
            <a:off x="7126286" y="1412940"/>
            <a:ext cx="45444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9EC6F4-71D0-401C-9901-BDCE58C5051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899178" y="3055230"/>
            <a:ext cx="114373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ACEEF6F-7F56-488B-BCA7-EDEFA334E7E9}"/>
              </a:ext>
            </a:extLst>
          </p:cNvPr>
          <p:cNvSpPr/>
          <p:nvPr/>
        </p:nvSpPr>
        <p:spPr>
          <a:xfrm>
            <a:off x="8042908" y="2596571"/>
            <a:ext cx="1848463" cy="917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Autorização de Uso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5365D92-4163-4C2F-BF8C-1BB390C2B442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5844881" y="1996435"/>
            <a:ext cx="14704" cy="4804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1382A1EB-F1E9-446C-A9C4-886F0ED043D6}"/>
              </a:ext>
            </a:extLst>
          </p:cNvPr>
          <p:cNvSpPr/>
          <p:nvPr/>
        </p:nvSpPr>
        <p:spPr>
          <a:xfrm>
            <a:off x="4592883" y="829445"/>
            <a:ext cx="2533403" cy="1166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Gera e assina arquivo do documento fiscal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8E06F37-4AD4-46AB-80A1-0843BDB5D3B9}"/>
              </a:ext>
            </a:extLst>
          </p:cNvPr>
          <p:cNvCxnSpPr>
            <a:cxnSpLocks/>
            <a:stCxn id="71" idx="4"/>
            <a:endCxn id="12" idx="0"/>
          </p:cNvCxnSpPr>
          <p:nvPr/>
        </p:nvCxnSpPr>
        <p:spPr>
          <a:xfrm flipH="1">
            <a:off x="8967140" y="2022548"/>
            <a:ext cx="13838" cy="57402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D6AFA0B-F63D-492D-8F2C-4E352463C914}"/>
              </a:ext>
            </a:extLst>
          </p:cNvPr>
          <p:cNvGrpSpPr/>
          <p:nvPr/>
        </p:nvGrpSpPr>
        <p:grpSpPr>
          <a:xfrm>
            <a:off x="7580731" y="803331"/>
            <a:ext cx="3746784" cy="1427966"/>
            <a:chOff x="7580731" y="803331"/>
            <a:chExt cx="3746784" cy="1427966"/>
          </a:xfrm>
        </p:grpSpPr>
        <p:pic>
          <p:nvPicPr>
            <p:cNvPr id="2064" name="Picture 16" descr="Imagem relacionada">
              <a:extLst>
                <a:ext uri="{FF2B5EF4-FFF2-40B4-BE49-F238E27FC236}">
                  <a16:creationId xmlns:a16="http://schemas.microsoft.com/office/drawing/2014/main" id="{00F84C09-E745-41BF-93E4-B9D3BE1E8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6112" y="1340736"/>
              <a:ext cx="1331403" cy="890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61DDD52-6CF0-49F1-BE37-A2BB22CEC601}"/>
                </a:ext>
              </a:extLst>
            </p:cNvPr>
            <p:cNvSpPr/>
            <p:nvPr/>
          </p:nvSpPr>
          <p:spPr>
            <a:xfrm>
              <a:off x="7580731" y="803331"/>
              <a:ext cx="2800494" cy="1219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Consome WS de autorização da UF autorizadora deste DFE</a:t>
              </a:r>
            </a:p>
          </p:txBody>
        </p:sp>
      </p:grpSp>
      <p:sp>
        <p:nvSpPr>
          <p:cNvPr id="41" name="Nuvem 40">
            <a:extLst>
              <a:ext uri="{FF2B5EF4-FFF2-40B4-BE49-F238E27FC236}">
                <a16:creationId xmlns:a16="http://schemas.microsoft.com/office/drawing/2014/main" id="{AD8F0A55-991A-4ADD-AEB9-66CE55D2E06B}"/>
              </a:ext>
            </a:extLst>
          </p:cNvPr>
          <p:cNvSpPr/>
          <p:nvPr/>
        </p:nvSpPr>
        <p:spPr>
          <a:xfrm>
            <a:off x="4818255" y="2409268"/>
            <a:ext cx="2082658" cy="12919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Portal Nacional da NFF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34095A9-C334-4353-A13B-F272D8B504D9}"/>
              </a:ext>
            </a:extLst>
          </p:cNvPr>
          <p:cNvGrpSpPr/>
          <p:nvPr/>
        </p:nvGrpSpPr>
        <p:grpSpPr>
          <a:xfrm>
            <a:off x="2748366" y="4465371"/>
            <a:ext cx="2156839" cy="2026969"/>
            <a:chOff x="2073861" y="1902909"/>
            <a:chExt cx="2156839" cy="2026969"/>
          </a:xfrm>
        </p:grpSpPr>
        <p:pic>
          <p:nvPicPr>
            <p:cNvPr id="36" name="Picture 4" descr="Resultado de imagem para celular com formulario">
              <a:extLst>
                <a:ext uri="{FF2B5EF4-FFF2-40B4-BE49-F238E27FC236}">
                  <a16:creationId xmlns:a16="http://schemas.microsoft.com/office/drawing/2014/main" id="{463AD531-75E4-4F26-B897-FD968D67E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996" y="1902909"/>
              <a:ext cx="952571" cy="152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8B8C7CB-4DC6-4001-B706-F248BCE43447}"/>
                </a:ext>
              </a:extLst>
            </p:cNvPr>
            <p:cNvSpPr/>
            <p:nvPr/>
          </p:nvSpPr>
          <p:spPr>
            <a:xfrm>
              <a:off x="2073861" y="3218976"/>
              <a:ext cx="2156839" cy="710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Endereço para consulta do DA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B86206C-28C5-4FB4-B976-439AD078E017}"/>
              </a:ext>
            </a:extLst>
          </p:cNvPr>
          <p:cNvGrpSpPr/>
          <p:nvPr/>
        </p:nvGrpSpPr>
        <p:grpSpPr>
          <a:xfrm>
            <a:off x="443717" y="4465371"/>
            <a:ext cx="2156839" cy="2026969"/>
            <a:chOff x="2073861" y="1902909"/>
            <a:chExt cx="2156839" cy="2026969"/>
          </a:xfrm>
        </p:grpSpPr>
        <p:pic>
          <p:nvPicPr>
            <p:cNvPr id="39" name="Picture 4" descr="Resultado de imagem para celular com formulario">
              <a:extLst>
                <a:ext uri="{FF2B5EF4-FFF2-40B4-BE49-F238E27FC236}">
                  <a16:creationId xmlns:a16="http://schemas.microsoft.com/office/drawing/2014/main" id="{AA8424E5-DB6D-4676-85E9-D2830DB42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996" y="1902909"/>
              <a:ext cx="952571" cy="152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179BB56-C9BD-45AD-9C69-CBCE172B0EB5}"/>
                </a:ext>
              </a:extLst>
            </p:cNvPr>
            <p:cNvSpPr/>
            <p:nvPr/>
          </p:nvSpPr>
          <p:spPr>
            <a:xfrm>
              <a:off x="2073861" y="3218976"/>
              <a:ext cx="2156839" cy="710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Endereço para consulta do DA</a:t>
              </a:r>
            </a:p>
          </p:txBody>
        </p:sp>
      </p:grp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1787268-6D0D-42A2-8067-818E4F4DF124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4254838" y="3449453"/>
            <a:ext cx="722616" cy="30134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B29DE5AF-6727-47D3-8165-A98C080F97F4}"/>
              </a:ext>
            </a:extLst>
          </p:cNvPr>
          <p:cNvSpPr/>
          <p:nvPr/>
        </p:nvSpPr>
        <p:spPr>
          <a:xfrm>
            <a:off x="885315" y="3616462"/>
            <a:ext cx="3947642" cy="917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Propaga para outros dispositivos associados com este CPF</a:t>
            </a:r>
          </a:p>
        </p:txBody>
      </p:sp>
      <p:sp>
        <p:nvSpPr>
          <p:cNvPr id="21" name="Botão de ação: Fim 20">
            <a:hlinkClick r:id="rId5" action="ppaction://hlinksldjump" highlightClick="1"/>
          </p:cNvPr>
          <p:cNvSpPr/>
          <p:nvPr/>
        </p:nvSpPr>
        <p:spPr>
          <a:xfrm>
            <a:off x="9891371" y="4023812"/>
            <a:ext cx="1538629" cy="732495"/>
          </a:xfrm>
          <a:prstGeom prst="actionButtonE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Documentos eletrônicos</a:t>
            </a:r>
          </a:p>
        </p:txBody>
      </p:sp>
      <p:sp>
        <p:nvSpPr>
          <p:cNvPr id="22" name="Botão de ação: Fim 21">
            <a:hlinkClick r:id="rId6" action="ppaction://hlinksldjump" highlightClick="1"/>
          </p:cNvPr>
          <p:cNvSpPr/>
          <p:nvPr/>
        </p:nvSpPr>
        <p:spPr>
          <a:xfrm>
            <a:off x="9891371" y="4928031"/>
            <a:ext cx="1538629" cy="732495"/>
          </a:xfrm>
          <a:prstGeom prst="actionButtonE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Geração do arquivo</a:t>
            </a:r>
          </a:p>
        </p:txBody>
      </p:sp>
    </p:spTree>
    <p:extLst>
      <p:ext uri="{BB962C8B-B14F-4D97-AF65-F5344CB8AC3E}">
        <p14:creationId xmlns:p14="http://schemas.microsoft.com/office/powerpoint/2010/main" val="34161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8" grpId="0" animBg="1"/>
      <p:bldP spid="43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21EE7-6F4B-4E8B-90F5-A3B6633E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63" y="0"/>
            <a:ext cx="11385189" cy="634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/>
            <a:r>
              <a:rPr lang="pt-BR" sz="4400" dirty="0">
                <a:latin typeface="+mj-lt"/>
                <a:ea typeface="+mj-ea"/>
                <a:cs typeface="+mj-cs"/>
              </a:rPr>
              <a:t>Algumas definições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0B36E6-B664-4C4C-90F4-FB541EDC6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34180"/>
            <a:ext cx="7733294" cy="622382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/>
            <a:r>
              <a:rPr lang="pt-BR" sz="3600" b="0" dirty="0"/>
              <a:t>Pedido de emissão</a:t>
            </a:r>
          </a:p>
          <a:p>
            <a:pPr lvl="1" indent="-228600" defTabSz="914400"/>
            <a:r>
              <a:rPr lang="pt-BR" sz="3000" dirty="0"/>
              <a:t>Arquivo assinado com chave instalada no DM</a:t>
            </a:r>
          </a:p>
          <a:p>
            <a:pPr lvl="2" indent="-228600" defTabSz="914400"/>
            <a:r>
              <a:rPr lang="pt-BR" sz="2600" dirty="0"/>
              <a:t>Chave não é ICP-Brasil: </a:t>
            </a:r>
            <a:r>
              <a:rPr lang="pt-BR" sz="2400" dirty="0">
                <a:solidFill>
                  <a:srgbClr val="FF0000"/>
                </a:solidFill>
              </a:rPr>
              <a:t>informações admitidas pelas partes como válidas </a:t>
            </a:r>
            <a:r>
              <a:rPr lang="pt-BR" sz="2400" dirty="0"/>
              <a:t>(termos de uso do App, conjugado com MP 2200/01, art. 10, § 2º, e Ajuste SINIEF 37/19, cl. 1ª, § 2º, II, e) </a:t>
            </a:r>
            <a:endParaRPr lang="pt-BR" sz="2600" dirty="0"/>
          </a:p>
          <a:p>
            <a:pPr lvl="1" indent="-228600" defTabSz="914400"/>
            <a:r>
              <a:rPr lang="pt-BR" sz="3000" dirty="0"/>
              <a:t>Contém os dados mínimos necessários para descrever a operação </a:t>
            </a:r>
          </a:p>
          <a:p>
            <a:pPr lvl="1" indent="-228600" defTabSz="914400"/>
            <a:r>
              <a:rPr lang="pt-BR" sz="3000" b="0" dirty="0"/>
              <a:t>Enviado pelo DM para o Portal da NFF</a:t>
            </a:r>
          </a:p>
          <a:p>
            <a:pPr indent="-228600" defTabSz="914400"/>
            <a:r>
              <a:rPr lang="pt-BR" sz="3600" dirty="0"/>
              <a:t>Pedido de autorização de uso</a:t>
            </a:r>
          </a:p>
          <a:p>
            <a:pPr lvl="1" indent="-228600" defTabSz="914400"/>
            <a:r>
              <a:rPr lang="pt-BR" sz="3000" dirty="0"/>
              <a:t>Arquivo</a:t>
            </a:r>
            <a:r>
              <a:rPr lang="pt-BR" sz="3000" b="0" dirty="0"/>
              <a:t> assinado com chave da SVRS</a:t>
            </a:r>
          </a:p>
          <a:p>
            <a:pPr lvl="2" indent="-228600" defTabSz="914400"/>
            <a:r>
              <a:rPr lang="pt-BR" sz="2600" dirty="0"/>
              <a:t>Chave </a:t>
            </a:r>
            <a:r>
              <a:rPr lang="pt-BR" sz="2600" b="0" dirty="0"/>
              <a:t>ICP-Brasil: </a:t>
            </a:r>
            <a:r>
              <a:rPr lang="pt-BR" sz="2400" dirty="0">
                <a:solidFill>
                  <a:srgbClr val="FF0000"/>
                </a:solidFill>
              </a:rPr>
              <a:t>declarações presumem-se verdadeiras em relação aos signatários </a:t>
            </a:r>
            <a:r>
              <a:rPr lang="pt-BR" sz="2400" dirty="0"/>
              <a:t>(MP 2200/01, art. 10, § 1º)</a:t>
            </a:r>
            <a:endParaRPr lang="pt-BR" sz="2600" b="0" dirty="0"/>
          </a:p>
          <a:p>
            <a:pPr lvl="1" indent="-228600" defTabSz="914400"/>
            <a:r>
              <a:rPr lang="pt-BR" sz="3000" dirty="0"/>
              <a:t>SVRS consome WS exposto pela Sefaz autorizadora onde ocorre o fato gerador do imposto</a:t>
            </a:r>
          </a:p>
          <a:p>
            <a:pPr lvl="1" indent="-228600" defTabSz="914400"/>
            <a:endParaRPr lang="pt-BR" sz="3000" b="0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309384C4-B073-4F38-8BE5-78D40BB5B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40" r="33841" b="1"/>
          <a:stretch/>
        </p:blipFill>
        <p:spPr>
          <a:xfrm>
            <a:off x="7733294" y="634181"/>
            <a:ext cx="4458706" cy="62238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55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A72FE-53D4-4FEC-9F6F-FA43C34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96" y="-38566"/>
            <a:ext cx="5011882" cy="535531"/>
          </a:xfrm>
        </p:spPr>
        <p:txBody>
          <a:bodyPr/>
          <a:lstStyle/>
          <a:p>
            <a:pPr algn="r"/>
            <a:r>
              <a:rPr lang="pt-BR" dirty="0"/>
              <a:t>Consulta do DFE</a:t>
            </a:r>
          </a:p>
        </p:txBody>
      </p:sp>
      <p:grpSp>
        <p:nvGrpSpPr>
          <p:cNvPr id="2057" name="Agrupar 2056">
            <a:extLst>
              <a:ext uri="{FF2B5EF4-FFF2-40B4-BE49-F238E27FC236}">
                <a16:creationId xmlns:a16="http://schemas.microsoft.com/office/drawing/2014/main" id="{56EB9FD0-C167-49AE-BCB5-E1B126EECF17}"/>
              </a:ext>
            </a:extLst>
          </p:cNvPr>
          <p:cNvGrpSpPr/>
          <p:nvPr/>
        </p:nvGrpSpPr>
        <p:grpSpPr>
          <a:xfrm>
            <a:off x="4752427" y="4265997"/>
            <a:ext cx="2156839" cy="2026969"/>
            <a:chOff x="2073861" y="1902909"/>
            <a:chExt cx="2156839" cy="2026969"/>
          </a:xfrm>
        </p:grpSpPr>
        <p:pic>
          <p:nvPicPr>
            <p:cNvPr id="2052" name="Picture 4" descr="Resultado de imagem para celular com formulario">
              <a:extLst>
                <a:ext uri="{FF2B5EF4-FFF2-40B4-BE49-F238E27FC236}">
                  <a16:creationId xmlns:a16="http://schemas.microsoft.com/office/drawing/2014/main" id="{42ACD7D8-3BA5-43A4-91D6-BDC821B29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996" y="1902909"/>
              <a:ext cx="952571" cy="1526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" name="Retângulo 2048">
              <a:extLst>
                <a:ext uri="{FF2B5EF4-FFF2-40B4-BE49-F238E27FC236}">
                  <a16:creationId xmlns:a16="http://schemas.microsoft.com/office/drawing/2014/main" id="{6B291742-5FCA-44E9-A1D5-10D88263CEF0}"/>
                </a:ext>
              </a:extLst>
            </p:cNvPr>
            <p:cNvSpPr/>
            <p:nvPr/>
          </p:nvSpPr>
          <p:spPr>
            <a:xfrm>
              <a:off x="2073861" y="3218976"/>
              <a:ext cx="2156839" cy="710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Endereço para consulta do DA</a:t>
              </a:r>
            </a:p>
          </p:txBody>
        </p: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5365D92-4163-4C2F-BF8C-1BB390C2B442}"/>
              </a:ext>
            </a:extLst>
          </p:cNvPr>
          <p:cNvCxnSpPr>
            <a:cxnSpLocks/>
            <a:stCxn id="41" idx="3"/>
            <a:endCxn id="71" idx="2"/>
          </p:cNvCxnSpPr>
          <p:nvPr/>
        </p:nvCxnSpPr>
        <p:spPr>
          <a:xfrm flipV="1">
            <a:off x="5859584" y="1412940"/>
            <a:ext cx="1721147" cy="1070195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8E06F37-4AD4-46AB-80A1-0843BDB5D3B9}"/>
              </a:ext>
            </a:extLst>
          </p:cNvPr>
          <p:cNvCxnSpPr>
            <a:cxnSpLocks/>
            <a:stCxn id="71" idx="4"/>
            <a:endCxn id="41" idx="0"/>
          </p:cNvCxnSpPr>
          <p:nvPr/>
        </p:nvCxnSpPr>
        <p:spPr>
          <a:xfrm flipH="1">
            <a:off x="6899177" y="2022548"/>
            <a:ext cx="2081801" cy="1032682"/>
          </a:xfrm>
          <a:prstGeom prst="straightConnector1">
            <a:avLst/>
          </a:prstGeom>
          <a:ln w="1270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D6AFA0B-F63D-492D-8F2C-4E352463C914}"/>
              </a:ext>
            </a:extLst>
          </p:cNvPr>
          <p:cNvGrpSpPr/>
          <p:nvPr/>
        </p:nvGrpSpPr>
        <p:grpSpPr>
          <a:xfrm>
            <a:off x="7580731" y="803331"/>
            <a:ext cx="3746784" cy="1427966"/>
            <a:chOff x="7580731" y="803331"/>
            <a:chExt cx="3746784" cy="1427966"/>
          </a:xfrm>
        </p:grpSpPr>
        <p:pic>
          <p:nvPicPr>
            <p:cNvPr id="2064" name="Picture 16" descr="Imagem relacionada">
              <a:extLst>
                <a:ext uri="{FF2B5EF4-FFF2-40B4-BE49-F238E27FC236}">
                  <a16:creationId xmlns:a16="http://schemas.microsoft.com/office/drawing/2014/main" id="{00F84C09-E745-41BF-93E4-B9D3BE1E8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6112" y="1340736"/>
              <a:ext cx="1331403" cy="890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61DDD52-6CF0-49F1-BE37-A2BB22CEC601}"/>
                </a:ext>
              </a:extLst>
            </p:cNvPr>
            <p:cNvSpPr/>
            <p:nvPr/>
          </p:nvSpPr>
          <p:spPr>
            <a:xfrm>
              <a:off x="7580731" y="803331"/>
              <a:ext cx="2800494" cy="12192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Solicita </a:t>
              </a:r>
              <a:r>
                <a:rPr lang="pt-BR" dirty="0" err="1">
                  <a:solidFill>
                    <a:schemeClr val="tx1"/>
                  </a:solidFill>
                </a:rPr>
                <a:t>proc</a:t>
              </a:r>
              <a:r>
                <a:rPr lang="pt-BR" dirty="0">
                  <a:solidFill>
                    <a:schemeClr val="tx1"/>
                  </a:solidFill>
                </a:rPr>
                <a:t> do DFE para a UF autorizadora</a:t>
              </a:r>
            </a:p>
          </p:txBody>
        </p:sp>
      </p:grpSp>
      <p:sp>
        <p:nvSpPr>
          <p:cNvPr id="41" name="Nuvem 40">
            <a:extLst>
              <a:ext uri="{FF2B5EF4-FFF2-40B4-BE49-F238E27FC236}">
                <a16:creationId xmlns:a16="http://schemas.microsoft.com/office/drawing/2014/main" id="{AD8F0A55-991A-4ADD-AEB9-66CE55D2E06B}"/>
              </a:ext>
            </a:extLst>
          </p:cNvPr>
          <p:cNvSpPr/>
          <p:nvPr/>
        </p:nvSpPr>
        <p:spPr>
          <a:xfrm>
            <a:off x="4818255" y="2409268"/>
            <a:ext cx="2082658" cy="129192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Portal Nacional da NFF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12951839-FA95-4547-A0ED-4883E593EFC3}"/>
              </a:ext>
            </a:extLst>
          </p:cNvPr>
          <p:cNvCxnSpPr>
            <a:cxnSpLocks/>
          </p:cNvCxnSpPr>
          <p:nvPr/>
        </p:nvCxnSpPr>
        <p:spPr>
          <a:xfrm flipH="1" flipV="1">
            <a:off x="5859585" y="3701557"/>
            <a:ext cx="13838" cy="675237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84274BF1-2168-4127-9961-D9DC1A8D36B5}"/>
              </a:ext>
            </a:extLst>
          </p:cNvPr>
          <p:cNvSpPr/>
          <p:nvPr/>
        </p:nvSpPr>
        <p:spPr>
          <a:xfrm>
            <a:off x="7459426" y="5478856"/>
            <a:ext cx="3947642" cy="917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Consulta também pode ser realizada por navegador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2D44BAD-0384-4DE8-BD33-EA518327F4A3}"/>
              </a:ext>
            </a:extLst>
          </p:cNvPr>
          <p:cNvCxnSpPr>
            <a:cxnSpLocks/>
          </p:cNvCxnSpPr>
          <p:nvPr/>
        </p:nvCxnSpPr>
        <p:spPr>
          <a:xfrm flipH="1" flipV="1">
            <a:off x="6411191" y="3545062"/>
            <a:ext cx="1799354" cy="2020281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735BA87-2F8F-49C0-941D-B6D6593C1F52}"/>
              </a:ext>
            </a:extLst>
          </p:cNvPr>
          <p:cNvCxnSpPr>
            <a:cxnSpLocks/>
          </p:cNvCxnSpPr>
          <p:nvPr/>
        </p:nvCxnSpPr>
        <p:spPr>
          <a:xfrm>
            <a:off x="6601280" y="3314700"/>
            <a:ext cx="1988324" cy="2184224"/>
          </a:xfrm>
          <a:prstGeom prst="straightConnector1">
            <a:avLst/>
          </a:prstGeom>
          <a:ln w="12700">
            <a:solidFill>
              <a:srgbClr val="FFCD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8214DC-FC4A-442B-A156-C35DD9721321}"/>
              </a:ext>
            </a:extLst>
          </p:cNvPr>
          <p:cNvCxnSpPr>
            <a:cxnSpLocks/>
          </p:cNvCxnSpPr>
          <p:nvPr/>
        </p:nvCxnSpPr>
        <p:spPr>
          <a:xfrm flipH="1">
            <a:off x="5600155" y="3614013"/>
            <a:ext cx="9487" cy="762417"/>
          </a:xfrm>
          <a:prstGeom prst="straightConnector1">
            <a:avLst/>
          </a:prstGeom>
          <a:ln w="12700">
            <a:solidFill>
              <a:srgbClr val="FFCD2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8A41F492-42B6-4310-A663-637B9314CE82}"/>
              </a:ext>
            </a:extLst>
          </p:cNvPr>
          <p:cNvSpPr/>
          <p:nvPr/>
        </p:nvSpPr>
        <p:spPr>
          <a:xfrm>
            <a:off x="7639694" y="2688907"/>
            <a:ext cx="1452352" cy="44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proc</a:t>
            </a:r>
            <a:r>
              <a:rPr lang="pt-BR" dirty="0">
                <a:solidFill>
                  <a:schemeClr val="tx1"/>
                </a:solidFill>
              </a:rPr>
              <a:t> do DFE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11B4F05-B63C-43C3-8BAC-ABF70ACB9900}"/>
              </a:ext>
            </a:extLst>
          </p:cNvPr>
          <p:cNvSpPr/>
          <p:nvPr/>
        </p:nvSpPr>
        <p:spPr>
          <a:xfrm>
            <a:off x="3839296" y="3620690"/>
            <a:ext cx="1452352" cy="75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 do DFE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ou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proc</a:t>
            </a:r>
            <a:r>
              <a:rPr lang="pt-BR" dirty="0">
                <a:solidFill>
                  <a:schemeClr val="tx1"/>
                </a:solidFill>
              </a:rPr>
              <a:t> do DFE</a:t>
            </a:r>
          </a:p>
        </p:txBody>
      </p:sp>
    </p:spTree>
    <p:extLst>
      <p:ext uri="{BB962C8B-B14F-4D97-AF65-F5344CB8AC3E}">
        <p14:creationId xmlns:p14="http://schemas.microsoft.com/office/powerpoint/2010/main" val="4190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6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779E-F043-4D27-9BCB-932386D0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Portal da NFF – Sefaz Virtual do Rio Grande do Sul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E6D45C-148E-4220-85ED-9D0A8259BE5C}"/>
              </a:ext>
            </a:extLst>
          </p:cNvPr>
          <p:cNvSpPr/>
          <p:nvPr/>
        </p:nvSpPr>
        <p:spPr>
          <a:xfrm>
            <a:off x="4350843" y="669035"/>
            <a:ext cx="349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https://dfe-portal.svrs.rs.gov.br/Nff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F07BC1-42E7-4AD5-BD59-B25EDB59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90" y="1031163"/>
            <a:ext cx="10610748" cy="5466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3004A5E-9BCB-47E5-99D9-FEB76B54AEC8}"/>
              </a:ext>
            </a:extLst>
          </p:cNvPr>
          <p:cNvSpPr/>
          <p:nvPr/>
        </p:nvSpPr>
        <p:spPr>
          <a:xfrm>
            <a:off x="7841157" y="5943600"/>
            <a:ext cx="1645743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779E-F043-4D27-9BCB-932386D0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"/>
            <a:ext cx="11772000" cy="535531"/>
          </a:xfrm>
        </p:spPr>
        <p:txBody>
          <a:bodyPr/>
          <a:lstStyle/>
          <a:p>
            <a:pPr algn="r"/>
            <a:r>
              <a:rPr lang="pt-BR" dirty="0"/>
              <a:t>Perguntas Frequentes sobre NFF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E6D45C-148E-4220-85ED-9D0A8259BE5C}"/>
              </a:ext>
            </a:extLst>
          </p:cNvPr>
          <p:cNvSpPr/>
          <p:nvPr/>
        </p:nvSpPr>
        <p:spPr>
          <a:xfrm>
            <a:off x="4139951" y="661831"/>
            <a:ext cx="391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https://dfe-portal.svrs.rs.gov.br/Nff/Faq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98289E-EFE8-4118-B64E-6004A3C4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64" y="1038367"/>
            <a:ext cx="8820472" cy="5610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99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6BE7644-1A42-4FB6-89B5-4B8C7FAF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28" y="98323"/>
            <a:ext cx="4805996" cy="78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pt-BR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 Problema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F2FE48-D12A-44F4-B575-833F4276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974" y="782192"/>
            <a:ext cx="5860026" cy="5874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7188" indent="-357188" defTabSz="9144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pt-BR" dirty="0">
                <a:solidFill>
                  <a:srgbClr val="000000"/>
                </a:solidFill>
              </a:rPr>
              <a:t>Deseja-se que emitir documento fiscal seja fácil</a:t>
            </a:r>
          </a:p>
          <a:p>
            <a:pPr marL="357188" indent="-357188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Observa-se que os pequenos negócios via de regra não necessitam informar campos que demandam validações complexas</a:t>
            </a:r>
          </a:p>
          <a:p>
            <a:pPr marL="357188" indent="-357188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ntendo cachorro, em pé, animal, mamífero&#10;&#10;Descrição gerada com muito alta confiança">
            <a:extLst>
              <a:ext uri="{FF2B5EF4-FFF2-40B4-BE49-F238E27FC236}">
                <a16:creationId xmlns:a16="http://schemas.microsoft.com/office/drawing/2014/main" id="{23A64D3D-D34D-4FD8-B581-D5E681548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3"/>
          <a:stretch/>
        </p:blipFill>
        <p:spPr>
          <a:xfrm>
            <a:off x="8023123" y="1287772"/>
            <a:ext cx="3790926" cy="50886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B8F703-D38B-4A90-89B3-2FF1A5844E17}"/>
              </a:ext>
            </a:extLst>
          </p:cNvPr>
          <p:cNvSpPr txBox="1"/>
          <p:nvPr/>
        </p:nvSpPr>
        <p:spPr>
          <a:xfrm>
            <a:off x="485402" y="3500539"/>
            <a:ext cx="4805996" cy="3227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Georgia Pro Semibold" panose="02040702050405020303" pitchFamily="18" charset="0"/>
                <a:ea typeface="Microsoft JhengHei Light" panose="020B0304030504040204" pitchFamily="34" charset="-120"/>
              </a:rPr>
              <a:t>Fazer certo tem que ser a maneira mais fácil!</a:t>
            </a:r>
          </a:p>
        </p:txBody>
      </p:sp>
    </p:spTree>
    <p:extLst>
      <p:ext uri="{BB962C8B-B14F-4D97-AF65-F5344CB8AC3E}">
        <p14:creationId xmlns:p14="http://schemas.microsoft.com/office/powerpoint/2010/main" val="41054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rateleira, livro, interior, biblioteca&#10;&#10;Descrição gerada com muito alta confiança">
            <a:extLst>
              <a:ext uri="{FF2B5EF4-FFF2-40B4-BE49-F238E27FC236}">
                <a16:creationId xmlns:a16="http://schemas.microsoft.com/office/drawing/2014/main" id="{64B307B3-18AC-46DE-991C-73F57E6FC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5131" t="-1" r="16381" b="-1"/>
          <a:stretch/>
        </p:blipFill>
        <p:spPr>
          <a:xfrm>
            <a:off x="7855975" y="1909777"/>
            <a:ext cx="4335720" cy="49482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3F306F-E498-4090-8C83-EC97E583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 do Regime Especial</a:t>
            </a:r>
            <a:endParaRPr lang="pt-BR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980F1DA-0699-46B9-B99A-B84B028FCE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81" y="655983"/>
            <a:ext cx="7930835" cy="6065492"/>
          </a:xfrm>
        </p:spPr>
        <p:txBody>
          <a:bodyPr>
            <a:normAutofit fontScale="55000" lnSpcReduction="20000"/>
          </a:bodyPr>
          <a:lstStyle/>
          <a:p>
            <a:pPr indent="-228600" defTabSz="914400"/>
            <a:endParaRPr lang="pt-BR" sz="3200" dirty="0">
              <a:solidFill>
                <a:srgbClr val="000000"/>
              </a:solidFill>
            </a:endParaRPr>
          </a:p>
          <a:p>
            <a:pPr indent="-228600" defTabSz="914400"/>
            <a:r>
              <a:rPr lang="pt-BR" dirty="0"/>
              <a:t>Legislação nacional (Ajuste SINIEF específico)</a:t>
            </a:r>
            <a:endParaRPr lang="pt-BR" sz="3200" dirty="0">
              <a:solidFill>
                <a:srgbClr val="000000"/>
              </a:solidFill>
            </a:endParaRPr>
          </a:p>
          <a:p>
            <a:pPr lvl="1"/>
            <a:r>
              <a:rPr lang="pt-BR" dirty="0"/>
              <a:t>App recolhe informações e transmite para o Portal Nacional da NFF</a:t>
            </a:r>
          </a:p>
          <a:p>
            <a:pPr lvl="1" indent="-228600" defTabSz="914400"/>
            <a:r>
              <a:rPr lang="pt-BR" dirty="0"/>
              <a:t>Portal supre todas as informações complexas (CFOP, </a:t>
            </a:r>
            <a:r>
              <a:rPr lang="pt-BR" dirty="0" err="1"/>
              <a:t>cest</a:t>
            </a:r>
            <a:r>
              <a:rPr lang="pt-BR" dirty="0"/>
              <a:t>, </a:t>
            </a:r>
            <a:r>
              <a:rPr lang="pt-BR" dirty="0" err="1"/>
              <a:t>cBenef</a:t>
            </a:r>
            <a:r>
              <a:rPr lang="pt-BR" dirty="0"/>
              <a:t>, CST, tributação federal, ...)</a:t>
            </a:r>
            <a:endParaRPr lang="pt-BR" sz="3200" dirty="0">
              <a:solidFill>
                <a:srgbClr val="000000"/>
              </a:solidFill>
            </a:endParaRPr>
          </a:p>
          <a:p>
            <a:pPr indent="-228600" defTabSz="914400"/>
            <a:r>
              <a:rPr lang="pt-BR" dirty="0"/>
              <a:t>Portal Nacional gera arquivo do documento correspondente, assina e consome o WS da UF autorizadora</a:t>
            </a:r>
            <a:endParaRPr lang="pt-BR" sz="3800" dirty="0">
              <a:solidFill>
                <a:srgbClr val="000000"/>
              </a:solidFill>
            </a:endParaRPr>
          </a:p>
          <a:p>
            <a:pPr lvl="1" indent="-228600" defTabSz="914400"/>
            <a:r>
              <a:rPr lang="pt-BR" dirty="0"/>
              <a:t>Emitente assume responsabilidade pelos efeitos de emitir documento com as informações digitadas </a:t>
            </a:r>
            <a:endParaRPr lang="pt-BR" sz="3200" dirty="0">
              <a:solidFill>
                <a:srgbClr val="000000"/>
              </a:solidFill>
            </a:endParaRPr>
          </a:p>
          <a:p>
            <a:pPr indent="-228600" defTabSz="914400"/>
            <a:r>
              <a:rPr lang="pt-BR" dirty="0"/>
              <a:t>Contingência tratada automaticamente pelo </a:t>
            </a:r>
            <a:r>
              <a:rPr lang="pt-BR" dirty="0" err="1"/>
              <a:t>App</a:t>
            </a:r>
            <a:endParaRPr lang="pt-BR" sz="3800" dirty="0">
              <a:solidFill>
                <a:srgbClr val="000000"/>
              </a:solidFill>
            </a:endParaRPr>
          </a:p>
          <a:p>
            <a:pPr indent="-228600" defTabSz="914400"/>
            <a:r>
              <a:rPr lang="pt-BR" dirty="0"/>
              <a:t>DA eletrônico, consultado no Portal Nacional</a:t>
            </a:r>
            <a:endParaRPr lang="pt-BR" sz="3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ambra.education/wp-content/uploads/2018/10/passos-para-expandir-seu-neg%C3%B3cio-696x583.png">
            <a:extLst>
              <a:ext uri="{FF2B5EF4-FFF2-40B4-BE49-F238E27FC236}">
                <a16:creationId xmlns:a16="http://schemas.microsoft.com/office/drawing/2014/main" id="{FB8C304D-BF4C-4777-81EA-9DF9DC498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43" b="21433"/>
          <a:stretch/>
        </p:blipFill>
        <p:spPr bwMode="auto">
          <a:xfrm>
            <a:off x="0" y="-18000"/>
            <a:ext cx="7353396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BBF2D4-0446-4772-83A6-B2382D5405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638"/>
            <a:ext cx="11571288" cy="534987"/>
          </a:xfrm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F5378-438D-4166-AA52-794D6F9EB2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77100" y="-18000"/>
            <a:ext cx="4914900" cy="6876000"/>
          </a:xfrm>
        </p:spPr>
        <p:txBody>
          <a:bodyPr>
            <a:normAutofit lnSpcReduction="10000"/>
          </a:bodyPr>
          <a:lstStyle/>
          <a:p>
            <a:r>
              <a:rPr lang="pt-BR" sz="4800" b="0" dirty="0"/>
              <a:t>Terminar descrição funcional</a:t>
            </a:r>
          </a:p>
          <a:p>
            <a:r>
              <a:rPr lang="pt-BR" sz="4800" b="0" dirty="0"/>
              <a:t>Primeiras implementações</a:t>
            </a:r>
          </a:p>
          <a:p>
            <a:pPr lvl="1"/>
            <a:r>
              <a:rPr lang="pt-BR" sz="3400" b="0" dirty="0"/>
              <a:t>Jun2020</a:t>
            </a:r>
          </a:p>
          <a:p>
            <a:pPr lvl="2"/>
            <a:r>
              <a:rPr lang="pt-BR" sz="3000" b="0" dirty="0"/>
              <a:t>Documentos de transporte para TAC</a:t>
            </a:r>
          </a:p>
          <a:p>
            <a:pPr lvl="1"/>
            <a:r>
              <a:rPr lang="pt-BR" sz="3400" b="0" dirty="0"/>
              <a:t>Out 2020</a:t>
            </a:r>
          </a:p>
          <a:p>
            <a:pPr lvl="2"/>
            <a:r>
              <a:rPr lang="pt-BR" sz="3000" b="0" dirty="0"/>
              <a:t>Nota fiscal para produtor primário</a:t>
            </a:r>
          </a:p>
          <a:p>
            <a:pPr lvl="1"/>
            <a:r>
              <a:rPr lang="pt-BR" sz="3400" b="0" dirty="0"/>
              <a:t>Mar 2021</a:t>
            </a:r>
          </a:p>
          <a:p>
            <a:pPr lvl="2"/>
            <a:r>
              <a:rPr lang="pt-BR" sz="3000" b="0" dirty="0"/>
              <a:t>NFC-e para pequeno varejo</a:t>
            </a:r>
          </a:p>
        </p:txBody>
      </p:sp>
    </p:spTree>
    <p:extLst>
      <p:ext uri="{BB962C8B-B14F-4D97-AF65-F5344CB8AC3E}">
        <p14:creationId xmlns:p14="http://schemas.microsoft.com/office/powerpoint/2010/main" val="20189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ctrTitle"/>
          </p:nvPr>
        </p:nvSpPr>
        <p:spPr>
          <a:xfrm>
            <a:off x="5486334" y="2323057"/>
            <a:ext cx="6274590" cy="2151888"/>
          </a:xfrm>
          <a:noFill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Muito obrigado</a:t>
            </a:r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5486333" y="2855823"/>
            <a:ext cx="6705665" cy="1847241"/>
          </a:xfrm>
          <a:noFill/>
        </p:spPr>
        <p:txBody>
          <a:bodyPr anchor="t">
            <a:normAutofit fontScale="85000" lnSpcReduction="10000"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Nota Fiscal Fácil - Regime Especial Nacional para a Simplificação de Emissão de Documentos Fiscais</a:t>
            </a:r>
          </a:p>
          <a:p>
            <a:endParaRPr lang="pt-BR" sz="22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Coordenação Técnica – ENCAT </a:t>
            </a:r>
          </a:p>
          <a:p>
            <a:r>
              <a:rPr lang="pt-BR" sz="2000" dirty="0">
                <a:solidFill>
                  <a:schemeClr val="tx1"/>
                </a:solidFill>
              </a:rPr>
              <a:t>Abril de 2020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0A80424E-B50F-4CBD-B4A2-A665774DDA5D}"/>
              </a:ext>
            </a:extLst>
          </p:cNvPr>
          <p:cNvSpPr txBox="1"/>
          <p:nvPr/>
        </p:nvSpPr>
        <p:spPr>
          <a:xfrm>
            <a:off x="7498080" y="6257836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/>
              <a:t>Todas as imagens não creditadas encontradas na Internet, sem informação de serem sujeitas a direito autoral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/>
          <a:stretch/>
        </p:blipFill>
        <p:spPr>
          <a:xfrm>
            <a:off x="-1" y="-128016"/>
            <a:ext cx="5293436" cy="69860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B50E0A-CD31-429E-8E47-FA571E9CFA1D}"/>
              </a:ext>
            </a:extLst>
          </p:cNvPr>
          <p:cNvSpPr txBox="1"/>
          <p:nvPr/>
        </p:nvSpPr>
        <p:spPr>
          <a:xfrm>
            <a:off x="5293433" y="4604035"/>
            <a:ext cx="6898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  <a:latin typeface="Georgia Pro Semibold" panose="02040702050405020303" pitchFamily="18" charset="0"/>
                <a:ea typeface="Microsoft JhengHei Light" panose="020B0304030504040204" pitchFamily="34" charset="-120"/>
              </a:rPr>
              <a:t>Fazer certo tem que ser a maneira mais fácil!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136" y="-60960"/>
            <a:ext cx="1959862" cy="18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6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Documentos Eletrônicos no Brasil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Medida Provisória No 2.200-2, </a:t>
            </a:r>
            <a:r>
              <a:rPr lang="pt-BR" sz="2400" dirty="0"/>
              <a:t>de 24 de agosto de 2001</a:t>
            </a:r>
          </a:p>
          <a:p>
            <a:r>
              <a:rPr lang="pt-BR" sz="2400" dirty="0"/>
              <a:t>Institui a </a:t>
            </a:r>
            <a:r>
              <a:rPr lang="pt-BR" sz="2400" dirty="0" err="1"/>
              <a:t>Infra-Estrutura</a:t>
            </a:r>
            <a:r>
              <a:rPr lang="pt-BR" sz="2400" dirty="0"/>
              <a:t> de Chaves Públicas Brasileira - ICP-Brasil [...]</a:t>
            </a:r>
          </a:p>
          <a:p>
            <a:pPr marL="0" indent="0">
              <a:buNone/>
            </a:pPr>
            <a:r>
              <a:rPr lang="pt-BR" sz="2400" dirty="0"/>
              <a:t>Art. 1o  </a:t>
            </a:r>
            <a:r>
              <a:rPr lang="pt-BR" sz="2400" dirty="0">
                <a:solidFill>
                  <a:srgbClr val="FF0000"/>
                </a:solidFill>
              </a:rPr>
              <a:t>Fica instituída a </a:t>
            </a:r>
            <a:r>
              <a:rPr lang="pt-BR" sz="2400" dirty="0" err="1"/>
              <a:t>Infra-Estrutura</a:t>
            </a:r>
            <a:r>
              <a:rPr lang="pt-BR" sz="2400" dirty="0"/>
              <a:t> de Chaves Públicas Brasileira - </a:t>
            </a:r>
            <a:r>
              <a:rPr lang="pt-BR" sz="2400" dirty="0">
                <a:solidFill>
                  <a:srgbClr val="FF0000"/>
                </a:solidFill>
              </a:rPr>
              <a:t>ICP-Brasil, para garantir </a:t>
            </a:r>
            <a:r>
              <a:rPr lang="pt-BR" sz="2400" dirty="0"/>
              <a:t>a autenticidade, a integridade e a </a:t>
            </a:r>
            <a:r>
              <a:rPr lang="pt-BR" sz="2400" dirty="0">
                <a:solidFill>
                  <a:srgbClr val="FF0000"/>
                </a:solidFill>
              </a:rPr>
              <a:t>validade jurídica de documentos em forma eletrônica</a:t>
            </a:r>
            <a:r>
              <a:rPr lang="pt-BR" sz="2400" dirty="0"/>
              <a:t>, das aplicações de suporte e das aplicações habilitadas que utilizem certificados digitais, bem como a realização de transações eletrônicas seguras.</a:t>
            </a:r>
            <a:r>
              <a:rPr lang="pt-BR" sz="2400" dirty="0">
                <a:solidFill>
                  <a:prstClr val="black"/>
                </a:solidFill>
              </a:rPr>
              <a:t> [...]</a:t>
            </a:r>
          </a:p>
          <a:p>
            <a:pPr marL="0" indent="0">
              <a:buNone/>
            </a:pPr>
            <a:r>
              <a:rPr lang="pt-BR" sz="2400" dirty="0"/>
              <a:t>Art. 10.  Consideram-se documentos públicos ou particulares, para todos os fins legais, os </a:t>
            </a:r>
            <a:r>
              <a:rPr lang="pt-BR" sz="2400" dirty="0">
                <a:solidFill>
                  <a:srgbClr val="FF0000"/>
                </a:solidFill>
              </a:rPr>
              <a:t>documentos eletrônicos </a:t>
            </a:r>
            <a:r>
              <a:rPr lang="pt-BR" sz="2400" dirty="0"/>
              <a:t>de que trata esta Medida Provisória. [...]</a:t>
            </a:r>
          </a:p>
          <a:p>
            <a:pPr marL="0" indent="0">
              <a:buNone/>
            </a:pPr>
            <a:r>
              <a:rPr lang="pt-BR" sz="2400" dirty="0"/>
              <a:t>Art. 11.  A utilização de documento eletrônico para </a:t>
            </a:r>
            <a:r>
              <a:rPr lang="pt-BR" sz="2400" dirty="0">
                <a:solidFill>
                  <a:srgbClr val="FF0000"/>
                </a:solidFill>
              </a:rPr>
              <a:t>fins tributários </a:t>
            </a:r>
            <a:r>
              <a:rPr lang="pt-BR" sz="2400" dirty="0"/>
              <a:t>atenderá, ainda, ao disposto no art. 100 da Lei no 5.172, de 25 de outubro de 1966 - Código Tributário Nacional.</a:t>
            </a:r>
          </a:p>
          <a:p>
            <a:pPr marL="354013" lvl="1" indent="0">
              <a:buNone/>
            </a:pPr>
            <a:r>
              <a:rPr lang="pt-BR" sz="2000" dirty="0"/>
              <a:t>Art. 100. São normas complementares das leis, dos tratados e das convenções internacionais e dos decretos:</a:t>
            </a:r>
          </a:p>
          <a:p>
            <a:pPr marL="717550" lvl="2" indent="0">
              <a:buNone/>
            </a:pPr>
            <a:r>
              <a:rPr lang="pt-BR" sz="2000" dirty="0"/>
              <a:t>I - os atos normativos expedidos pelas autoridades administrativas;</a:t>
            </a:r>
          </a:p>
          <a:p>
            <a:pPr marL="717550" lvl="2" indent="0">
              <a:buNone/>
            </a:pPr>
            <a:r>
              <a:rPr lang="pt-BR" sz="2000" dirty="0"/>
              <a:t>II - as decisões dos órgãos singulares ou coletivos de jurisdição administrativa, a que a lei atribua eficácia normativa;</a:t>
            </a:r>
          </a:p>
          <a:p>
            <a:pPr marL="717550" lvl="2" indent="0">
              <a:buNone/>
            </a:pPr>
            <a:r>
              <a:rPr lang="pt-BR" sz="2000" dirty="0"/>
              <a:t>III - as práticas reiteradamente observadas pelas autoridades administrativas;</a:t>
            </a:r>
          </a:p>
          <a:p>
            <a:pPr marL="717550" lvl="2" indent="0">
              <a:buNone/>
            </a:pPr>
            <a:r>
              <a:rPr lang="pt-BR" sz="2000" dirty="0"/>
              <a:t>IV - </a:t>
            </a:r>
            <a:r>
              <a:rPr lang="pt-BR" sz="2000" dirty="0">
                <a:solidFill>
                  <a:srgbClr val="FF0000"/>
                </a:solidFill>
              </a:rPr>
              <a:t>os convênios que entre si celebrem a União, os Estados, o Distrito Federal e os Municípios</a:t>
            </a:r>
            <a:r>
              <a:rPr lang="pt-BR" sz="20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70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MP 2.200-2, Art. 10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dirty="0"/>
              <a:t>Art. 10.  Consideram-se documentos públicos ou particulares, para todos os fins legais, os documentos eletrônicos de que trata esta Medida Provisória.</a:t>
            </a:r>
          </a:p>
          <a:p>
            <a:pPr marL="354013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 dirty="0">
                <a:solidFill>
                  <a:srgbClr val="FF0000"/>
                </a:solidFill>
              </a:rPr>
              <a:t>§ 1o  As declarações constantes </a:t>
            </a:r>
            <a:r>
              <a:rPr lang="pt-BR" sz="2800" dirty="0"/>
              <a:t>dos documentos em forma eletrônica produzidos com a utilização de processo de certificação disponibilizado pela ICP-Brasil </a:t>
            </a:r>
            <a:r>
              <a:rPr lang="pt-BR" sz="2800" dirty="0">
                <a:solidFill>
                  <a:srgbClr val="FF0000"/>
                </a:solidFill>
              </a:rPr>
              <a:t>presumem-se verdadeiras em relação aos signatários</a:t>
            </a:r>
            <a:r>
              <a:rPr lang="pt-BR" sz="2800" dirty="0"/>
              <a:t>, na forma do art. 131 da Lei no 3.071, de 1o de janeiro de 1916 - Código Civil.</a:t>
            </a:r>
          </a:p>
          <a:p>
            <a:pPr marL="717550" lvl="2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dirty="0"/>
              <a:t>Art. 131. As declarações constantes de documentos assinados presumem-se verdadeiras em relação aos signatários. (recepcionado exatamente com o mesmo texto no art. 219 da Lei nº 10.406 de 10 de Janeiro de 2002, que Institui o Código Civil)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dirty="0"/>
              <a:t>NF-e, NFC-e, CT-e e MDF-e:</a:t>
            </a:r>
          </a:p>
          <a:p>
            <a:pPr marL="717550" lvl="1" indent="-36353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Assinados com certificado digital emitido dentro da cadeia da ICP-Brasil</a:t>
            </a:r>
          </a:p>
          <a:p>
            <a:pPr marL="1081087" lvl="2" indent="-363538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400" dirty="0"/>
              <a:t>Os dados contidos presumem-se verdadeiros</a:t>
            </a:r>
          </a:p>
        </p:txBody>
      </p:sp>
    </p:spTree>
    <p:extLst>
      <p:ext uri="{BB962C8B-B14F-4D97-AF65-F5344CB8AC3E}">
        <p14:creationId xmlns:p14="http://schemas.microsoft.com/office/powerpoint/2010/main" val="37186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MP 2.200-2, Art. 10: Princípio da Neutralidade Tecnológica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dirty="0"/>
              <a:t>Art. 10.  Consideram-se documentos públicos ou particulares, para todos os fins legais, os documentos eletrônicos de que trata esta Medida Provisória.</a:t>
            </a:r>
          </a:p>
          <a:p>
            <a:pPr marL="354013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 dirty="0"/>
              <a:t>[...]</a:t>
            </a:r>
          </a:p>
          <a:p>
            <a:pPr marL="354013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 dirty="0"/>
              <a:t>§ 2o  O disposto nesta Medida Provisória </a:t>
            </a:r>
            <a:r>
              <a:rPr lang="pt-BR" sz="2800" dirty="0">
                <a:solidFill>
                  <a:srgbClr val="FF0000"/>
                </a:solidFill>
              </a:rPr>
              <a:t>não obsta a utilização de outro meio de comprovação da autoria e integridade de documentos em forma eletrônica</a:t>
            </a:r>
            <a:r>
              <a:rPr lang="pt-BR" sz="2800" dirty="0"/>
              <a:t>, inclusive os que utilizem certificados não emitidos pela ICP-Brasil, desde que </a:t>
            </a:r>
            <a:r>
              <a:rPr lang="pt-BR" sz="2800" dirty="0">
                <a:solidFill>
                  <a:srgbClr val="FF0000"/>
                </a:solidFill>
              </a:rPr>
              <a:t>admitido pelas partes como válido </a:t>
            </a:r>
            <a:r>
              <a:rPr lang="pt-BR" sz="2800" dirty="0"/>
              <a:t>ou aceito pela pessoa a quem for oposto o documento.</a:t>
            </a:r>
          </a:p>
        </p:txBody>
      </p:sp>
    </p:spTree>
    <p:extLst>
      <p:ext uri="{BB962C8B-B14F-4D97-AF65-F5344CB8AC3E}">
        <p14:creationId xmlns:p14="http://schemas.microsoft.com/office/powerpoint/2010/main" val="255870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98E7D-84B4-455D-8B17-CB9186E5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Pedido de Emissão Gerado pelo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FDC86-02A5-4025-907E-7721A09755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Assinado com certificado digital gerado pelo Portal Nacional, instalado no dispositivo móvel juntamente com o app</a:t>
            </a:r>
          </a:p>
          <a:p>
            <a:pPr lvl="1"/>
            <a:r>
              <a:rPr lang="pt-BR" sz="3200" dirty="0"/>
              <a:t>Tecnologia similar aos certificados digitais da ICP-Brasil</a:t>
            </a:r>
          </a:p>
          <a:p>
            <a:r>
              <a:rPr lang="pt-BR" sz="3600" dirty="0"/>
              <a:t>Cláusula primeira do Ajuste SINIEF 37/19:</a:t>
            </a:r>
          </a:p>
          <a:p>
            <a:pPr marL="1169988" lvl="1" indent="-827088">
              <a:buNone/>
              <a:tabLst>
                <a:tab pos="1169988" algn="l"/>
              </a:tabLst>
            </a:pPr>
            <a:r>
              <a:rPr lang="pt-BR" sz="3200" dirty="0"/>
              <a:t>§ 1º	A adesão ao regime especial da NFF [...]</a:t>
            </a:r>
          </a:p>
          <a:p>
            <a:pPr marL="1169988" lvl="1" indent="-827088">
              <a:buNone/>
              <a:tabLst>
                <a:tab pos="1169988" algn="l"/>
              </a:tabLst>
            </a:pPr>
            <a:r>
              <a:rPr lang="pt-BR" sz="3200" dirty="0"/>
              <a:t>§ 2º	</a:t>
            </a:r>
            <a:r>
              <a:rPr lang="pt-BR" sz="3200" dirty="0">
                <a:solidFill>
                  <a:srgbClr val="FF0000"/>
                </a:solidFill>
              </a:rPr>
              <a:t>A adesão </a:t>
            </a:r>
            <a:r>
              <a:rPr lang="pt-BR" sz="3200" dirty="0"/>
              <a:t>referida no § 1º desta cláusula </a:t>
            </a:r>
            <a:r>
              <a:rPr lang="pt-BR" sz="3200" dirty="0">
                <a:solidFill>
                  <a:srgbClr val="FF0000"/>
                </a:solidFill>
              </a:rPr>
              <a:t>implicará</a:t>
            </a:r>
            <a:r>
              <a:rPr lang="pt-BR" sz="3200" dirty="0"/>
              <a:t> para o contribuinte: [...]</a:t>
            </a:r>
          </a:p>
          <a:p>
            <a:pPr marL="1258888" lvl="2" indent="-554038">
              <a:buNone/>
              <a:tabLst>
                <a:tab pos="1435100" algn="l"/>
              </a:tabLst>
            </a:pPr>
            <a:r>
              <a:rPr lang="pt-BR" sz="2800" dirty="0"/>
              <a:t>II </a:t>
            </a:r>
            <a:r>
              <a:rPr lang="pt-BR" sz="2800" dirty="0">
                <a:solidFill>
                  <a:srgbClr val="FF0000"/>
                </a:solidFill>
              </a:rPr>
              <a:t>– a assunção da responsabilidade pela veracidade dos dados informados a respeito da operação a ser documentada</a:t>
            </a:r>
            <a:r>
              <a:rPr lang="pt-BR" sz="2800" dirty="0"/>
              <a:t>, bem como pelas obrigações tributárias, comerciais e financeiras correspondentes que a ele possam ser legalmente atribuídas ao solicitar a autorização de uso dos documentos fiscais eletrônicos relacionados nesta cláusula pelo regime especial da NFF nos termos da cláusula terceira deste ajuste; </a:t>
            </a:r>
          </a:p>
        </p:txBody>
      </p:sp>
      <p:sp>
        <p:nvSpPr>
          <p:cNvPr id="11" name="Botão de ação: Fim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CC462E0-EBEC-4835-8D18-EF354195B3AF}"/>
              </a:ext>
            </a:extLst>
          </p:cNvPr>
          <p:cNvSpPr/>
          <p:nvPr/>
        </p:nvSpPr>
        <p:spPr>
          <a:xfrm flipH="1">
            <a:off x="10125550" y="2628290"/>
            <a:ext cx="1811482" cy="764458"/>
          </a:xfrm>
          <a:prstGeom prst="actionButtonE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Emissão do documento</a:t>
            </a:r>
          </a:p>
        </p:txBody>
      </p:sp>
    </p:spTree>
    <p:extLst>
      <p:ext uri="{BB962C8B-B14F-4D97-AF65-F5344CB8AC3E}">
        <p14:creationId xmlns:p14="http://schemas.microsoft.com/office/powerpoint/2010/main" val="6402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98E7D-84B4-455D-8B17-CB9186E5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do arquivo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FDC86-02A5-4025-907E-7721A09755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Portal Nacional</a:t>
            </a:r>
          </a:p>
          <a:p>
            <a:pPr lvl="1"/>
            <a:r>
              <a:rPr lang="pt-BR" dirty="0"/>
              <a:t>Gera e assina arquivo do documento fiscal a ser autorizado</a:t>
            </a:r>
          </a:p>
          <a:p>
            <a:pPr lvl="1"/>
            <a:r>
              <a:rPr lang="pt-BR" dirty="0"/>
              <a:t>Consome WS da UF autorizadora</a:t>
            </a:r>
          </a:p>
          <a:p>
            <a:pPr lvl="1"/>
            <a:r>
              <a:rPr lang="pt-BR" dirty="0"/>
              <a:t>Descarta o arquivo do DFE quando recebe o protocolo de autorização de uso</a:t>
            </a:r>
          </a:p>
          <a:p>
            <a:pPr lvl="1"/>
            <a:r>
              <a:rPr lang="pt-BR" dirty="0"/>
              <a:t>Armazena somente as chaves de acesso dos DFE autorizados</a:t>
            </a:r>
          </a:p>
          <a:p>
            <a:r>
              <a:rPr lang="pt-BR" dirty="0"/>
              <a:t>UF responsáveis pela especificação dos arquivos</a:t>
            </a:r>
          </a:p>
          <a:p>
            <a:pPr lvl="1"/>
            <a:r>
              <a:rPr lang="pt-BR" dirty="0"/>
              <a:t>MDF-e e CT-e: MS</a:t>
            </a:r>
          </a:p>
          <a:p>
            <a:pPr lvl="1"/>
            <a:r>
              <a:rPr lang="pt-BR" dirty="0"/>
              <a:t>NF-e para produtores primários: RS</a:t>
            </a:r>
          </a:p>
          <a:p>
            <a:pPr lvl="1"/>
            <a:r>
              <a:rPr lang="pt-BR" dirty="0"/>
              <a:t>NFC-e: RJ</a:t>
            </a:r>
          </a:p>
          <a:p>
            <a:pPr lvl="1"/>
            <a:r>
              <a:rPr lang="pt-BR" dirty="0"/>
              <a:t>NF-e para nota fiscal avulsa: PB</a:t>
            </a:r>
          </a:p>
        </p:txBody>
      </p:sp>
      <p:sp>
        <p:nvSpPr>
          <p:cNvPr id="11" name="Botão de ação: Fim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CC462E0-EBEC-4835-8D18-EF354195B3AF}"/>
              </a:ext>
            </a:extLst>
          </p:cNvPr>
          <p:cNvSpPr/>
          <p:nvPr/>
        </p:nvSpPr>
        <p:spPr>
          <a:xfrm flipH="1">
            <a:off x="9482754" y="5326223"/>
            <a:ext cx="1811482" cy="764458"/>
          </a:xfrm>
          <a:prstGeom prst="actionButtonE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25F80E-FE3F-4285-B1E0-9A4D2B077930}"/>
              </a:ext>
            </a:extLst>
          </p:cNvPr>
          <p:cNvSpPr/>
          <p:nvPr/>
        </p:nvSpPr>
        <p:spPr>
          <a:xfrm>
            <a:off x="0" y="0"/>
            <a:ext cx="12192000" cy="955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3"/>
          <p:cNvSpPr txBox="1">
            <a:spLocks/>
          </p:cNvSpPr>
          <p:nvPr/>
        </p:nvSpPr>
        <p:spPr bwMode="auto">
          <a:xfrm>
            <a:off x="267607" y="173067"/>
            <a:ext cx="11733893" cy="523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3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j-ea"/>
                <a:cs typeface="+mj-cs"/>
              </a:rPr>
              <a:t>Comportamento do Contribuinte    e    Ações da Adm. Tributária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6418" y="1662545"/>
            <a:ext cx="242108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Comportamento 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Contribuintes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34553" y="1662545"/>
            <a:ext cx="25314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Ações da Adm.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Tributária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35ED68B-A1DE-4FAB-8241-35EC33BCDCAB}"/>
              </a:ext>
            </a:extLst>
          </p:cNvPr>
          <p:cNvGrpSpPr/>
          <p:nvPr/>
        </p:nvGrpSpPr>
        <p:grpSpPr>
          <a:xfrm>
            <a:off x="539537" y="1812089"/>
            <a:ext cx="9000463" cy="4299343"/>
            <a:chOff x="539537" y="1812089"/>
            <a:chExt cx="9000463" cy="4299343"/>
          </a:xfrm>
        </p:grpSpPr>
        <p:cxnSp>
          <p:nvCxnSpPr>
            <p:cNvPr id="9" name="Conector reto 8"/>
            <p:cNvCxnSpPr/>
            <p:nvPr/>
          </p:nvCxnSpPr>
          <p:spPr>
            <a:xfrm flipV="1">
              <a:off x="539537" y="3128511"/>
              <a:ext cx="9000000" cy="1980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540000" y="4208590"/>
              <a:ext cx="9000000" cy="6394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40000" y="5414626"/>
              <a:ext cx="9000000" cy="2719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ângulo isósceles 12"/>
            <p:cNvSpPr/>
            <p:nvPr/>
          </p:nvSpPr>
          <p:spPr>
            <a:xfrm>
              <a:off x="2053768" y="1812089"/>
              <a:ext cx="5226708" cy="429934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4A57544-1076-4C21-9D66-8C7BDF1EA83A}"/>
              </a:ext>
            </a:extLst>
          </p:cNvPr>
          <p:cNvGrpSpPr/>
          <p:nvPr/>
        </p:nvGrpSpPr>
        <p:grpSpPr>
          <a:xfrm>
            <a:off x="2620967" y="2308877"/>
            <a:ext cx="4120642" cy="3679093"/>
            <a:chOff x="2620967" y="2308877"/>
            <a:chExt cx="4120642" cy="3679093"/>
          </a:xfrm>
        </p:grpSpPr>
        <p:sp>
          <p:nvSpPr>
            <p:cNvPr id="17" name="Seta para a direita 16"/>
            <p:cNvSpPr/>
            <p:nvPr/>
          </p:nvSpPr>
          <p:spPr>
            <a:xfrm rot="5400000">
              <a:off x="3151902" y="3566524"/>
              <a:ext cx="3046991" cy="53169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620967" y="5280084"/>
              <a:ext cx="41206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Incentivar a migração para a base da pirâmide</a:t>
              </a: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518583" y="2570010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Decidiu evadir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18583" y="3343495"/>
            <a:ext cx="302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 evadir, mas não o fará se prestarmos atenção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1719" y="4488761"/>
            <a:ext cx="24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Tenta fazer certo, mas nem sempre consegue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8269" y="5500583"/>
            <a:ext cx="24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 fazer 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coisa certa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43875" y="2524343"/>
            <a:ext cx="373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Usar a força da Lei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134553" y="3313177"/>
            <a:ext cx="400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Dissuasão por detecção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(Autorregularização, ...)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654673" y="4512598"/>
            <a:ext cx="302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Ajudar a cumprir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(Orientação, parcelamento...)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155522" y="5488815"/>
            <a:ext cx="30209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981056" y="1638985"/>
            <a:ext cx="15946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Grau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Risco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336190" y="2222735"/>
            <a:ext cx="1174633" cy="4143243"/>
            <a:chOff x="10336190" y="2222735"/>
            <a:chExt cx="1174633" cy="4143243"/>
          </a:xfrm>
        </p:grpSpPr>
        <p:cxnSp>
          <p:nvCxnSpPr>
            <p:cNvPr id="36" name="Conector reto 35"/>
            <p:cNvCxnSpPr/>
            <p:nvPr/>
          </p:nvCxnSpPr>
          <p:spPr>
            <a:xfrm>
              <a:off x="10336192" y="2407534"/>
              <a:ext cx="9287" cy="373938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0336192" y="2407534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10345479" y="2754676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0345479" y="3100991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0873927" y="2222735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0858609" y="2583201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9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0873927" y="4604464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0841650" y="2881086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8</a:t>
              </a:r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0345479" y="3407976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0345478" y="4195254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10336192" y="3760954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10873927" y="3229624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7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0792278" y="4014304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5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10873927" y="3568178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6</a:t>
              </a:r>
            </a:p>
          </p:txBody>
        </p:sp>
        <p:cxnSp>
          <p:nvCxnSpPr>
            <p:cNvPr id="53" name="Conector reto 52"/>
            <p:cNvCxnSpPr/>
            <p:nvPr/>
          </p:nvCxnSpPr>
          <p:spPr>
            <a:xfrm>
              <a:off x="10345478" y="4753216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0345478" y="5770180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10336190" y="5389151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10823097" y="5185658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</a:p>
          </p:txBody>
        </p:sp>
        <p:cxnSp>
          <p:nvCxnSpPr>
            <p:cNvPr id="59" name="Conector reto 58"/>
            <p:cNvCxnSpPr/>
            <p:nvPr/>
          </p:nvCxnSpPr>
          <p:spPr>
            <a:xfrm>
              <a:off x="10345478" y="6146914"/>
              <a:ext cx="344893" cy="0"/>
            </a:xfrm>
            <a:prstGeom prst="line">
              <a:avLst/>
            </a:prstGeom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0823097" y="5606541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10823097" y="6027424"/>
              <a:ext cx="6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</a:t>
              </a:r>
            </a:p>
          </p:txBody>
        </p:sp>
      </p:grpSp>
      <p:sp>
        <p:nvSpPr>
          <p:cNvPr id="63" name="Retângulo 62"/>
          <p:cNvSpPr/>
          <p:nvPr/>
        </p:nvSpPr>
        <p:spPr>
          <a:xfrm>
            <a:off x="0" y="6548439"/>
            <a:ext cx="1165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s-ES_tradnl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Fonte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: </a:t>
            </a:r>
            <a:r>
              <a:rPr kumimoji="0" lang="es-ES_tradnl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Baseado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em ALINK, </a:t>
            </a:r>
            <a:r>
              <a:rPr kumimoji="0" lang="es-ES_tradnl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Matthijs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 e van KOMMER, Victor. </a:t>
            </a:r>
            <a:r>
              <a:rPr kumimoji="0" lang="es-ES_tradnl" sz="1600" b="0" i="1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CIAT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Handbook on Tax Administration.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Amsterdam: </a:t>
            </a:r>
            <a:r>
              <a:rPr lang="es-ES_tradnl" sz="1600" dirty="0">
                <a:solidFill>
                  <a:srgbClr val="1A1A1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2011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C4CF75-3F2D-47F3-B99B-062A569C3F7B}"/>
              </a:ext>
            </a:extLst>
          </p:cNvPr>
          <p:cNvSpPr txBox="1"/>
          <p:nvPr/>
        </p:nvSpPr>
        <p:spPr>
          <a:xfrm>
            <a:off x="7155522" y="5818067"/>
            <a:ext cx="302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NFF</a:t>
            </a:r>
          </a:p>
        </p:txBody>
      </p:sp>
    </p:spTree>
    <p:extLst>
      <p:ext uri="{BB962C8B-B14F-4D97-AF65-F5344CB8AC3E}">
        <p14:creationId xmlns:p14="http://schemas.microsoft.com/office/powerpoint/2010/main" val="307311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difício, plataforma, interior&#10;&#10;Descrição gerada automaticamente">
            <a:extLst>
              <a:ext uri="{FF2B5EF4-FFF2-40B4-BE49-F238E27FC236}">
                <a16:creationId xmlns:a16="http://schemas.microsoft.com/office/drawing/2014/main" id="{27CD1F3C-A4E9-4C83-92CC-232BA3A6C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6158EB79-DFBC-40B8-A628-C1BD54C9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Como se fazia desde a década de 1960?</a:t>
            </a:r>
          </a:p>
        </p:txBody>
      </p:sp>
      <p:pic>
        <p:nvPicPr>
          <p:cNvPr id="12" name="Picture 2" descr="http://s3.amazonaws.com/magoo/ABAAAg3oYAA-0.jpg">
            <a:extLst>
              <a:ext uri="{FF2B5EF4-FFF2-40B4-BE49-F238E27FC236}">
                <a16:creationId xmlns:a16="http://schemas.microsoft.com/office/drawing/2014/main" id="{BA778D4D-710B-4819-B393-088E452B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2586" y="3057832"/>
            <a:ext cx="3398219" cy="38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476DD6-2FC5-490A-BF95-A9463569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 FISCAL FÁCIL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2DE31-B809-4E90-80F4-FD8AF2304E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Regime especial nacional dado por meio do Ajuste SINIEF 37/19, para a simplificação do processo de emissão de</a:t>
            </a:r>
          </a:p>
          <a:p>
            <a:pPr lvl="1"/>
            <a:r>
              <a:rPr lang="pt-BR" dirty="0"/>
              <a:t>NF-e</a:t>
            </a:r>
          </a:p>
          <a:p>
            <a:pPr lvl="1"/>
            <a:r>
              <a:rPr lang="pt-BR" dirty="0"/>
              <a:t>NFC-e</a:t>
            </a:r>
          </a:p>
          <a:p>
            <a:pPr lvl="1"/>
            <a:r>
              <a:rPr lang="pt-BR" dirty="0"/>
              <a:t>CT-e</a:t>
            </a:r>
          </a:p>
          <a:p>
            <a:pPr lvl="1"/>
            <a:r>
              <a:rPr lang="pt-BR" dirty="0"/>
              <a:t>MDF-e</a:t>
            </a:r>
          </a:p>
        </p:txBody>
      </p:sp>
    </p:spTree>
    <p:extLst>
      <p:ext uri="{BB962C8B-B14F-4D97-AF65-F5344CB8AC3E}">
        <p14:creationId xmlns:p14="http://schemas.microsoft.com/office/powerpoint/2010/main" val="125863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ior, metais, motocicleta&#10;&#10;Descrição gerada com muito alta confiança">
            <a:extLst>
              <a:ext uri="{FF2B5EF4-FFF2-40B4-BE49-F238E27FC236}">
                <a16:creationId xmlns:a16="http://schemas.microsoft.com/office/drawing/2014/main" id="{4B2E171C-DD08-456F-9740-43292D8C3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50" r="10545"/>
          <a:stretch/>
        </p:blipFill>
        <p:spPr>
          <a:xfrm>
            <a:off x="-11909" y="10"/>
            <a:ext cx="6324601" cy="685799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D5B5C23-9940-4415-9CF6-D652187A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201"/>
            <a:ext cx="7997952" cy="887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pt-BR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Quem poderá utilizar?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FD8A57E-1921-4700-B254-90025CCDB1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8438" y="738619"/>
            <a:ext cx="5995416" cy="61395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/>
            <a:r>
              <a:rPr lang="pt-BR" sz="5000" dirty="0">
                <a:solidFill>
                  <a:srgbClr val="000000"/>
                </a:solidFill>
              </a:rPr>
              <a:t>Transportadores rodoviários autônomos</a:t>
            </a:r>
          </a:p>
          <a:p>
            <a:pPr indent="-228600" defTabSz="914400"/>
            <a:r>
              <a:rPr lang="pt-BR" sz="5000" dirty="0">
                <a:solidFill>
                  <a:srgbClr val="000000"/>
                </a:solidFill>
              </a:rPr>
              <a:t>Produtores primários</a:t>
            </a:r>
          </a:p>
          <a:p>
            <a:pPr indent="-228600" defTabSz="914400"/>
            <a:r>
              <a:rPr lang="pt-BR" sz="5000" dirty="0">
                <a:solidFill>
                  <a:srgbClr val="000000"/>
                </a:solidFill>
              </a:rPr>
              <a:t>Pequenas operações de consumo final</a:t>
            </a:r>
          </a:p>
          <a:p>
            <a:pPr indent="-228600" defTabSz="914400"/>
            <a:r>
              <a:rPr lang="pt-BR" sz="5000" dirty="0">
                <a:solidFill>
                  <a:srgbClr val="000000"/>
                </a:solidFill>
              </a:rPr>
              <a:t>Contribuintes eventuais / não contribuintes</a:t>
            </a:r>
          </a:p>
        </p:txBody>
      </p:sp>
    </p:spTree>
    <p:extLst>
      <p:ext uri="{BB962C8B-B14F-4D97-AF65-F5344CB8AC3E}">
        <p14:creationId xmlns:p14="http://schemas.microsoft.com/office/powerpoint/2010/main" val="26031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1A00F39C-EB31-4F14-A055-3240681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60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Premissas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DF14D88-FDD3-40FF-A482-15611EAD8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63476" y="14287"/>
            <a:ext cx="7598362" cy="685323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pt-BR" sz="4000" dirty="0"/>
              <a:t>Poucos campos e simplicidade de uso</a:t>
            </a:r>
          </a:p>
          <a:p>
            <a:pPr lvl="1" indent="-228600" defTabSz="914400"/>
            <a:r>
              <a:rPr lang="pt-BR" sz="4000" dirty="0"/>
              <a:t>Informar apenas os dados necessários para descrever a operação ou prestação</a:t>
            </a:r>
          </a:p>
          <a:p>
            <a:pPr indent="-228600" defTabSz="914400"/>
            <a:r>
              <a:rPr lang="pt-BR" sz="4000" dirty="0"/>
              <a:t>App de emissão colocado à disposição pelo fisco para ser executado em dispositivos móveis</a:t>
            </a:r>
          </a:p>
          <a:p>
            <a:pPr indent="-228600" defTabSz="914400"/>
            <a:r>
              <a:rPr lang="pt-BR" sz="4000" dirty="0"/>
              <a:t>Documento auxiliar puramente digital, consultado no Portal Nacional da NFF</a:t>
            </a:r>
          </a:p>
          <a:p>
            <a:pPr indent="-228600" defTabSz="914400"/>
            <a:r>
              <a:rPr lang="pt-BR" sz="4000" dirty="0"/>
              <a:t>Mínima interferência com as aplicações autorizadoras das Sefaz</a:t>
            </a:r>
          </a:p>
          <a:p>
            <a:pPr indent="-228600" defTabSz="914400"/>
            <a:r>
              <a:rPr lang="pt-BR" sz="4000" dirty="0"/>
              <a:t>Vinculação com a plataforma de antecipação de recebíveis dos estados (</a:t>
            </a:r>
            <a:r>
              <a:rPr lang="pt-BR" sz="4000" dirty="0" err="1"/>
              <a:t>PLAC-e</a:t>
            </a:r>
            <a:r>
              <a:rPr lang="pt-B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homem, vestuário&#10;&#10;Descrição gerada com muito alta confiança">
            <a:extLst>
              <a:ext uri="{FF2B5EF4-FFF2-40B4-BE49-F238E27FC236}">
                <a16:creationId xmlns:a16="http://schemas.microsoft.com/office/drawing/2014/main" id="{896BFF10-3B20-447E-97C3-C35741525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565"/>
          <a:stretch/>
        </p:blipFill>
        <p:spPr>
          <a:xfrm>
            <a:off x="0" y="0"/>
            <a:ext cx="12191980" cy="663332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E1D5987-2B68-48E5-8F9F-36DEC5D8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3676"/>
            <a:ext cx="5588066" cy="3204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pt-BR" sz="6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Operacional</a:t>
            </a:r>
          </a:p>
        </p:txBody>
      </p:sp>
    </p:spTree>
    <p:extLst>
      <p:ext uri="{BB962C8B-B14F-4D97-AF65-F5344CB8AC3E}">
        <p14:creationId xmlns:p14="http://schemas.microsoft.com/office/powerpoint/2010/main" val="382459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FF1637-6644-408D-ABA5-5A4EC7FE35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E22B5D7-8813-42AB-92B8-36A6A9A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6" y="0"/>
            <a:ext cx="6386179" cy="6699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/>
            <a:r>
              <a:rPr lang="pt-BR" sz="4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Dispositivo Móvel (DM)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FAB943F-5D39-402E-9E95-4E6340AD89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69955"/>
            <a:ext cx="5958348" cy="61880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pt-BR" sz="4000" dirty="0"/>
              <a:t>Complexidade</a:t>
            </a:r>
            <a:r>
              <a:rPr lang="pt-BR" sz="4000" b="0" dirty="0"/>
              <a:t> </a:t>
            </a:r>
            <a:r>
              <a:rPr lang="pt-BR" sz="4000" dirty="0"/>
              <a:t>encapsulada</a:t>
            </a:r>
            <a:r>
              <a:rPr lang="pt-BR" sz="4000" b="0" dirty="0"/>
              <a:t> no Portal Nacional da NFF</a:t>
            </a:r>
            <a:endParaRPr lang="pt-BR" sz="4000" dirty="0"/>
          </a:p>
          <a:p>
            <a:r>
              <a:rPr lang="pt-BR" sz="4000" b="0" dirty="0"/>
              <a:t>Um CPF ter vários dispositivos associados simultaneamente</a:t>
            </a:r>
            <a:endParaRPr lang="pt-BR" sz="4000" dirty="0"/>
          </a:p>
          <a:p>
            <a:pPr lvl="1"/>
            <a:r>
              <a:rPr lang="pt-BR" sz="3400" dirty="0"/>
              <a:t>L</a:t>
            </a:r>
            <a:r>
              <a:rPr lang="pt-BR" sz="3400" b="0" dirty="0"/>
              <a:t>istas de produtos e de clientes com r</a:t>
            </a:r>
            <a:r>
              <a:rPr lang="pt-BR" sz="3400" dirty="0"/>
              <a:t>eplicação automática </a:t>
            </a:r>
            <a:r>
              <a:rPr lang="pt-BR" sz="3400" b="0" dirty="0"/>
              <a:t>para os demais dispositivos</a:t>
            </a:r>
            <a:endParaRPr lang="pt-BR" sz="3400" dirty="0"/>
          </a:p>
          <a:p>
            <a:r>
              <a:rPr lang="pt-BR" sz="4000" dirty="0"/>
              <a:t>Permite consulta a DFE emitidos</a:t>
            </a:r>
          </a:p>
        </p:txBody>
      </p:sp>
    </p:spTree>
    <p:extLst>
      <p:ext uri="{BB962C8B-B14F-4D97-AF65-F5344CB8AC3E}">
        <p14:creationId xmlns:p14="http://schemas.microsoft.com/office/powerpoint/2010/main" val="22399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B3E6E0C9DD704A9776061BDDDAF61D" ma:contentTypeVersion="5" ma:contentTypeDescription="Crie um novo documento." ma:contentTypeScope="" ma:versionID="242d6a0a85556fabe055f9dfc65b27d4">
  <xsd:schema xmlns:xsd="http://www.w3.org/2001/XMLSchema" xmlns:xs="http://www.w3.org/2001/XMLSchema" xmlns:p="http://schemas.microsoft.com/office/2006/metadata/properties" xmlns:ns2="a49b4601-5b18-4483-a1d5-2e46e8ce701c" targetNamespace="http://schemas.microsoft.com/office/2006/metadata/properties" ma:root="true" ma:fieldsID="7281b8ae17259f3383c54c9e5a911eeb" ns2:_="">
    <xsd:import namespace="a49b4601-5b18-4483-a1d5-2e46e8ce7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b4601-5b18-4483-a1d5-2e46e8ce7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4C1754-304E-4E2E-8B18-2CE3A5D12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9b4601-5b18-4483-a1d5-2e46e8ce7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F81C9-F777-4851-B5AB-57334937229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9b4601-5b18-4483-a1d5-2e46e8ce701c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23F001-3AEE-4BC2-96A8-9E560B6E90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1550</Words>
  <Application>Microsoft Office PowerPoint</Application>
  <PresentationFormat>Widescreen</PresentationFormat>
  <Paragraphs>228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Cambria</vt:lpstr>
      <vt:lpstr>Georgia Pro Semibold</vt:lpstr>
      <vt:lpstr>1_Tema do Office</vt:lpstr>
      <vt:lpstr>2_Tema do Office</vt:lpstr>
      <vt:lpstr>Regime Especial Nacional para a Simplificação de Emissão de Documentos Fiscais</vt:lpstr>
      <vt:lpstr>O Problema</vt:lpstr>
      <vt:lpstr>Apresentação do PowerPoint</vt:lpstr>
      <vt:lpstr>Como se fazia desde a década de 1960?</vt:lpstr>
      <vt:lpstr>NOTA FISCAL FÁCIL</vt:lpstr>
      <vt:lpstr>Quem poderá utilizar?</vt:lpstr>
      <vt:lpstr>Premissas</vt:lpstr>
      <vt:lpstr>Modelo Operacional</vt:lpstr>
      <vt:lpstr>Dispositivo Móvel (DM)</vt:lpstr>
      <vt:lpstr>Algumas definições</vt:lpstr>
      <vt:lpstr>Cadastro do dispositivo móvel</vt:lpstr>
      <vt:lpstr>Gerenciamento de Pontos de Emissão</vt:lpstr>
      <vt:lpstr>App – Mapa de Funcionalidades</vt:lpstr>
      <vt:lpstr>Pedido de Emissão</vt:lpstr>
      <vt:lpstr>Emissão do Documento Fiscal Eletrônico</vt:lpstr>
      <vt:lpstr>Algumas definições</vt:lpstr>
      <vt:lpstr>Consulta do DFE</vt:lpstr>
      <vt:lpstr>Portal da NFF – Sefaz Virtual do Rio Grande do Sul</vt:lpstr>
      <vt:lpstr>Perguntas Frequentes sobre NFF</vt:lpstr>
      <vt:lpstr>Resumo do Regime Especial</vt:lpstr>
      <vt:lpstr>Próximos passos</vt:lpstr>
      <vt:lpstr>Muito obrigado</vt:lpstr>
      <vt:lpstr>Documentos Eletrônicos no Brasil</vt:lpstr>
      <vt:lpstr>MP 2.200-2, Art. 10</vt:lpstr>
      <vt:lpstr>MP 2.200-2, Art. 10: Princípio da Neutralidade Tecnológica</vt:lpstr>
      <vt:lpstr>Pedido de Emissão Gerado pelo App</vt:lpstr>
      <vt:lpstr>Geração do arquivo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Regime Especial Nacional para a Simplificação de Emissão de Documentos Fiscais</dc:title>
  <dc:creator>Vinicius Pimentel de Freitas</dc:creator>
  <cp:lastModifiedBy>Vinicius Pimentel de Freitas</cp:lastModifiedBy>
  <cp:revision>101</cp:revision>
  <dcterms:created xsi:type="dcterms:W3CDTF">2020-02-14T14:55:55Z</dcterms:created>
  <dcterms:modified xsi:type="dcterms:W3CDTF">2020-04-16T20:45:12Z</dcterms:modified>
</cp:coreProperties>
</file>