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0" r:id="rId4"/>
    <p:sldId id="262" r:id="rId5"/>
    <p:sldId id="259" r:id="rId6"/>
    <p:sldId id="264" r:id="rId7"/>
    <p:sldId id="270" r:id="rId8"/>
    <p:sldId id="271" r:id="rId9"/>
    <p:sldId id="265" r:id="rId10"/>
    <p:sldId id="263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E5"/>
    <a:srgbClr val="3178C6"/>
    <a:srgbClr val="082750"/>
    <a:srgbClr val="808080"/>
    <a:srgbClr val="F7CBA7"/>
    <a:srgbClr val="020A15"/>
    <a:srgbClr val="3378C2"/>
    <a:srgbClr val="4472C4"/>
    <a:srgbClr val="C5FC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FB4A-BE15-497A-91E9-B7790E5C1407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7D628-F039-469E-9C7C-9C7A34729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Java em todos os lugares: </a:t>
            </a:r>
          </a:p>
          <a:p>
            <a:r>
              <a:rPr lang="pt-BR" dirty="0"/>
              <a:t>  - Antes todo mundo dizia que JAVA vai dominar o mundo. Vai ser </a:t>
            </a:r>
            <a:r>
              <a:rPr lang="pt-BR" dirty="0" err="1"/>
              <a:t>java</a:t>
            </a:r>
            <a:r>
              <a:rPr lang="pt-BR" dirty="0"/>
              <a:t> em tudo o que é canto. Vai ter </a:t>
            </a:r>
            <a:r>
              <a:rPr lang="pt-BR" dirty="0" err="1"/>
              <a:t>java</a:t>
            </a:r>
            <a:r>
              <a:rPr lang="pt-BR" dirty="0"/>
              <a:t> na geladeira, no </a:t>
            </a:r>
            <a:r>
              <a:rPr lang="pt-BR" dirty="0" err="1"/>
              <a:t>microondas</a:t>
            </a:r>
            <a:r>
              <a:rPr lang="pt-BR" dirty="0"/>
              <a:t>, no </a:t>
            </a:r>
            <a:r>
              <a:rPr lang="pt-BR" dirty="0" err="1"/>
              <a:t>back</a:t>
            </a:r>
            <a:r>
              <a:rPr lang="pt-BR" dirty="0"/>
              <a:t>, no front. </a:t>
            </a:r>
          </a:p>
          <a:p>
            <a:r>
              <a:rPr lang="pt-BR" dirty="0"/>
              <a:t>  - Então fizeram varias tentativas para estar colocando em todos os lugares, </a:t>
            </a:r>
            <a:r>
              <a:rPr lang="pt-BR" dirty="0" err="1"/>
              <a:t>ja</a:t>
            </a:r>
            <a:r>
              <a:rPr lang="pt-BR" dirty="0"/>
              <a:t> que a ideia dele (do </a:t>
            </a:r>
            <a:r>
              <a:rPr lang="pt-BR" dirty="0" err="1"/>
              <a:t>java</a:t>
            </a:r>
            <a:r>
              <a:rPr lang="pt-BR" dirty="0"/>
              <a:t>), quando ele foi desenvolvido, era para estar em todas as plataformas em todos os lugares.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20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- Até que acertaram, de certa forma, só esqueceram do SCRIPT, e na realidade hoje, o </a:t>
            </a:r>
            <a:r>
              <a:rPr lang="pt-BR" dirty="0" err="1"/>
              <a:t>javascript</a:t>
            </a:r>
            <a:r>
              <a:rPr lang="pt-BR" dirty="0"/>
              <a:t> realmente esta em todos os lugares</a:t>
            </a:r>
          </a:p>
          <a:p>
            <a:r>
              <a:rPr lang="pt-BR" dirty="0"/>
              <a:t>  - Agente pode estar trabalhando com IONIC (framework open </a:t>
            </a:r>
            <a:r>
              <a:rPr lang="pt-BR" dirty="0" err="1"/>
              <a:t>source</a:t>
            </a:r>
            <a:r>
              <a:rPr lang="pt-BR" dirty="0"/>
              <a:t> para desenvolvimento de aplicativos móveis) para estar trabalhando e desenvolvendo com nossos aplicativos mobile com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endParaRPr lang="pt-BR" dirty="0"/>
          </a:p>
          <a:p>
            <a:r>
              <a:rPr lang="pt-BR" dirty="0"/>
              <a:t>  - Agente pode estar trabalhando com IOT (framework for </a:t>
            </a:r>
            <a:r>
              <a:rPr lang="pt-BR" dirty="0" err="1"/>
              <a:t>the</a:t>
            </a:r>
            <a:r>
              <a:rPr lang="pt-BR" dirty="0"/>
              <a:t> 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) para estar trabalhando com </a:t>
            </a:r>
            <a:r>
              <a:rPr lang="pt-BR" dirty="0" err="1"/>
              <a:t>arduino</a:t>
            </a:r>
            <a:r>
              <a:rPr lang="pt-BR" dirty="0"/>
              <a:t> e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endParaRPr lang="pt-BR" dirty="0"/>
          </a:p>
          <a:p>
            <a:r>
              <a:rPr lang="pt-BR" dirty="0"/>
              <a:t>  - No Back-</a:t>
            </a:r>
            <a:r>
              <a:rPr lang="pt-BR" dirty="0" err="1"/>
              <a:t>end</a:t>
            </a:r>
            <a:r>
              <a:rPr lang="pt-BR" dirty="0"/>
              <a:t> com </a:t>
            </a:r>
            <a:r>
              <a:rPr lang="pt-BR" dirty="0" err="1"/>
              <a:t>Nodejs</a:t>
            </a:r>
            <a:r>
              <a:rPr lang="pt-BR" dirty="0"/>
              <a:t> (ou </a:t>
            </a:r>
            <a:r>
              <a:rPr lang="pt-BR" dirty="0" err="1"/>
              <a:t>Deno</a:t>
            </a:r>
            <a:r>
              <a:rPr lang="pt-BR" dirty="0"/>
              <a:t>)</a:t>
            </a:r>
          </a:p>
          <a:p>
            <a:r>
              <a:rPr lang="pt-BR" dirty="0"/>
              <a:t>  - Então podemos estar trabalhando com </a:t>
            </a:r>
            <a:r>
              <a:rPr lang="pt-BR" dirty="0" err="1"/>
              <a:t>javascript</a:t>
            </a:r>
            <a:r>
              <a:rPr lang="pt-BR" dirty="0"/>
              <a:t> de fato em todas as plataformas e em todos os lugares.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Anders </a:t>
            </a:r>
            <a:r>
              <a:rPr lang="pt-BR" dirty="0" err="1"/>
              <a:t>Hejlsberg</a:t>
            </a:r>
            <a:endParaRPr lang="pt-BR" dirty="0"/>
          </a:p>
          <a:p>
            <a:r>
              <a:rPr lang="pt-BR" dirty="0"/>
              <a:t> - O </a:t>
            </a:r>
            <a:r>
              <a:rPr lang="pt-BR" dirty="0" err="1"/>
              <a:t>typescript</a:t>
            </a:r>
            <a:r>
              <a:rPr lang="pt-BR" dirty="0"/>
              <a:t> foi desenvolvido pelo time do Anders </a:t>
            </a:r>
            <a:r>
              <a:rPr lang="pt-BR" dirty="0" err="1"/>
              <a:t>Hejlsberg</a:t>
            </a:r>
            <a:r>
              <a:rPr lang="pt-BR" dirty="0"/>
              <a:t>, Anders </a:t>
            </a:r>
            <a:r>
              <a:rPr lang="pt-BR" dirty="0" err="1"/>
              <a:t>Hejlsberg</a:t>
            </a:r>
            <a:r>
              <a:rPr lang="pt-BR" dirty="0"/>
              <a:t>, arquiteto da linguagem C# e criador das linguagens Delphi e Turbo Pascal, foi quem trabalhou no desenvolvimento do </a:t>
            </a:r>
            <a:r>
              <a:rPr lang="pt-BR" dirty="0" err="1"/>
              <a:t>TypeScript</a:t>
            </a:r>
            <a:r>
              <a:rPr lang="pt-BR" dirty="0"/>
              <a:t>. </a:t>
            </a:r>
          </a:p>
          <a:p>
            <a:r>
              <a:rPr lang="pt-BR" dirty="0"/>
              <a:t> - Então que </a:t>
            </a:r>
            <a:r>
              <a:rPr lang="pt-BR" dirty="0" err="1"/>
              <a:t>ja</a:t>
            </a:r>
            <a:r>
              <a:rPr lang="pt-BR" dirty="0"/>
              <a:t> teve contato com C#, ou de uma linguagem </a:t>
            </a:r>
            <a:r>
              <a:rPr lang="pt-BR" dirty="0" err="1"/>
              <a:t>tipadas</a:t>
            </a:r>
            <a:r>
              <a:rPr lang="pt-BR" dirty="0"/>
              <a:t>, de orientação a objeto... ele aproveitou todos os conceitos de classes, de interfaces, de tipagem para agente estar podendo desenvolver com </a:t>
            </a:r>
            <a:r>
              <a:rPr lang="pt-BR" dirty="0" err="1"/>
              <a:t>typescript</a:t>
            </a:r>
            <a:endParaRPr lang="pt-BR" dirty="0"/>
          </a:p>
          <a:p>
            <a:r>
              <a:rPr lang="pt-BR" dirty="0"/>
              <a:t> - No curso de "Introdução ao </a:t>
            </a:r>
            <a:r>
              <a:rPr lang="pt-BR" dirty="0" err="1"/>
              <a:t>TypeScript</a:t>
            </a:r>
            <a:r>
              <a:rPr lang="pt-BR" dirty="0"/>
              <a:t>" (https://youtu.be/eafDBaLHQCw t=1:47) do Microsoft MVP Thiago Adriano, arquiteto de software da TV Bandeirantes, que tem um </a:t>
            </a:r>
            <a:r>
              <a:rPr lang="pt-BR" dirty="0" err="1"/>
              <a:t>backgroud</a:t>
            </a:r>
            <a:r>
              <a:rPr lang="pt-BR" dirty="0"/>
              <a:t> em C#, e nos </a:t>
            </a:r>
            <a:r>
              <a:rPr lang="pt-BR" dirty="0" err="1"/>
              <a:t>ultimos</a:t>
            </a:r>
            <a:r>
              <a:rPr lang="pt-BR" dirty="0"/>
              <a:t> dois anos trabalhando forte na migração para </a:t>
            </a:r>
            <a:r>
              <a:rPr lang="pt-BR" dirty="0" err="1"/>
              <a:t>typescript</a:t>
            </a:r>
            <a:r>
              <a:rPr lang="pt-BR" dirty="0"/>
              <a:t> e angular, relatou que a migração foi "bem simples e bem tranquila".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76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</a:t>
            </a:r>
            <a:r>
              <a:rPr lang="pt-BR" dirty="0" err="1"/>
              <a:t>Transpiling</a:t>
            </a:r>
            <a:endParaRPr lang="pt-BR" dirty="0"/>
          </a:p>
          <a:p>
            <a:r>
              <a:rPr lang="pt-BR" dirty="0"/>
              <a:t> - Toda linguagem possui uma convenção, é a convenção que diz o que a linguagem pode fazer e como ela faz.</a:t>
            </a:r>
          </a:p>
          <a:p>
            <a:r>
              <a:rPr lang="pt-BR" dirty="0"/>
              <a:t> - O </a:t>
            </a:r>
            <a:r>
              <a:rPr lang="pt-BR" dirty="0" err="1"/>
              <a:t>javascript</a:t>
            </a:r>
            <a:r>
              <a:rPr lang="pt-BR" dirty="0"/>
              <a:t> é baseado numa convenção chamada </a:t>
            </a:r>
            <a:r>
              <a:rPr lang="pt-BR" dirty="0" err="1"/>
              <a:t>ECMAScript</a:t>
            </a:r>
            <a:r>
              <a:rPr lang="pt-BR" dirty="0"/>
              <a:t>, a versão mais popular é a versão ECMAScript5, ela é popular porque todo browser entende.</a:t>
            </a:r>
          </a:p>
          <a:p>
            <a:r>
              <a:rPr lang="pt-BR" dirty="0"/>
              <a:t> - Se escrevermos em </a:t>
            </a:r>
            <a:r>
              <a:rPr lang="pt-BR" dirty="0" err="1"/>
              <a:t>javascript</a:t>
            </a:r>
            <a:r>
              <a:rPr lang="pt-BR" dirty="0"/>
              <a:t> utilizando os recursos do ECMAScript5, </a:t>
            </a:r>
            <a:r>
              <a:rPr lang="pt-BR" dirty="0" err="1"/>
              <a:t>vc</a:t>
            </a:r>
            <a:r>
              <a:rPr lang="pt-BR" dirty="0"/>
              <a:t> vai rodar tranquilamente no browser sem ter que fazer nenhum processo para gerar uma compilação e ai sim entregar a sua aplicação para rodar no browser</a:t>
            </a:r>
          </a:p>
          <a:p>
            <a:r>
              <a:rPr lang="pt-BR" dirty="0"/>
              <a:t> - então o que falamos o que falamos até agora é que </a:t>
            </a:r>
            <a:r>
              <a:rPr lang="pt-BR" dirty="0" err="1"/>
              <a:t>voce</a:t>
            </a:r>
            <a:r>
              <a:rPr lang="pt-BR" dirty="0"/>
              <a:t> pode utilizar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compativel</a:t>
            </a:r>
            <a:r>
              <a:rPr lang="pt-BR" dirty="0"/>
              <a:t> com a versão ECMAScript5</a:t>
            </a:r>
          </a:p>
          <a:p>
            <a:r>
              <a:rPr lang="pt-BR" dirty="0"/>
              <a:t> - Outra versão popular é ECMAScript6 (</a:t>
            </a:r>
            <a:r>
              <a:rPr lang="pt-BR" dirty="0" err="1"/>
              <a:t>tambem</a:t>
            </a:r>
            <a:r>
              <a:rPr lang="pt-BR" dirty="0"/>
              <a:t> conhecida como </a:t>
            </a:r>
            <a:r>
              <a:rPr lang="pt-BR" dirty="0" err="1"/>
              <a:t>ECMAScript</a:t>
            </a:r>
            <a:r>
              <a:rPr lang="pt-BR" dirty="0"/>
              <a:t> 2015), falando ainda de </a:t>
            </a:r>
            <a:r>
              <a:rPr lang="pt-BR" dirty="0" err="1"/>
              <a:t>javascript</a:t>
            </a:r>
            <a:r>
              <a:rPr lang="pt-BR" dirty="0"/>
              <a:t>, mas com novas funcionalidades, essa versão ela da ainda mais poderes ao </a:t>
            </a:r>
            <a:r>
              <a:rPr lang="pt-BR" dirty="0" err="1"/>
              <a:t>javascript</a:t>
            </a:r>
            <a:r>
              <a:rPr lang="pt-BR" dirty="0"/>
              <a:t>, mas talvez haja a necessidade de </a:t>
            </a:r>
            <a:r>
              <a:rPr lang="pt-BR" dirty="0" err="1"/>
              <a:t>transpilar</a:t>
            </a:r>
            <a:r>
              <a:rPr lang="pt-BR" dirty="0"/>
              <a:t> o seu </a:t>
            </a:r>
            <a:r>
              <a:rPr lang="pt-BR" dirty="0" err="1"/>
              <a:t>codigo</a:t>
            </a:r>
            <a:r>
              <a:rPr lang="pt-BR" dirty="0"/>
              <a:t>, porque? porque muitos browsers trabalham bem com ECMAScript6, mas se clientes pegarmos versões mais antigas de defasadas ele não interprete o ECMAScript6 naturalmente.</a:t>
            </a:r>
          </a:p>
          <a:p>
            <a:r>
              <a:rPr lang="pt-BR" dirty="0"/>
              <a:t> - Então para que ele interprete a versão 6 do </a:t>
            </a:r>
            <a:r>
              <a:rPr lang="pt-BR" dirty="0" err="1"/>
              <a:t>ECMAScript</a:t>
            </a:r>
            <a:r>
              <a:rPr lang="pt-BR" dirty="0"/>
              <a:t>, </a:t>
            </a:r>
            <a:r>
              <a:rPr lang="pt-BR" dirty="0" err="1"/>
              <a:t>vc</a:t>
            </a:r>
            <a:r>
              <a:rPr lang="pt-BR" dirty="0"/>
              <a:t> tem que </a:t>
            </a:r>
            <a:r>
              <a:rPr lang="pt-BR" dirty="0" err="1"/>
              <a:t>transpilar</a:t>
            </a:r>
            <a:r>
              <a:rPr lang="pt-BR" dirty="0"/>
              <a:t> o seu </a:t>
            </a:r>
            <a:r>
              <a:rPr lang="pt-BR" dirty="0" err="1"/>
              <a:t>codigo</a:t>
            </a:r>
            <a:r>
              <a:rPr lang="pt-BR" dirty="0"/>
              <a:t>, ou seja, na hora de entregar o seu </a:t>
            </a:r>
            <a:r>
              <a:rPr lang="pt-BR" dirty="0" err="1"/>
              <a:t>codigo</a:t>
            </a:r>
            <a:r>
              <a:rPr lang="pt-BR" dirty="0"/>
              <a:t> escrito ECMAScript6, </a:t>
            </a:r>
            <a:r>
              <a:rPr lang="pt-BR" dirty="0" err="1"/>
              <a:t>vc</a:t>
            </a:r>
            <a:r>
              <a:rPr lang="pt-BR" dirty="0"/>
              <a:t> compila esse </a:t>
            </a:r>
            <a:r>
              <a:rPr lang="pt-BR" dirty="0" err="1"/>
              <a:t>codigo</a:t>
            </a:r>
            <a:r>
              <a:rPr lang="pt-BR" dirty="0"/>
              <a:t> e ele vai gerar um 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compativel</a:t>
            </a:r>
            <a:r>
              <a:rPr lang="pt-BR" dirty="0"/>
              <a:t> com a versão do ECMAScript5, isso chamamos de </a:t>
            </a:r>
            <a:r>
              <a:rPr lang="pt-BR" dirty="0" err="1"/>
              <a:t>transpilar</a:t>
            </a:r>
            <a:r>
              <a:rPr lang="pt-BR" dirty="0"/>
              <a:t>.</a:t>
            </a:r>
          </a:p>
          <a:p>
            <a:r>
              <a:rPr lang="pt-BR" dirty="0"/>
              <a:t> - </a:t>
            </a:r>
            <a:r>
              <a:rPr lang="pt-BR" dirty="0" err="1"/>
              <a:t>Transpilar</a:t>
            </a:r>
            <a:r>
              <a:rPr lang="pt-BR" dirty="0"/>
              <a:t> é transformar uma coisa em outra </a:t>
            </a:r>
            <a:r>
              <a:rPr lang="pt-BR" dirty="0" err="1"/>
              <a:t>compativel</a:t>
            </a:r>
            <a:r>
              <a:rPr lang="pt-BR" dirty="0"/>
              <a:t>, bacana?</a:t>
            </a:r>
          </a:p>
          <a:p>
            <a:r>
              <a:rPr lang="pt-BR" dirty="0"/>
              <a:t> - Quando agente desenvolve com </a:t>
            </a:r>
            <a:r>
              <a:rPr lang="pt-BR" dirty="0" err="1"/>
              <a:t>typescript</a:t>
            </a:r>
            <a:r>
              <a:rPr lang="pt-BR" dirty="0"/>
              <a:t> (que é o queridão de todos) em nosso projeto tem um </a:t>
            </a:r>
            <a:r>
              <a:rPr lang="pt-BR" dirty="0" err="1"/>
              <a:t>tsconfig.json</a:t>
            </a:r>
            <a:r>
              <a:rPr lang="pt-BR" dirty="0"/>
              <a:t> e nele fica as configurações de qual é a versão do </a:t>
            </a:r>
            <a:r>
              <a:rPr lang="pt-BR" dirty="0" err="1"/>
              <a:t>ECMAScript</a:t>
            </a:r>
            <a:r>
              <a:rPr lang="pt-BR" dirty="0"/>
              <a:t> que os nossos arquivos </a:t>
            </a:r>
            <a:r>
              <a:rPr lang="pt-BR" dirty="0" err="1"/>
              <a:t>transpilados</a:t>
            </a:r>
            <a:r>
              <a:rPr lang="pt-BR" dirty="0"/>
              <a:t> serão gerados, </a:t>
            </a:r>
            <a:r>
              <a:rPr lang="pt-BR" dirty="0" err="1"/>
              <a:t>diretorios</a:t>
            </a:r>
            <a:r>
              <a:rPr lang="pt-BR" dirty="0"/>
              <a:t> de output, </a:t>
            </a:r>
            <a:r>
              <a:rPr lang="pt-BR" dirty="0" err="1"/>
              <a:t>libs</a:t>
            </a:r>
            <a:r>
              <a:rPr lang="pt-BR" dirty="0"/>
              <a:t>... e demais de </a:t>
            </a:r>
            <a:r>
              <a:rPr lang="pt-BR" dirty="0" err="1"/>
              <a:t>transpilação</a:t>
            </a:r>
            <a:r>
              <a:rPr lang="pt-BR" dirty="0"/>
              <a:t> do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  <a:p>
            <a:r>
              <a:rPr lang="pt-BR" dirty="0"/>
              <a:t> - Não há demanda e nem processamento extra.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* O que é?</a:t>
            </a:r>
          </a:p>
          <a:p>
            <a:r>
              <a:rPr lang="pt-BR" dirty="0"/>
              <a:t> - </a:t>
            </a:r>
            <a:r>
              <a:rPr lang="pt-BR" dirty="0" err="1"/>
              <a:t>Superset</a:t>
            </a:r>
            <a:r>
              <a:rPr lang="pt-BR" dirty="0"/>
              <a:t> -&gt; Conjunto de funcionalidades que encapsulam o </a:t>
            </a:r>
            <a:r>
              <a:rPr lang="pt-BR" dirty="0" err="1"/>
              <a:t>javascript</a:t>
            </a:r>
            <a:r>
              <a:rPr lang="pt-BR" dirty="0"/>
              <a:t>, mas escreve o </a:t>
            </a:r>
            <a:r>
              <a:rPr lang="pt-BR" dirty="0" err="1"/>
              <a:t>javascript</a:t>
            </a:r>
            <a:r>
              <a:rPr lang="pt-BR" dirty="0"/>
              <a:t> de uma forma mais bonita.</a:t>
            </a:r>
          </a:p>
          <a:p>
            <a:r>
              <a:rPr lang="pt-BR" dirty="0"/>
              <a:t> - Desenvolvido pela Microsoft </a:t>
            </a:r>
            <a:r>
              <a:rPr lang="pt-BR" dirty="0" err="1"/>
              <a:t>TypeScript</a:t>
            </a:r>
            <a:r>
              <a:rPr lang="pt-BR" dirty="0"/>
              <a:t> é um </a:t>
            </a:r>
            <a:r>
              <a:rPr lang="pt-BR" dirty="0" err="1"/>
              <a:t>superconjunto</a:t>
            </a:r>
            <a:r>
              <a:rPr lang="pt-BR" dirty="0"/>
              <a:t> (</a:t>
            </a:r>
            <a:r>
              <a:rPr lang="pt-BR" dirty="0" err="1"/>
              <a:t>superset</a:t>
            </a:r>
            <a:r>
              <a:rPr lang="pt-BR" dirty="0"/>
              <a:t>) de </a:t>
            </a:r>
            <a:r>
              <a:rPr lang="pt-BR" dirty="0" err="1"/>
              <a:t>JavaScript</a:t>
            </a:r>
            <a:r>
              <a:rPr lang="pt-BR" dirty="0"/>
              <a:t> que possui tipagem opcional e compila para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 - </a:t>
            </a:r>
            <a:r>
              <a:rPr lang="pt-BR" dirty="0" err="1"/>
              <a:t>TypeScript</a:t>
            </a:r>
            <a:r>
              <a:rPr lang="pt-BR" dirty="0"/>
              <a:t> esta entre as top 3 como linguagem “mais amada” considerada pela comunidade, de acordo com uma pesquisa conduzida pelo site </a:t>
            </a:r>
            <a:r>
              <a:rPr lang="pt-BR" dirty="0" err="1"/>
              <a:t>Stack</a:t>
            </a:r>
            <a:r>
              <a:rPr lang="pt-BR" dirty="0"/>
              <a:t> Overflow desde i ano do seu lançamento. Rapidamente o </a:t>
            </a:r>
            <a:r>
              <a:rPr lang="pt-BR" dirty="0" err="1"/>
              <a:t>TypeScript</a:t>
            </a:r>
            <a:r>
              <a:rPr lang="pt-BR" dirty="0"/>
              <a:t> alcançou a 5ª posição de </a:t>
            </a:r>
            <a:r>
              <a:rPr lang="pt-BR" dirty="0" err="1"/>
              <a:t>pull-request</a:t>
            </a:r>
            <a:r>
              <a:rPr lang="pt-BR" dirty="0"/>
              <a:t> do GitHub para o terceiro trimestre de 2020, acima de C++, Ruby, PHP C# e C. </a:t>
            </a:r>
          </a:p>
          <a:p>
            <a:r>
              <a:rPr lang="pt-BR" dirty="0"/>
              <a:t> - Sou obrigado a </a:t>
            </a:r>
            <a:r>
              <a:rPr lang="pt-BR" dirty="0" err="1"/>
              <a:t>tipar</a:t>
            </a:r>
            <a:r>
              <a:rPr lang="pt-BR" dirty="0"/>
              <a:t> tudo? Não é obrigado, pois, usamos o conceito de tipagem fraca e muitas tipagens do código podem ser resolvidas por Inferência de tipo, mas usar </a:t>
            </a:r>
            <a:r>
              <a:rPr lang="pt-BR" dirty="0" err="1"/>
              <a:t>TypeScript</a:t>
            </a:r>
            <a:r>
              <a:rPr lang="pt-BR" dirty="0"/>
              <a:t> e não usufruir dos tipos usando a opção não estrita (a não ser que esteja num processo de migração) é como trair sua namorada.</a:t>
            </a:r>
          </a:p>
          <a:p>
            <a:r>
              <a:rPr lang="pt-BR" dirty="0"/>
              <a:t> - Não vai substituir o </a:t>
            </a:r>
            <a:r>
              <a:rPr lang="pt-BR" dirty="0" err="1"/>
              <a:t>javascript</a:t>
            </a:r>
            <a:r>
              <a:rPr lang="pt-BR" dirty="0"/>
              <a:t>, mas vai tornar o </a:t>
            </a:r>
            <a:r>
              <a:rPr lang="pt-BR" dirty="0" err="1"/>
              <a:t>codigo</a:t>
            </a:r>
            <a:r>
              <a:rPr lang="pt-BR" dirty="0"/>
              <a:t> mais </a:t>
            </a:r>
            <a:r>
              <a:rPr lang="pt-BR" dirty="0" err="1"/>
              <a:t>legivel</a:t>
            </a:r>
            <a:r>
              <a:rPr lang="pt-BR" dirty="0"/>
              <a:t> e mais organizado (</a:t>
            </a:r>
            <a:r>
              <a:rPr lang="pt-BR" dirty="0" err="1"/>
              <a:t>ref</a:t>
            </a:r>
            <a:r>
              <a:rPr lang="pt-BR" dirty="0"/>
              <a:t> [Casa do Código] Lançamento do livro: Guia prático de </a:t>
            </a:r>
            <a:r>
              <a:rPr lang="pt-BR" dirty="0" err="1"/>
              <a:t>TypeScript</a:t>
            </a:r>
            <a:r>
              <a:rPr lang="pt-BR" dirty="0"/>
              <a:t> t=21:19) e é gerar um 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validado.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2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</a:t>
            </a:r>
            <a:r>
              <a:rPr lang="pt-BR" dirty="0" err="1"/>
              <a:t>Deno</a:t>
            </a:r>
            <a:r>
              <a:rPr lang="pt-BR" dirty="0"/>
              <a:t>! O novo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para o V8 </a:t>
            </a:r>
            <a:r>
              <a:rPr lang="pt-BR" dirty="0" err="1"/>
              <a:t>engine</a:t>
            </a:r>
            <a:r>
              <a:rPr lang="pt-BR" dirty="0"/>
              <a:t> chegou dividindo opiniões. Ryan Dahl, o mesmo criador do Node.js colocou a mão no código e trouxe o que prometeu, um </a:t>
            </a:r>
            <a:r>
              <a:rPr lang="pt-BR" dirty="0" err="1"/>
              <a:t>runtime</a:t>
            </a:r>
            <a:r>
              <a:rPr lang="pt-BR" dirty="0"/>
              <a:t> com tudo aquilo que ele se arrependia de ter feito no Node.js. O </a:t>
            </a:r>
            <a:r>
              <a:rPr lang="pt-BR" dirty="0" err="1"/>
              <a:t>Typecript</a:t>
            </a:r>
            <a:r>
              <a:rPr lang="pt-BR" dirty="0"/>
              <a:t> no </a:t>
            </a:r>
            <a:r>
              <a:rPr lang="pt-BR" dirty="0" err="1"/>
              <a:t>Deno</a:t>
            </a:r>
            <a:r>
              <a:rPr lang="pt-BR" dirty="0"/>
              <a:t> tem o FIRST-CLASS SUPPORT, ou seja, não precisa de um compilador a parte para o </a:t>
            </a:r>
            <a:r>
              <a:rPr lang="pt-BR" dirty="0" err="1"/>
              <a:t>typescript</a:t>
            </a:r>
            <a:r>
              <a:rPr lang="pt-BR" dirty="0"/>
              <a:t>, isso é feito automaticamente pelo próprio </a:t>
            </a:r>
            <a:r>
              <a:rPr lang="pt-BR" dirty="0" err="1"/>
              <a:t>runtime</a:t>
            </a:r>
            <a:r>
              <a:rPr lang="pt-BR" dirty="0"/>
              <a:t>. O </a:t>
            </a:r>
            <a:r>
              <a:rPr lang="pt-BR" dirty="0" err="1"/>
              <a:t>packet</a:t>
            </a:r>
            <a:r>
              <a:rPr lang="pt-BR" dirty="0"/>
              <a:t> manager era um dos maiores arrependimentos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7D628-F039-469E-9C7C-9C7A34729CA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3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98BF9-3220-474C-AEA4-A2DA4FD0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28AA3-84B0-4098-B705-7AD71BBE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B536C-C18A-4CE2-9E14-38F8F225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26495-5D28-4C94-9689-ABA9F3A7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2330D-82A0-467A-BB4D-A610FB1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F9218-796A-4D39-B781-D43C4BE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C63B07-8A03-49C2-8FB2-D18BF974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4C7D3-F8A1-4EF1-896C-A657CAE3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8CC2E-6729-417F-9FF8-3581E14A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15076-E63A-40A2-AFEC-02E133B4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DDDE30-009E-40E2-8409-A94DE1AE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518C7F-2A18-4100-A71A-24567D56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B4F-7D22-464A-88D1-8008E1AB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E2125-E1DD-4A8E-81B8-C0A4B11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15AE69-D86C-4B0C-AD22-52727B55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E3866-0F5A-48B1-AF78-2B013C2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EB715-43B8-41B9-9F7F-C7DDD060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44A88-21FB-4645-A99A-DA77E9B2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B4281-8A69-4A36-9572-7F1F5AA1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63ACE3-D975-4562-86EF-E181103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0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E6DD8-47E1-44E4-92AF-7E53A40C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54E43-284C-40C3-A6BD-C538FE36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27BF2-C8EE-41E4-B91F-FAB21B9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E5A75-1B75-494A-8EC9-BFF4AD37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B5F47-97C6-4FCF-A903-F894F062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2FC2E-207E-4AD3-B2FE-216EB1E4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E4401-B2A4-496B-9652-EFC83F1C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F3D34D-F433-4A3B-A6E2-BEFAD954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97F3E-8BB8-470F-8640-1D4B2072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3217B-4F64-4819-B3B8-27EC898B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288DDB-B2D1-4085-96E7-7C80A8F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71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71E0-F875-44E9-AB52-11F8F250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8422F-62F0-45EF-AAD5-3696BC23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C139CA-69C2-4965-8AF7-535132BF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2D8BCA-0FF3-44F8-8870-3108F44DB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0A516-B318-4C58-BA83-EAC3DEE0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817B23-F1AE-459A-B48F-CF2C4956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4D849F-44A7-4759-9750-8B81770F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2F15EA-36F1-490A-8DF8-EE61CAF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E5E5-1850-4376-B49B-3AFE90A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4ED96F-E678-4A8D-A10D-003ADD53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FA0EE9-086B-4C40-AF9E-23D04967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613A0D-E1DC-4FDA-A972-832546C3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2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B2A2B-B902-4F5B-B0AD-5543AFC1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BC9329-8910-4A78-83AE-6E4361E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F33FD1-4D35-4246-A735-ACCEF1B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79511-F0F8-4EFE-95BD-CFC43796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76B00-CEE6-4D63-8A67-05337D6F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34308A-CE50-4CD5-A697-CB4EA35C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F98D9-1367-4B49-805D-0B37364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569FC-8D78-452B-8307-94966DBA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0150F-BC83-48CE-AD84-283AE034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2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755DF-0080-4B21-888E-543B475C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F54EE3-29E0-4BC4-9CED-F2D8BCF0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2A65F-FE27-41DE-AFCF-143D8747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A790E-A15E-4529-BD89-38BCCF41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B0A92E-2318-4520-A901-5D87B50F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97DAA-4A61-40A2-8427-3F6B12C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9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C65E0B-7003-42FD-AF37-973D5866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B944A6-8944-48BC-B5D3-2E38DD7A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03CA6-DDE0-4AE9-AE3D-389CD5CD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F32F-BCF9-4FA7-8A2E-7F0E749E170B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E4D53-CCD3-4638-9794-8957CE408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B18DE-D9EE-4824-872D-2A7811AE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5D51-F113-4778-9FFB-FF877808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pendency Injection in TypeScript | by Dudu Popkhadze | Nov, 2021 | Level  Up Coding">
            <a:extLst>
              <a:ext uri="{FF2B5EF4-FFF2-40B4-BE49-F238E27FC236}">
                <a16:creationId xmlns:a16="http://schemas.microsoft.com/office/drawing/2014/main" id="{CB21F156-44E4-4A67-817F-F15119C1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0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C9343D1-5368-48EB-AF18-0275B98D6954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E8B308F-D7E9-45F1-94DD-76D819245A78}"/>
                </a:ext>
              </a:extLst>
            </p:cNvPr>
            <p:cNvGrpSpPr/>
            <p:nvPr/>
          </p:nvGrpSpPr>
          <p:grpSpPr>
            <a:xfrm>
              <a:off x="0" y="0"/>
              <a:ext cx="12192000" cy="6848476"/>
              <a:chOff x="0" y="0"/>
              <a:chExt cx="12192000" cy="6848476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29DA289A-8724-4D66-A59A-F07427F65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1040288"/>
                <a:ext cx="12191998" cy="5348924"/>
              </a:xfrm>
              <a:prstGeom prst="rect">
                <a:avLst/>
              </a:prstGeom>
            </p:spPr>
          </p:pic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CEA29591-C6DB-4919-BB27-03BFC78C20BE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48476"/>
                <a:chOff x="0" y="0"/>
                <a:chExt cx="12192000" cy="6848476"/>
              </a:xfrm>
            </p:grpSpPr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385D67B8-3B3E-44D0-A06D-859768882F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6467476"/>
                  <a:ext cx="12192000" cy="381000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37B8042B-4B27-4EF0-AD20-9D82196F33BE}"/>
                    </a:ext>
                  </a:extLst>
                </p:cNvPr>
                <p:cNvSpPr txBox="1"/>
                <p:nvPr/>
              </p:nvSpPr>
              <p:spPr>
                <a:xfrm>
                  <a:off x="0" y="6500397"/>
                  <a:ext cx="1219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&gt; </a:t>
                  </a:r>
                  <a:r>
                    <a:rPr lang="pt-BR" sz="1600" dirty="0" err="1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npm</a:t>
                  </a:r>
                  <a:r>
                    <a:rPr lang="pt-BR" sz="16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pt-BR" sz="1600" dirty="0" err="1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typeScript</a:t>
                  </a:r>
                  <a:r>
                    <a:rPr lang="pt-BR" sz="16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/?_</a:t>
                  </a:r>
                </a:p>
              </p:txBody>
            </p:sp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D902F06-FC1B-4926-825F-2EA75CBCA4E1}"/>
                    </a:ext>
                  </a:extLst>
                </p:cNvPr>
                <p:cNvSpPr txBox="1"/>
                <p:nvPr/>
              </p:nvSpPr>
              <p:spPr>
                <a:xfrm>
                  <a:off x="9591675" y="58579"/>
                  <a:ext cx="7810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Em </a:t>
                  </a:r>
                  <a:r>
                    <a:rPr lang="pt-BR" sz="1600" dirty="0" err="1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Pt</a:t>
                  </a:r>
                  <a:endPara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D15B7D6C-04B6-49C7-9C3C-AB6666A3A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20350" y="0"/>
                  <a:ext cx="1771650" cy="457200"/>
                </a:xfrm>
                <a:prstGeom prst="rect">
                  <a:avLst/>
                </a:prstGeom>
              </p:spPr>
            </p:pic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14E72F4C-359F-4672-B98F-2881D0623E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38" y="166390"/>
                  <a:ext cx="3124200" cy="752475"/>
                </a:xfrm>
                <a:prstGeom prst="rect">
                  <a:avLst/>
                </a:prstGeom>
              </p:spPr>
            </p:pic>
          </p:grp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9DDDFF-CF53-4DCC-8476-65A3E8D7ECD0}"/>
                  </a:ext>
                </a:extLst>
              </p:cNvPr>
              <p:cNvSpPr txBox="1"/>
              <p:nvPr/>
            </p:nvSpPr>
            <p:spPr>
              <a:xfrm>
                <a:off x="390526" y="2106454"/>
                <a:ext cx="463867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Import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theosTalk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from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>
                    <a:solidFill>
                      <a:srgbClr val="F7CBA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‘’</a:t>
                </a:r>
                <a:r>
                  <a:rPr lang="pt-BR" sz="1600" dirty="0" err="1">
                    <a:solidFill>
                      <a:srgbClr val="F7CBA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TheosTalk</a:t>
                </a:r>
                <a:r>
                  <a:rPr lang="pt-BR" sz="1600" dirty="0">
                    <a:solidFill>
                      <a:srgbClr val="F7CBA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’’</a:t>
                </a:r>
              </a:p>
              <a:p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const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typeScript</a:t>
                </a:r>
                <a:r>
                  <a:rPr lang="pt-BR" sz="1600" dirty="0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TypeScript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();</a:t>
                </a:r>
              </a:p>
              <a:p>
                <a:endPara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pt-BR" sz="1600" dirty="0" err="1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typeScript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.getDefinition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pt-BR" sz="1600" dirty="0">
                    <a:solidFill>
                      <a:srgbClr val="F7CBA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‘’/’’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function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pt-BR" sz="1600" dirty="0" err="1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{</a:t>
                </a:r>
              </a:p>
              <a:p>
                <a:r>
                  <a:rPr lang="pt-BR" sz="1600" dirty="0">
                    <a:solidFill>
                      <a:srgbClr val="C5FC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result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</a:t>
                </a:r>
              </a:p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})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32F1A93-BCD0-47B3-8161-1FD34BA2989B}"/>
                </a:ext>
              </a:extLst>
            </p:cNvPr>
            <p:cNvSpPr txBox="1"/>
            <p:nvPr/>
          </p:nvSpPr>
          <p:spPr>
            <a:xfrm>
              <a:off x="1233488" y="3331161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Desenvolvido pela 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0DB58A0-8ADF-4143-A44F-265F24607517}"/>
                </a:ext>
              </a:extLst>
            </p:cNvPr>
            <p:cNvSpPr txBox="1"/>
            <p:nvPr/>
          </p:nvSpPr>
          <p:spPr>
            <a:xfrm>
              <a:off x="1243013" y="3693111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Parceria entre 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Google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 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B4AA4DA-1FDD-4555-9A57-98BD24B3336A}"/>
                </a:ext>
              </a:extLst>
            </p:cNvPr>
            <p:cNvSpPr txBox="1"/>
            <p:nvPr/>
          </p:nvSpPr>
          <p:spPr>
            <a:xfrm>
              <a:off x="1243013" y="4045536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Criada por 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Anders </a:t>
              </a:r>
              <a:r>
                <a:rPr lang="pt-BR" sz="1600" dirty="0" err="1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Hejlsberg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70FF2DF-5A24-4926-9D3B-29BF5F4A4576}"/>
                </a:ext>
              </a:extLst>
            </p:cNvPr>
            <p:cNvSpPr txBox="1"/>
            <p:nvPr/>
          </p:nvSpPr>
          <p:spPr>
            <a:xfrm>
              <a:off x="1243013" y="4393615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SuperSet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JavaScript</a:t>
              </a:r>
              <a:endParaRPr lang="pt-BR" sz="16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44E3987-929A-45CD-9D39-DF348836074D}"/>
                </a:ext>
              </a:extLst>
            </p:cNvPr>
            <p:cNvSpPr txBox="1"/>
            <p:nvPr/>
          </p:nvSpPr>
          <p:spPr>
            <a:xfrm>
              <a:off x="1243013" y="4765090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Fortemente 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Tipado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estática opcional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CE30E2-16CF-4221-A83D-860F57286B27}"/>
                </a:ext>
              </a:extLst>
            </p:cNvPr>
            <p:cNvSpPr txBox="1"/>
            <p:nvPr/>
          </p:nvSpPr>
          <p:spPr>
            <a:xfrm>
              <a:off x="1243013" y="5107990"/>
              <a:ext cx="408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Baseado em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OOP</a:t>
              </a:r>
              <a:endParaRPr lang="pt-BR" sz="16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E915CF7-AD27-4D22-AAB5-5FD772B9B8B3}"/>
                </a:ext>
              </a:extLst>
            </p:cNvPr>
            <p:cNvSpPr txBox="1"/>
            <p:nvPr/>
          </p:nvSpPr>
          <p:spPr>
            <a:xfrm>
              <a:off x="1233488" y="5479465"/>
              <a:ext cx="4090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Precisa</a:t>
              </a:r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Transpilar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&lt;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div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hidden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&gt;será?&lt;/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div</a:t>
              </a:r>
              <a:r>
                <a:rPr lang="pt-BR" sz="1600" dirty="0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C8F346B-9760-4B13-A779-12DBA1AFE5A9}"/>
                </a:ext>
              </a:extLst>
            </p:cNvPr>
            <p:cNvSpPr txBox="1"/>
            <p:nvPr/>
          </p:nvSpPr>
          <p:spPr>
            <a:xfrm>
              <a:off x="1233488" y="5819886"/>
              <a:ext cx="4090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4DAA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</a:t>
              </a:r>
              <a:r>
                <a:rPr lang="pt-BR" sz="1600" dirty="0" err="1">
                  <a:solidFill>
                    <a:srgbClr val="80808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Source</a:t>
              </a:r>
              <a:endParaRPr lang="pt-BR" sz="16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29591-C6DB-4919-BB27-03BFC78C20B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TypeScript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7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F1AADB-A5F5-47C6-A5D9-F3FB2AD5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501"/>
            <a:ext cx="12192000" cy="527685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29591-C6DB-4919-BB27-03BFC78C20B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Ryan Dahl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Deno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</p:grpSp>
      <p:pic>
        <p:nvPicPr>
          <p:cNvPr id="10" name="Picture 2" descr="O Deno.js é uma competição digna para o Node.js?">
            <a:extLst>
              <a:ext uri="{FF2B5EF4-FFF2-40B4-BE49-F238E27FC236}">
                <a16:creationId xmlns:a16="http://schemas.microsoft.com/office/drawing/2014/main" id="{FCD2600D-4E83-4E1D-AF16-49222C7C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943425"/>
            <a:ext cx="68961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9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29591-C6DB-4919-BB27-03BFC78C20B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Referencias_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E0B1048-357A-4EE9-8903-CA7EA5702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7010"/>
            <a:ext cx="12192000" cy="52768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98822E-376E-4AF0-8B42-C043943FF86B}"/>
              </a:ext>
            </a:extLst>
          </p:cNvPr>
          <p:cNvSpPr txBox="1"/>
          <p:nvPr/>
        </p:nvSpPr>
        <p:spPr>
          <a:xfrm>
            <a:off x="321260" y="1870765"/>
            <a:ext cx="117790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theosTalk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TheosTalk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‘’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theosTalk</a:t>
            </a:r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TheosTalk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endParaRPr lang="pt-BR" sz="1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theosTalk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.getReferences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‘’/’’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‘Guia prático de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‘Casa do Código‘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‘Aprendendo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zero‘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‘Microsoft MVP Thiago da Silva Adriano‘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‘Desenvolvendo SPA com Angular‘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‘Desenvolvedor.io MVP Eduardo Pires‘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‘Wikipedia‘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 alternativa ao Node.js !?) // Dicionário do Programador‘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‘Código Fonte TV‘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‘Por que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Exactaworks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‘Introdução ao </a:t>
            </a:r>
            <a:r>
              <a:rPr lang="pt-BR" sz="1600" dirty="0" err="1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‘.net Magazine 128‘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1600" dirty="0" err="1">
                <a:solidFill>
                  <a:srgbClr val="C5FC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  <a:r>
              <a:rPr lang="pt-BR" sz="16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‘Playground‘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rgbClr val="F7C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‘https://www.typescriptlang.org‘</a:t>
            </a:r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});               </a:t>
            </a:r>
          </a:p>
          <a:p>
            <a:r>
              <a: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0148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0546A5C-1C04-46B4-8097-B4C2E681843F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EA29591-C6DB-4919-BB27-03BFC78C20BE}"/>
                </a:ext>
              </a:extLst>
            </p:cNvPr>
            <p:cNvGrpSpPr/>
            <p:nvPr/>
          </p:nvGrpSpPr>
          <p:grpSpPr>
            <a:xfrm>
              <a:off x="0" y="0"/>
              <a:ext cx="12192000" cy="6848476"/>
              <a:chOff x="0" y="0"/>
              <a:chExt cx="12192000" cy="684847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5D67B8-3B3E-44D0-A06D-859768882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6467476"/>
                <a:ext cx="12192000" cy="3810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B8042B-4B27-4EF0-AD20-9D82196F33BE}"/>
                  </a:ext>
                </a:extLst>
              </p:cNvPr>
              <p:cNvSpPr txBox="1"/>
              <p:nvPr/>
            </p:nvSpPr>
            <p:spPr>
              <a:xfrm>
                <a:off x="0" y="6500397"/>
                <a:ext cx="1219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&gt;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npm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Thank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You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_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902F06-FC1B-4926-825F-2EA75CBCA4E1}"/>
                  </a:ext>
                </a:extLst>
              </p:cNvPr>
              <p:cNvSpPr txBox="1"/>
              <p:nvPr/>
            </p:nvSpPr>
            <p:spPr>
              <a:xfrm>
                <a:off x="9591675" y="58579"/>
                <a:ext cx="781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Pt</a:t>
                </a:r>
                <a:endPara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15B7D6C-04B6-49C7-9C3C-AB6666A3A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20350" y="0"/>
                <a:ext cx="1771650" cy="457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14E72F4C-359F-4672-B98F-2881D0623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38" y="166390"/>
                <a:ext cx="3124200" cy="752475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B53CBCB-C5D6-489D-A02F-8024A72C1640}"/>
                </a:ext>
              </a:extLst>
            </p:cNvPr>
            <p:cNvSpPr txBox="1"/>
            <p:nvPr/>
          </p:nvSpPr>
          <p:spPr>
            <a:xfrm>
              <a:off x="3038475" y="1843951"/>
              <a:ext cx="611505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“Thank you, all of you. You honor us with your bravery.“</a:t>
              </a:r>
            </a:p>
            <a:p>
              <a:pPr algn="r"/>
              <a:r>
                <a:rPr lang="en-US" sz="4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Optimus Prime</a:t>
              </a:r>
            </a:p>
            <a:p>
              <a:endParaRPr lang="pt-BR" sz="4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59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63614A9-6232-45EE-94F4-51F9F342C7A6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35895DF-130C-4D71-AF05-2E8D345C4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12192000" cy="6467476"/>
            </a:xfrm>
            <a:prstGeom prst="rect">
              <a:avLst/>
            </a:prstGeom>
            <a:solidFill>
              <a:srgbClr val="3178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3B69E47-CD3C-40A3-BF5F-3A6738660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25683AC-A76A-495C-AAC2-5D213C929176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850ED63-913B-4EF5-A417-729330F41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6E665C4-EA26-4A12-A9AF-D239E7752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D569A9B3-D1DF-4268-A76E-86D1FD6F2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933256"/>
              <a:ext cx="12192000" cy="5277237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EEC3DA3-B9FF-4BAD-AF67-087D15BCECBB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TypeScript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4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30375B4-C3AD-4096-9865-23294F3D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495"/>
            <a:ext cx="12192000" cy="527685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D6F7812F-A750-48AD-96AF-822FADBF637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Java em todos os lugares /?_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  <p:pic>
          <p:nvPicPr>
            <p:cNvPr id="4098" name="Picture 2" descr="X, X Everywhere | Know Your Meme">
              <a:extLst>
                <a:ext uri="{FF2B5EF4-FFF2-40B4-BE49-F238E27FC236}">
                  <a16:creationId xmlns:a16="http://schemas.microsoft.com/office/drawing/2014/main" id="{78EFF933-4BC0-4B7F-ABEB-7AA221850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740" y="1744979"/>
              <a:ext cx="8642986" cy="430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CB69869-078A-43C5-9788-15E36B25C559}"/>
                </a:ext>
              </a:extLst>
            </p:cNvPr>
            <p:cNvSpPr/>
            <p:nvPr/>
          </p:nvSpPr>
          <p:spPr>
            <a:xfrm>
              <a:off x="1215627" y="1455182"/>
              <a:ext cx="9760743" cy="1631216"/>
            </a:xfrm>
            <a:prstGeom prst="rect">
              <a:avLst/>
            </a:prstGeom>
            <a:noFill/>
            <a:effectLst>
              <a:softEdge rad="2286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0000" b="1" cap="none" spc="0" dirty="0">
                  <a:ln w="25400">
                    <a:solidFill>
                      <a:srgbClr val="262626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JAVA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C285CE3-5532-4C49-AC3E-A56ACF75CF73}"/>
                </a:ext>
              </a:extLst>
            </p:cNvPr>
            <p:cNvSpPr/>
            <p:nvPr/>
          </p:nvSpPr>
          <p:spPr>
            <a:xfrm>
              <a:off x="1206103" y="5397015"/>
              <a:ext cx="9760743" cy="1015663"/>
            </a:xfrm>
            <a:prstGeom prst="rect">
              <a:avLst/>
            </a:prstGeom>
            <a:noFill/>
            <a:effectLst>
              <a:softEdge rad="2286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6000" b="1" cap="none" spc="0" dirty="0">
                  <a:ln w="25400">
                    <a:solidFill>
                      <a:srgbClr val="262626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JAVA EVERYWHERE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B61C015-1C01-4874-A633-4C29DE98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215"/>
            <a:ext cx="12192000" cy="527685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B255F65-F929-4724-99D2-09BDCED4D7FB}"/>
              </a:ext>
            </a:extLst>
          </p:cNvPr>
          <p:cNvGrpSpPr/>
          <p:nvPr/>
        </p:nvGrpSpPr>
        <p:grpSpPr>
          <a:xfrm>
            <a:off x="0" y="15240"/>
            <a:ext cx="12192000" cy="6848476"/>
            <a:chOff x="0" y="0"/>
            <a:chExt cx="12192000" cy="684847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56266DE-A8F8-4FB3-811E-FEEABF2E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643" y="1796787"/>
              <a:ext cx="9916715" cy="4283974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JavaScript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em todos os lugares_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8" y="158770"/>
              <a:ext cx="3124200" cy="752475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71ED077-304E-4E8A-B1EF-B49E78F11FD5}"/>
                </a:ext>
              </a:extLst>
            </p:cNvPr>
            <p:cNvSpPr txBox="1"/>
            <p:nvPr/>
          </p:nvSpPr>
          <p:spPr>
            <a:xfrm>
              <a:off x="1137642" y="1817294"/>
              <a:ext cx="42820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  <a:r>
                <a:rPr lang="pt-BR" sz="6000" dirty="0" err="1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r>
                <a:rPr lang="pt-BR" sz="6000" b="1" dirty="0" err="1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Script</a:t>
              </a:r>
              <a:endParaRPr lang="pt-BR" sz="60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5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B344BCA-5A43-4161-8381-9F8EEABEFD57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EA29591-C6DB-4919-BB27-03BFC78C20BE}"/>
                </a:ext>
              </a:extLst>
            </p:cNvPr>
            <p:cNvGrpSpPr/>
            <p:nvPr/>
          </p:nvGrpSpPr>
          <p:grpSpPr>
            <a:xfrm>
              <a:off x="0" y="0"/>
              <a:ext cx="12192000" cy="6848476"/>
              <a:chOff x="0" y="0"/>
              <a:chExt cx="12192000" cy="684847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5D67B8-3B3E-44D0-A06D-859768882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6467476"/>
                <a:ext cx="12192000" cy="3810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B8042B-4B27-4EF0-AD20-9D82196F33BE}"/>
                  </a:ext>
                </a:extLst>
              </p:cNvPr>
              <p:cNvSpPr txBox="1"/>
              <p:nvPr/>
            </p:nvSpPr>
            <p:spPr>
              <a:xfrm>
                <a:off x="0" y="6500397"/>
                <a:ext cx="1219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&gt;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npm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Onde /?_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902F06-FC1B-4926-825F-2EA75CBCA4E1}"/>
                  </a:ext>
                </a:extLst>
              </p:cNvPr>
              <p:cNvSpPr txBox="1"/>
              <p:nvPr/>
            </p:nvSpPr>
            <p:spPr>
              <a:xfrm>
                <a:off x="9591675" y="58579"/>
                <a:ext cx="781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Pt</a:t>
                </a:r>
                <a:endPara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15B7D6C-04B6-49C7-9C3C-AB6666A3A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20350" y="0"/>
                <a:ext cx="1771650" cy="457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14E72F4C-359F-4672-B98F-2881D0623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38" y="166390"/>
                <a:ext cx="3124200" cy="752475"/>
              </a:xfrm>
              <a:prstGeom prst="rect">
                <a:avLst/>
              </a:prstGeom>
            </p:spPr>
          </p:pic>
        </p:grp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1F05577-C915-4DCE-9B16-B9E50F26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927735"/>
              <a:ext cx="12192000" cy="5276850"/>
            </a:xfrm>
            <a:prstGeom prst="rect">
              <a:avLst/>
            </a:prstGeom>
          </p:spPr>
        </p:pic>
        <p:pic>
          <p:nvPicPr>
            <p:cNvPr id="1034" name="Picture 10" descr="Cross-Platform Mobile App Development: Ionic Framework">
              <a:extLst>
                <a:ext uri="{FF2B5EF4-FFF2-40B4-BE49-F238E27FC236}">
                  <a16:creationId xmlns:a16="http://schemas.microsoft.com/office/drawing/2014/main" id="{66E3DF39-96E5-425C-B4CC-1B291053F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1145" y="2484971"/>
              <a:ext cx="1135380" cy="113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5F105CA0-0F9E-45FA-BFBC-74721172F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742" y="1753102"/>
              <a:ext cx="2387917" cy="2387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3D1B413D-D0FF-48C6-BA9A-CCE0C4373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819" y="2147410"/>
              <a:ext cx="1209210" cy="13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Deno, a nova runtime para JavaScript e TypeScript. Do mesmo criador do  NodeJS! | Tautorn Tech">
              <a:extLst>
                <a:ext uri="{FF2B5EF4-FFF2-40B4-BE49-F238E27FC236}">
                  <a16:creationId xmlns:a16="http://schemas.microsoft.com/office/drawing/2014/main" id="{F13C77D0-B166-4DE0-9246-2092A64B6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59" y="4147912"/>
              <a:ext cx="1557350" cy="15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34A25FF-28F2-437C-AEFE-11A665D8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6" y="1388390"/>
              <a:ext cx="3245409" cy="2949654"/>
            </a:xfrm>
            <a:prstGeom prst="rect">
              <a:avLst/>
            </a:prstGeom>
          </p:spPr>
        </p:pic>
        <p:pic>
          <p:nvPicPr>
            <p:cNvPr id="1050" name="Picture 26" descr="Chatbot - ícones de tecnologia grátis">
              <a:extLst>
                <a:ext uri="{FF2B5EF4-FFF2-40B4-BE49-F238E27FC236}">
                  <a16:creationId xmlns:a16="http://schemas.microsoft.com/office/drawing/2014/main" id="{9718C1F6-4360-4B7E-9787-B6BCB13BE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4" y="4472756"/>
              <a:ext cx="847955" cy="84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Por que NativeScript-Vue?. Muito se fala de React Native (a mais… | by  Rafael Augusto | Medium">
              <a:extLst>
                <a:ext uri="{FF2B5EF4-FFF2-40B4-BE49-F238E27FC236}">
                  <a16:creationId xmlns:a16="http://schemas.microsoft.com/office/drawing/2014/main" id="{863F7BD9-A2D3-4D90-82BD-6EEF3D6D0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630" y="4338044"/>
              <a:ext cx="3506229" cy="15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Aplicativos de monitoramento escritos no Vue.js - Dotcom-Monitor Web  Performance Blog">
              <a:extLst>
                <a:ext uri="{FF2B5EF4-FFF2-40B4-BE49-F238E27FC236}">
                  <a16:creationId xmlns:a16="http://schemas.microsoft.com/office/drawing/2014/main" id="{67F5820C-4EF6-41ED-9A42-5C0243C6F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069" y="2512695"/>
              <a:ext cx="2106930" cy="2106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Phaser - A fast, fun and free open source HTML5 game framework">
              <a:extLst>
                <a:ext uri="{FF2B5EF4-FFF2-40B4-BE49-F238E27FC236}">
                  <a16:creationId xmlns:a16="http://schemas.microsoft.com/office/drawing/2014/main" id="{C5D23341-F28A-42B2-8A87-373E93D8F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355" y="4381332"/>
              <a:ext cx="1534645" cy="1317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78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DFE8B46-E4E0-4B20-827D-FA6491C0E4FD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D4E464-1F5A-42B5-817F-EF6D8A3CB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925" y="948402"/>
              <a:ext cx="6843663" cy="5311612"/>
            </a:xfrm>
            <a:prstGeom prst="rect">
              <a:avLst/>
            </a:prstGeom>
            <a:solidFill>
              <a:srgbClr val="082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EA29591-C6DB-4919-BB27-03BFC78C20BE}"/>
                </a:ext>
              </a:extLst>
            </p:cNvPr>
            <p:cNvGrpSpPr/>
            <p:nvPr/>
          </p:nvGrpSpPr>
          <p:grpSpPr>
            <a:xfrm>
              <a:off x="0" y="0"/>
              <a:ext cx="12192000" cy="6848476"/>
              <a:chOff x="0" y="0"/>
              <a:chExt cx="12192000" cy="684847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5D67B8-3B3E-44D0-A06D-859768882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6467476"/>
                <a:ext cx="12192000" cy="3810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B8042B-4B27-4EF0-AD20-9D82196F33BE}"/>
                  </a:ext>
                </a:extLst>
              </p:cNvPr>
              <p:cNvSpPr txBox="1"/>
              <p:nvPr/>
            </p:nvSpPr>
            <p:spPr>
              <a:xfrm>
                <a:off x="0" y="6500397"/>
                <a:ext cx="118586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&gt;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npm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Anders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Hejlsberg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/?_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902F06-FC1B-4926-825F-2EA75CBCA4E1}"/>
                  </a:ext>
                </a:extLst>
              </p:cNvPr>
              <p:cNvSpPr txBox="1"/>
              <p:nvPr/>
            </p:nvSpPr>
            <p:spPr>
              <a:xfrm>
                <a:off x="9591675" y="58579"/>
                <a:ext cx="781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Pt</a:t>
                </a:r>
                <a:endPara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15B7D6C-04B6-49C7-9C3C-AB6666A3A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0350" y="0"/>
                <a:ext cx="1771650" cy="457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14E72F4C-359F-4672-B98F-2881D0623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38" y="166390"/>
                <a:ext cx="3124200" cy="752475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0DF2F09-277E-4704-897D-D38D4485C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6588" y="948402"/>
              <a:ext cx="4472037" cy="5311612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EA06E93-D52F-444C-9566-1E30E637C0B3}"/>
                </a:ext>
              </a:extLst>
            </p:cNvPr>
            <p:cNvSpPr txBox="1"/>
            <p:nvPr/>
          </p:nvSpPr>
          <p:spPr>
            <a:xfrm>
              <a:off x="657225" y="1239679"/>
              <a:ext cx="651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Anders </a:t>
              </a:r>
              <a:r>
                <a:rPr lang="pt-BR" sz="48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Hejlsberg</a:t>
              </a:r>
              <a:endParaRPr lang="pt-BR" sz="4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7FAF403-C158-41EF-A866-CAB63DB8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850" y="2113191"/>
              <a:ext cx="5699862" cy="3997119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EA066F7-ED31-4856-95E0-B3777EFC83D8}"/>
                </a:ext>
              </a:extLst>
            </p:cNvPr>
            <p:cNvSpPr txBox="1"/>
            <p:nvPr/>
          </p:nvSpPr>
          <p:spPr>
            <a:xfrm>
              <a:off x="1200151" y="2802920"/>
              <a:ext cx="54959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Import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pt-BR" sz="1600" dirty="0" err="1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‘’</a:t>
              </a:r>
            </a:p>
            <a:p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();</a:t>
              </a:r>
            </a:p>
            <a:p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theosTalk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.getAndersTimeLine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‘’/’’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function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</a:t>
              </a:r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 {</a:t>
              </a:r>
            </a:p>
            <a:p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.add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({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‘1989‘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‘Turbo Pascal OOP‘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});</a:t>
              </a:r>
            </a:p>
            <a:p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.add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({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‘1995‘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‘Borland Delphi‘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});               </a:t>
              </a:r>
            </a:p>
            <a:p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.add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({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‘2000‘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‘C#‘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});               </a:t>
              </a:r>
            </a:p>
            <a:p>
              <a:r>
                <a:rPr lang="pt-BR" sz="1600" dirty="0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pt-BR" sz="1600" dirty="0" err="1">
                  <a:solidFill>
                    <a:srgbClr val="C5FC8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.add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({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‘2012‘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pt-BR" sz="1600" dirty="0" err="1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TypeScript</a:t>
              </a:r>
              <a:r>
                <a:rPr lang="pt-BR" sz="1600" dirty="0">
                  <a:solidFill>
                    <a:srgbClr val="F7CBA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});               </a:t>
              </a:r>
            </a:p>
            <a:p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4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2">
            <a:extLst>
              <a:ext uri="{FF2B5EF4-FFF2-40B4-BE49-F238E27FC236}">
                <a16:creationId xmlns:a16="http://schemas.microsoft.com/office/drawing/2014/main" id="{9CBDBB20-65A4-46F3-9015-029E8511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025"/>
            <a:ext cx="12192000" cy="527685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29591-C6DB-4919-BB27-03BFC78C20B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Diagram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Type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/?_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B767393-839F-4AD0-B713-115D37EED01D}"/>
              </a:ext>
            </a:extLst>
          </p:cNvPr>
          <p:cNvGrpSpPr/>
          <p:nvPr/>
        </p:nvGrpSpPr>
        <p:grpSpPr>
          <a:xfrm>
            <a:off x="1689555" y="1810570"/>
            <a:ext cx="8812890" cy="4182999"/>
            <a:chOff x="1671638" y="1429570"/>
            <a:chExt cx="8812890" cy="418299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2014F6C-FBE6-435F-932E-0F1756AA7B78}"/>
                </a:ext>
              </a:extLst>
            </p:cNvPr>
            <p:cNvSpPr/>
            <p:nvPr/>
          </p:nvSpPr>
          <p:spPr>
            <a:xfrm>
              <a:off x="5548542" y="1429570"/>
              <a:ext cx="1171853" cy="446071"/>
            </a:xfrm>
            <a:prstGeom prst="rect">
              <a:avLst/>
            </a:prstGeom>
            <a:solidFill>
              <a:srgbClr val="3178C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unknown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5721E7B9-4059-465F-9790-AD200DDC5FDE}"/>
                </a:ext>
              </a:extLst>
            </p:cNvPr>
            <p:cNvGrpSpPr/>
            <p:nvPr/>
          </p:nvGrpSpPr>
          <p:grpSpPr>
            <a:xfrm>
              <a:off x="1671638" y="1904963"/>
              <a:ext cx="8812890" cy="3707606"/>
              <a:chOff x="1671638" y="1904963"/>
              <a:chExt cx="8812890" cy="3707606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7571FC5-0DE7-400B-B4AC-77FF59CED842}"/>
                  </a:ext>
                </a:extLst>
              </p:cNvPr>
              <p:cNvSpPr/>
              <p:nvPr/>
            </p:nvSpPr>
            <p:spPr>
              <a:xfrm>
                <a:off x="7264892" y="2370778"/>
                <a:ext cx="742765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null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5CE0F89-7FD8-4FBB-9129-C5DF9F0CBEB9}"/>
                  </a:ext>
                </a:extLst>
              </p:cNvPr>
              <p:cNvSpPr/>
              <p:nvPr/>
            </p:nvSpPr>
            <p:spPr>
              <a:xfrm>
                <a:off x="4280520" y="2381575"/>
                <a:ext cx="742764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void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DC1EB5B-17FE-47F6-A8EE-AAB1FCD0F347}"/>
                  </a:ext>
                </a:extLst>
              </p:cNvPr>
              <p:cNvSpPr/>
              <p:nvPr/>
            </p:nvSpPr>
            <p:spPr>
              <a:xfrm>
                <a:off x="2197412" y="2394292"/>
                <a:ext cx="1451310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undefined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B2A95F1-5CE1-4864-9DC2-8BB0DF926102}"/>
                  </a:ext>
                </a:extLst>
              </p:cNvPr>
              <p:cNvSpPr/>
              <p:nvPr/>
            </p:nvSpPr>
            <p:spPr>
              <a:xfrm>
                <a:off x="1671638" y="3335500"/>
                <a:ext cx="1151461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boolean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45183DD-8CE8-48C6-BA39-D322E2D0255F}"/>
                  </a:ext>
                </a:extLst>
              </p:cNvPr>
              <p:cNvSpPr/>
              <p:nvPr/>
            </p:nvSpPr>
            <p:spPr>
              <a:xfrm>
                <a:off x="3064114" y="3335499"/>
                <a:ext cx="1028492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1EB5235-4B91-4301-9285-98240FBA2ACA}"/>
                  </a:ext>
                </a:extLst>
              </p:cNvPr>
              <p:cNvSpPr/>
              <p:nvPr/>
            </p:nvSpPr>
            <p:spPr>
              <a:xfrm>
                <a:off x="4333621" y="3321749"/>
                <a:ext cx="1028492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bigint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56F6540-5F77-4FC1-A483-AA71E31B2FC4}"/>
                  </a:ext>
                </a:extLst>
              </p:cNvPr>
              <p:cNvSpPr/>
              <p:nvPr/>
            </p:nvSpPr>
            <p:spPr>
              <a:xfrm>
                <a:off x="5629842" y="3343343"/>
                <a:ext cx="1028492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string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92F75AD-9682-449D-8B80-CA16AD71C163}"/>
                  </a:ext>
                </a:extLst>
              </p:cNvPr>
              <p:cNvSpPr/>
              <p:nvPr/>
            </p:nvSpPr>
            <p:spPr>
              <a:xfrm>
                <a:off x="3064114" y="4249040"/>
                <a:ext cx="1028492" cy="749088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pt-B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enum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5EAF921-5AFD-4897-8F71-82412EA4CA4E}"/>
                  </a:ext>
                </a:extLst>
              </p:cNvPr>
              <p:cNvSpPr/>
              <p:nvPr/>
            </p:nvSpPr>
            <p:spPr>
              <a:xfrm>
                <a:off x="5629842" y="4249040"/>
                <a:ext cx="1028492" cy="749088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string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pt-B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enum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BAF9D81-A9EB-49C6-94F0-586D1F53C48D}"/>
                  </a:ext>
                </a:extLst>
              </p:cNvPr>
              <p:cNvSpPr/>
              <p:nvPr/>
            </p:nvSpPr>
            <p:spPr>
              <a:xfrm>
                <a:off x="5629841" y="5134386"/>
                <a:ext cx="1028493" cy="478183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never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2F263F3-4324-422D-BDE2-99FEC3E3BE0E}"/>
                  </a:ext>
                </a:extLst>
              </p:cNvPr>
              <p:cNvSpPr/>
              <p:nvPr/>
            </p:nvSpPr>
            <p:spPr>
              <a:xfrm>
                <a:off x="6914064" y="3343343"/>
                <a:ext cx="1028493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symbol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38FF778-C074-439D-92C7-62835AF22AF3}"/>
                  </a:ext>
                </a:extLst>
              </p:cNvPr>
              <p:cNvSpPr/>
              <p:nvPr/>
            </p:nvSpPr>
            <p:spPr>
              <a:xfrm>
                <a:off x="8195570" y="3335499"/>
                <a:ext cx="1028493" cy="453915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object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8731278-0432-40F4-825D-AAD956F261C8}"/>
                  </a:ext>
                </a:extLst>
              </p:cNvPr>
              <p:cNvSpPr/>
              <p:nvPr/>
            </p:nvSpPr>
            <p:spPr>
              <a:xfrm>
                <a:off x="8087558" y="4266757"/>
                <a:ext cx="870012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array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0830ADA5-1FE6-41F7-9F36-71F69886A720}"/>
                  </a:ext>
                </a:extLst>
              </p:cNvPr>
              <p:cNvSpPr/>
              <p:nvPr/>
            </p:nvSpPr>
            <p:spPr>
              <a:xfrm>
                <a:off x="6914064" y="4249040"/>
                <a:ext cx="1028492" cy="749088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unique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pt-B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symbol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AC0F749-7777-40FB-8A8C-60445276EA5E}"/>
                  </a:ext>
                </a:extLst>
              </p:cNvPr>
              <p:cNvSpPr/>
              <p:nvPr/>
            </p:nvSpPr>
            <p:spPr>
              <a:xfrm>
                <a:off x="8143782" y="5130181"/>
                <a:ext cx="751643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tuple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CD7B97D6-D857-476F-AF36-C14B0AFA4610}"/>
                  </a:ext>
                </a:extLst>
              </p:cNvPr>
              <p:cNvSpPr/>
              <p:nvPr/>
            </p:nvSpPr>
            <p:spPr>
              <a:xfrm>
                <a:off x="9112186" y="5110113"/>
                <a:ext cx="1372342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constructor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Seta: para a Direita 30">
                <a:extLst>
                  <a:ext uri="{FF2B5EF4-FFF2-40B4-BE49-F238E27FC236}">
                    <a16:creationId xmlns:a16="http://schemas.microsoft.com/office/drawing/2014/main" id="{2612655D-936D-477E-99A6-6D4D4AB5C6F8}"/>
                  </a:ext>
                </a:extLst>
              </p:cNvPr>
              <p:cNvSpPr/>
              <p:nvPr/>
            </p:nvSpPr>
            <p:spPr>
              <a:xfrm rot="10800000">
                <a:off x="5052874" y="2505581"/>
                <a:ext cx="771183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Seta: para a Direita 32">
                <a:extLst>
                  <a:ext uri="{FF2B5EF4-FFF2-40B4-BE49-F238E27FC236}">
                    <a16:creationId xmlns:a16="http://schemas.microsoft.com/office/drawing/2014/main" id="{B979D8F3-AA00-43C3-BB4A-633E5D31486C}"/>
                  </a:ext>
                </a:extLst>
              </p:cNvPr>
              <p:cNvSpPr/>
              <p:nvPr/>
            </p:nvSpPr>
            <p:spPr>
              <a:xfrm rot="10800000">
                <a:off x="3707256" y="2509118"/>
                <a:ext cx="507318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Seta: para a Direita 33">
                <a:extLst>
                  <a:ext uri="{FF2B5EF4-FFF2-40B4-BE49-F238E27FC236}">
                    <a16:creationId xmlns:a16="http://schemas.microsoft.com/office/drawing/2014/main" id="{CA40521F-1F0A-43C3-8BCE-34B04AB8AE4C}"/>
                  </a:ext>
                </a:extLst>
              </p:cNvPr>
              <p:cNvSpPr/>
              <p:nvPr/>
            </p:nvSpPr>
            <p:spPr>
              <a:xfrm rot="5400000">
                <a:off x="5886689" y="2055999"/>
                <a:ext cx="446072" cy="144000"/>
              </a:xfrm>
              <a:prstGeom prst="rightArrow">
                <a:avLst/>
              </a:prstGeom>
              <a:solidFill>
                <a:srgbClr val="4DAA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Seta: para a Direita 34">
                <a:extLst>
                  <a:ext uri="{FF2B5EF4-FFF2-40B4-BE49-F238E27FC236}">
                    <a16:creationId xmlns:a16="http://schemas.microsoft.com/office/drawing/2014/main" id="{469359F1-DE56-4AB1-B892-0E2FCF7736B7}"/>
                  </a:ext>
                </a:extLst>
              </p:cNvPr>
              <p:cNvSpPr/>
              <p:nvPr/>
            </p:nvSpPr>
            <p:spPr>
              <a:xfrm rot="9919754">
                <a:off x="2803335" y="2923230"/>
                <a:ext cx="3093584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Seta: para a Direita 35">
                <a:extLst>
                  <a:ext uri="{FF2B5EF4-FFF2-40B4-BE49-F238E27FC236}">
                    <a16:creationId xmlns:a16="http://schemas.microsoft.com/office/drawing/2014/main" id="{B4226B8F-08FE-4FB8-BE4E-7010489CA73D}"/>
                  </a:ext>
                </a:extLst>
              </p:cNvPr>
              <p:cNvSpPr/>
              <p:nvPr/>
            </p:nvSpPr>
            <p:spPr>
              <a:xfrm rot="9499543">
                <a:off x="4060576" y="2947435"/>
                <a:ext cx="1825281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Seta: para a Direita 36">
                <a:extLst>
                  <a:ext uri="{FF2B5EF4-FFF2-40B4-BE49-F238E27FC236}">
                    <a16:creationId xmlns:a16="http://schemas.microsoft.com/office/drawing/2014/main" id="{CB860CE2-5245-4C21-BBAE-C2C33524D1C0}"/>
                  </a:ext>
                </a:extLst>
              </p:cNvPr>
              <p:cNvSpPr/>
              <p:nvPr/>
            </p:nvSpPr>
            <p:spPr>
              <a:xfrm rot="5400000">
                <a:off x="5859656" y="2999680"/>
                <a:ext cx="500138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4A311510-D7DF-4101-B4FE-479F532EBF64}"/>
                  </a:ext>
                </a:extLst>
              </p:cNvPr>
              <p:cNvSpPr/>
              <p:nvPr/>
            </p:nvSpPr>
            <p:spPr>
              <a:xfrm rot="5400000">
                <a:off x="3360971" y="3933950"/>
                <a:ext cx="399718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Seta: para a Direita 38">
                <a:extLst>
                  <a:ext uri="{FF2B5EF4-FFF2-40B4-BE49-F238E27FC236}">
                    <a16:creationId xmlns:a16="http://schemas.microsoft.com/office/drawing/2014/main" id="{41575BF6-5F8A-4AE5-8486-7FC5E0907923}"/>
                  </a:ext>
                </a:extLst>
              </p:cNvPr>
              <p:cNvSpPr/>
              <p:nvPr/>
            </p:nvSpPr>
            <p:spPr>
              <a:xfrm rot="5400000">
                <a:off x="5916723" y="3942650"/>
                <a:ext cx="386005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Seta: para a Direita 41">
                <a:extLst>
                  <a:ext uri="{FF2B5EF4-FFF2-40B4-BE49-F238E27FC236}">
                    <a16:creationId xmlns:a16="http://schemas.microsoft.com/office/drawing/2014/main" id="{359BB2AA-F0B5-4738-B559-6CB13DF9F9A8}"/>
                  </a:ext>
                </a:extLst>
              </p:cNvPr>
              <p:cNvSpPr/>
              <p:nvPr/>
            </p:nvSpPr>
            <p:spPr>
              <a:xfrm rot="5400000">
                <a:off x="7191885" y="3942650"/>
                <a:ext cx="386005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Seta: para a Direita 42">
                <a:extLst>
                  <a:ext uri="{FF2B5EF4-FFF2-40B4-BE49-F238E27FC236}">
                    <a16:creationId xmlns:a16="http://schemas.microsoft.com/office/drawing/2014/main" id="{30EDA3C9-96C3-422B-BC85-A85AB199B48D}"/>
                  </a:ext>
                </a:extLst>
              </p:cNvPr>
              <p:cNvSpPr/>
              <p:nvPr/>
            </p:nvSpPr>
            <p:spPr>
              <a:xfrm rot="5400000">
                <a:off x="8337032" y="3947866"/>
                <a:ext cx="386005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Seta: para a Direita 43">
                <a:extLst>
                  <a:ext uri="{FF2B5EF4-FFF2-40B4-BE49-F238E27FC236}">
                    <a16:creationId xmlns:a16="http://schemas.microsoft.com/office/drawing/2014/main" id="{F8896368-5AC2-4BE2-A4CA-9740FD8BE9F1}"/>
                  </a:ext>
                </a:extLst>
              </p:cNvPr>
              <p:cNvSpPr/>
              <p:nvPr/>
            </p:nvSpPr>
            <p:spPr>
              <a:xfrm rot="5400000">
                <a:off x="8308487" y="4848945"/>
                <a:ext cx="350914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Seta: para a Direita 44">
                <a:extLst>
                  <a:ext uri="{FF2B5EF4-FFF2-40B4-BE49-F238E27FC236}">
                    <a16:creationId xmlns:a16="http://schemas.microsoft.com/office/drawing/2014/main" id="{6789F8D7-5746-4F1E-A431-069A60697182}"/>
                  </a:ext>
                </a:extLst>
              </p:cNvPr>
              <p:cNvSpPr/>
              <p:nvPr/>
            </p:nvSpPr>
            <p:spPr>
              <a:xfrm>
                <a:off x="6422049" y="2568959"/>
                <a:ext cx="826606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Seta: para a Direita 45">
                <a:extLst>
                  <a:ext uri="{FF2B5EF4-FFF2-40B4-BE49-F238E27FC236}">
                    <a16:creationId xmlns:a16="http://schemas.microsoft.com/office/drawing/2014/main" id="{13EA108A-87F9-49BB-A655-A96E744B7CBC}"/>
                  </a:ext>
                </a:extLst>
              </p:cNvPr>
              <p:cNvSpPr/>
              <p:nvPr/>
            </p:nvSpPr>
            <p:spPr>
              <a:xfrm rot="1229515">
                <a:off x="6368326" y="2984728"/>
                <a:ext cx="1845317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D4434C6-3C2A-425C-A030-9206BD0EB50D}"/>
                  </a:ext>
                </a:extLst>
              </p:cNvPr>
              <p:cNvSpPr/>
              <p:nvPr/>
            </p:nvSpPr>
            <p:spPr>
              <a:xfrm>
                <a:off x="5825231" y="2370778"/>
                <a:ext cx="637714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any</a:t>
                </a:r>
                <a:endParaRPr lang="pt-B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Seta: para a Direita 46">
                <a:extLst>
                  <a:ext uri="{FF2B5EF4-FFF2-40B4-BE49-F238E27FC236}">
                    <a16:creationId xmlns:a16="http://schemas.microsoft.com/office/drawing/2014/main" id="{63AEC1FB-750B-46FF-BF25-CDF9D23D3BD4}"/>
                  </a:ext>
                </a:extLst>
              </p:cNvPr>
              <p:cNvSpPr/>
              <p:nvPr/>
            </p:nvSpPr>
            <p:spPr>
              <a:xfrm rot="2265956">
                <a:off x="6377240" y="3031376"/>
                <a:ext cx="777035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ta: para a Direita 47">
                <a:extLst>
                  <a:ext uri="{FF2B5EF4-FFF2-40B4-BE49-F238E27FC236}">
                    <a16:creationId xmlns:a16="http://schemas.microsoft.com/office/drawing/2014/main" id="{045207D2-D972-46BD-B490-22AEAB59BE9A}"/>
                  </a:ext>
                </a:extLst>
              </p:cNvPr>
              <p:cNvSpPr/>
              <p:nvPr/>
            </p:nvSpPr>
            <p:spPr>
              <a:xfrm rot="8477042">
                <a:off x="5134022" y="2969246"/>
                <a:ext cx="738648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Seta: para a Direita 48">
                <a:extLst>
                  <a:ext uri="{FF2B5EF4-FFF2-40B4-BE49-F238E27FC236}">
                    <a16:creationId xmlns:a16="http://schemas.microsoft.com/office/drawing/2014/main" id="{DB40A337-5168-4DD9-A7FF-C82931A63DA3}"/>
                  </a:ext>
                </a:extLst>
              </p:cNvPr>
              <p:cNvSpPr/>
              <p:nvPr/>
            </p:nvSpPr>
            <p:spPr>
              <a:xfrm rot="3512450">
                <a:off x="8478298" y="4400232"/>
                <a:ext cx="1479541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6434AC9-547A-456D-9909-47CDEA503AA0}"/>
                  </a:ext>
                </a:extLst>
              </p:cNvPr>
              <p:cNvSpPr/>
              <p:nvPr/>
            </p:nvSpPr>
            <p:spPr>
              <a:xfrm>
                <a:off x="9112187" y="4276707"/>
                <a:ext cx="1308163" cy="446071"/>
              </a:xfrm>
              <a:prstGeom prst="rect">
                <a:avLst/>
              </a:prstGeom>
              <a:solidFill>
                <a:srgbClr val="3178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function</a:t>
                </a:r>
                <a:endParaRPr lang="pt-B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Seta: para a Direita 49">
                <a:extLst>
                  <a:ext uri="{FF2B5EF4-FFF2-40B4-BE49-F238E27FC236}">
                    <a16:creationId xmlns:a16="http://schemas.microsoft.com/office/drawing/2014/main" id="{275DC25A-BEA0-42C0-BA76-24E1E8DCDFCB}"/>
                  </a:ext>
                </a:extLst>
              </p:cNvPr>
              <p:cNvSpPr/>
              <p:nvPr/>
            </p:nvSpPr>
            <p:spPr>
              <a:xfrm rot="2540913">
                <a:off x="8887831" y="3979081"/>
                <a:ext cx="619944" cy="14400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0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29591-C6DB-4919-BB27-03BFC78C20BE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85D67B8-3B3E-44D0-A06D-85976888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6467476"/>
              <a:ext cx="12192000" cy="3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B8042B-4B27-4EF0-AD20-9D82196F33BE}"/>
                </a:ext>
              </a:extLst>
            </p:cNvPr>
            <p:cNvSpPr txBox="1"/>
            <p:nvPr/>
          </p:nvSpPr>
          <p:spPr>
            <a:xfrm>
              <a:off x="0" y="6500397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npm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oop</a:t>
              </a:r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902F06-FC1B-4926-825F-2EA75CBCA4E1}"/>
                </a:ext>
              </a:extLst>
            </p:cNvPr>
            <p:cNvSpPr txBox="1"/>
            <p:nvPr/>
          </p:nvSpPr>
          <p:spPr>
            <a:xfrm>
              <a:off x="9591675" y="58579"/>
              <a:ext cx="78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</a:t>
              </a:r>
              <a:r>
                <a:rPr lang="pt-BR" sz="16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pt-BR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5B7D6C-04B6-49C7-9C3C-AB6666A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0350" y="0"/>
              <a:ext cx="1771650" cy="4572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4E72F4C-359F-4672-B98F-2881D062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38" y="166390"/>
              <a:ext cx="3124200" cy="75247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E0CFA25-F671-49B0-B6E1-ED736D4AD1CE}"/>
              </a:ext>
            </a:extLst>
          </p:cNvPr>
          <p:cNvGrpSpPr/>
          <p:nvPr/>
        </p:nvGrpSpPr>
        <p:grpSpPr>
          <a:xfrm>
            <a:off x="3714750" y="1014413"/>
            <a:ext cx="4762500" cy="4829175"/>
            <a:chOff x="3714750" y="1014413"/>
            <a:chExt cx="4762500" cy="4829175"/>
          </a:xfrm>
        </p:grpSpPr>
        <p:pic>
          <p:nvPicPr>
            <p:cNvPr id="2050" name="Picture 2" descr="Object Oriented Programming in Java | by Aakash Sharma | The Startup |  Medium">
              <a:extLst>
                <a:ext uri="{FF2B5EF4-FFF2-40B4-BE49-F238E27FC236}">
                  <a16:creationId xmlns:a16="http://schemas.microsoft.com/office/drawing/2014/main" id="{63B8A7AD-E216-467A-9604-A50E3E70D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1014413"/>
              <a:ext cx="4762500" cy="48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269F21-BAEE-4114-9C00-8D76C94909F2}"/>
                </a:ext>
              </a:extLst>
            </p:cNvPr>
            <p:cNvSpPr/>
            <p:nvPr/>
          </p:nvSpPr>
          <p:spPr>
            <a:xfrm>
              <a:off x="4696288" y="1944210"/>
              <a:ext cx="2902998" cy="2954945"/>
            </a:xfrm>
            <a:prstGeom prst="ellipse">
              <a:avLst/>
            </a:prstGeom>
            <a:solidFill>
              <a:srgbClr val="0827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D78F305-7B5D-404B-A816-69408C8B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389" y="2305093"/>
              <a:ext cx="1758796" cy="204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91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9E90AF-2628-4930-91BC-96389D248826}"/>
              </a:ext>
            </a:extLst>
          </p:cNvPr>
          <p:cNvGrpSpPr/>
          <p:nvPr/>
        </p:nvGrpSpPr>
        <p:grpSpPr>
          <a:xfrm>
            <a:off x="0" y="0"/>
            <a:ext cx="12192000" cy="6848476"/>
            <a:chOff x="0" y="0"/>
            <a:chExt cx="12192000" cy="684847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EA29591-C6DB-4919-BB27-03BFC78C20BE}"/>
                </a:ext>
              </a:extLst>
            </p:cNvPr>
            <p:cNvGrpSpPr/>
            <p:nvPr/>
          </p:nvGrpSpPr>
          <p:grpSpPr>
            <a:xfrm>
              <a:off x="0" y="0"/>
              <a:ext cx="12192000" cy="6848476"/>
              <a:chOff x="0" y="0"/>
              <a:chExt cx="12192000" cy="684847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5D67B8-3B3E-44D0-A06D-859768882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6467476"/>
                <a:ext cx="12192000" cy="3810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B8042B-4B27-4EF0-AD20-9D82196F33BE}"/>
                  </a:ext>
                </a:extLst>
              </p:cNvPr>
              <p:cNvSpPr txBox="1"/>
              <p:nvPr/>
            </p:nvSpPr>
            <p:spPr>
              <a:xfrm>
                <a:off x="0" y="6500397"/>
                <a:ext cx="1219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&gt;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npm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Transpilling</a:t>
                </a:r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_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902F06-FC1B-4926-825F-2EA75CBCA4E1}"/>
                  </a:ext>
                </a:extLst>
              </p:cNvPr>
              <p:cNvSpPr txBox="1"/>
              <p:nvPr/>
            </p:nvSpPr>
            <p:spPr>
              <a:xfrm>
                <a:off x="9591675" y="58579"/>
                <a:ext cx="781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:r>
                  <a:rPr lang="pt-BR" sz="1600" dirty="0" err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Pt</a:t>
                </a:r>
                <a:endParaRPr lang="pt-BR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15B7D6C-04B6-49C7-9C3C-AB6666A3A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0350" y="0"/>
                <a:ext cx="1771650" cy="457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14E72F4C-359F-4672-B98F-2881D0623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38" y="166390"/>
                <a:ext cx="3124200" cy="752475"/>
              </a:xfrm>
              <a:prstGeom prst="rect">
                <a:avLst/>
              </a:prstGeom>
            </p:spPr>
          </p:pic>
        </p:grpSp>
        <p:pic>
          <p:nvPicPr>
            <p:cNvPr id="10" name="Picture 4" descr="image">
              <a:extLst>
                <a:ext uri="{FF2B5EF4-FFF2-40B4-BE49-F238E27FC236}">
                  <a16:creationId xmlns:a16="http://schemas.microsoft.com/office/drawing/2014/main" id="{C025310B-87A5-441D-9AEC-0C0F4F57F14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1333500"/>
              <a:ext cx="950595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4418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1463</Words>
  <Application>Microsoft Office PowerPoint</Application>
  <PresentationFormat>Widescreen</PresentationFormat>
  <Paragraphs>128</Paragraphs>
  <Slides>14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Black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Oliveira</dc:creator>
  <cp:lastModifiedBy>David Oliveira</cp:lastModifiedBy>
  <cp:revision>183</cp:revision>
  <dcterms:created xsi:type="dcterms:W3CDTF">2021-12-12T19:06:39Z</dcterms:created>
  <dcterms:modified xsi:type="dcterms:W3CDTF">2021-12-14T01:21:27Z</dcterms:modified>
</cp:coreProperties>
</file>