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8" r:id="rId2"/>
    <p:sldId id="259" r:id="rId3"/>
    <p:sldId id="260" r:id="rId4"/>
    <p:sldId id="263" r:id="rId5"/>
    <p:sldId id="264" r:id="rId6"/>
    <p:sldId id="265" r:id="rId7"/>
    <p:sldId id="266" r:id="rId8"/>
    <p:sldId id="267" r:id="rId9"/>
    <p:sldId id="268" r:id="rId10"/>
    <p:sldId id="261" r:id="rId11"/>
    <p:sldId id="269" r:id="rId12"/>
    <p:sldId id="270" r:id="rId13"/>
    <p:sldId id="262"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85692" autoAdjust="0"/>
  </p:normalViewPr>
  <p:slideViewPr>
    <p:cSldViewPr snapToGrid="0">
      <p:cViewPr>
        <p:scale>
          <a:sx n="94" d="100"/>
          <a:sy n="94" d="100"/>
        </p:scale>
        <p:origin x="5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11808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Menlo" panose="020B0609030804020204" pitchFamily="49" charset="0"/>
              </a:rPr>
              <a:t>*</a:t>
            </a:r>
            <a:r>
              <a:rPr lang="en-US" b="0" dirty="0">
                <a:solidFill>
                  <a:srgbClr val="D4D4D4"/>
                </a:solidFill>
                <a:effectLst/>
                <a:latin typeface="Menlo" panose="020B0609030804020204" pitchFamily="49" charset="0"/>
              </a:rPr>
              <a:t> El peso de </a:t>
            </a:r>
            <a:r>
              <a:rPr lang="en-US" b="0" dirty="0" err="1">
                <a:solidFill>
                  <a:srgbClr val="D4D4D4"/>
                </a:solidFill>
                <a:effectLst/>
                <a:latin typeface="Menlo" panose="020B0609030804020204" pitchFamily="49" charset="0"/>
              </a:rPr>
              <a:t>los</a:t>
            </a:r>
            <a:r>
              <a:rPr lang="en-US" b="0" dirty="0">
                <a:solidFill>
                  <a:srgbClr val="D4D4D4"/>
                </a:solidFill>
                <a:effectLst/>
                <a:latin typeface="Menlo" panose="020B0609030804020204" pitchFamily="49" charset="0"/>
              </a:rPr>
              <a:t> items </a:t>
            </a:r>
            <a:r>
              <a:rPr lang="en-US" b="0" dirty="0" err="1">
                <a:solidFill>
                  <a:srgbClr val="D4D4D4"/>
                </a:solidFill>
                <a:effectLst/>
                <a:latin typeface="Menlo" panose="020B0609030804020204" pitchFamily="49" charset="0"/>
              </a:rPr>
              <a:t>tiene</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una</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distribución</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casi</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uniforme</a:t>
            </a:r>
            <a:r>
              <a:rPr lang="en-US" b="0" dirty="0">
                <a:solidFill>
                  <a:srgbClr val="D4D4D4"/>
                </a:solidFill>
                <a:effectLst/>
                <a:latin typeface="Menlo" panose="020B0609030804020204" pitchFamily="49" charset="0"/>
              </a:rPr>
              <a:t> para </a:t>
            </a:r>
            <a:r>
              <a:rPr lang="en-US" b="0" dirty="0" err="1">
                <a:solidFill>
                  <a:srgbClr val="D4D4D4"/>
                </a:solidFill>
                <a:effectLst/>
                <a:latin typeface="Menlo" panose="020B0609030804020204" pitchFamily="49" charset="0"/>
              </a:rPr>
              <a:t>los</a:t>
            </a:r>
            <a:r>
              <a:rPr lang="en-US" b="0" dirty="0">
                <a:solidFill>
                  <a:srgbClr val="D4D4D4"/>
                </a:solidFill>
                <a:effectLst/>
                <a:latin typeface="Menlo" panose="020B0609030804020204" pitchFamily="49" charset="0"/>
              </a:rPr>
              <a:t> items que </a:t>
            </a:r>
            <a:r>
              <a:rPr lang="en-US" b="0" dirty="0" err="1">
                <a:solidFill>
                  <a:srgbClr val="D4D4D4"/>
                </a:solidFill>
                <a:effectLst/>
                <a:latin typeface="Menlo" panose="020B0609030804020204" pitchFamily="49" charset="0"/>
              </a:rPr>
              <a:t>si</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tienen</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valores</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en</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esta</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característica</a:t>
            </a:r>
            <a:r>
              <a:rPr lang="en-US" b="0" dirty="0">
                <a:solidFill>
                  <a:srgbClr val="D4D4D4"/>
                </a:solidFill>
                <a:effectLst/>
                <a:latin typeface="Menlo" panose="020B0609030804020204" pitchFamily="49" charset="0"/>
              </a:rPr>
              <a: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43719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Menlo" panose="020B0609030804020204" pitchFamily="49" charset="0"/>
              </a:rPr>
              <a:t>*</a:t>
            </a:r>
            <a:r>
              <a:rPr lang="en-US" b="0" dirty="0">
                <a:solidFill>
                  <a:srgbClr val="D4D4D4"/>
                </a:solidFill>
                <a:effectLst/>
                <a:latin typeface="Menlo" panose="020B0609030804020204" pitchFamily="49" charset="0"/>
              </a:rPr>
              <a:t> La </a:t>
            </a:r>
            <a:r>
              <a:rPr lang="en-US" b="0" dirty="0" err="1">
                <a:solidFill>
                  <a:srgbClr val="D4D4D4"/>
                </a:solidFill>
                <a:effectLst/>
                <a:latin typeface="Menlo" panose="020B0609030804020204" pitchFamily="49" charset="0"/>
              </a:rPr>
              <a:t>visibilidad</a:t>
            </a:r>
            <a:r>
              <a:rPr lang="en-US" b="0" dirty="0">
                <a:solidFill>
                  <a:srgbClr val="D4D4D4"/>
                </a:solidFill>
                <a:effectLst/>
                <a:latin typeface="Menlo" panose="020B0609030804020204" pitchFamily="49" charset="0"/>
              </a:rPr>
              <a:t> de </a:t>
            </a:r>
            <a:r>
              <a:rPr lang="en-US" b="0" dirty="0" err="1">
                <a:solidFill>
                  <a:srgbClr val="D4D4D4"/>
                </a:solidFill>
                <a:effectLst/>
                <a:latin typeface="Menlo" panose="020B0609030804020204" pitchFamily="49" charset="0"/>
              </a:rPr>
              <a:t>los</a:t>
            </a:r>
            <a:r>
              <a:rPr lang="en-US" b="0" dirty="0">
                <a:solidFill>
                  <a:srgbClr val="D4D4D4"/>
                </a:solidFill>
                <a:effectLst/>
                <a:latin typeface="Menlo" panose="020B0609030804020204" pitchFamily="49" charset="0"/>
              </a:rPr>
              <a:t> items </a:t>
            </a:r>
            <a:r>
              <a:rPr lang="en-US" b="0" dirty="0" err="1">
                <a:solidFill>
                  <a:srgbClr val="D4D4D4"/>
                </a:solidFill>
                <a:effectLst/>
                <a:latin typeface="Menlo" panose="020B0609030804020204" pitchFamily="49" charset="0"/>
              </a:rPr>
              <a:t>tiene</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una</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distribución</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sesgada</a:t>
            </a:r>
            <a:r>
              <a:rPr lang="en-US" b="0" dirty="0">
                <a:solidFill>
                  <a:srgbClr val="D4D4D4"/>
                </a:solidFill>
                <a:effectLst/>
                <a:latin typeface="Menlo" panose="020B0609030804020204" pitchFamily="49" charset="0"/>
              </a:rPr>
              <a:t> a la </a:t>
            </a:r>
            <a:r>
              <a:rPr lang="en-US" b="0" dirty="0" err="1">
                <a:solidFill>
                  <a:srgbClr val="D4D4D4"/>
                </a:solidFill>
                <a:effectLst/>
                <a:latin typeface="Menlo" panose="020B0609030804020204" pitchFamily="49" charset="0"/>
              </a:rPr>
              <a:t>derecha</a:t>
            </a:r>
            <a:r>
              <a:rPr lang="en-US" b="0" dirty="0">
                <a:solidFill>
                  <a:srgbClr val="D4D4D4"/>
                </a:solidFill>
                <a:effectLst/>
                <a:latin typeface="Menlo" panose="020B0609030804020204" pitchFamily="49" charset="0"/>
              </a:rPr>
              <a:t>, es </a:t>
            </a:r>
            <a:r>
              <a:rPr lang="en-US" b="0" dirty="0" err="1">
                <a:solidFill>
                  <a:srgbClr val="D4D4D4"/>
                </a:solidFill>
                <a:effectLst/>
                <a:latin typeface="Menlo" panose="020B0609030804020204" pitchFamily="49" charset="0"/>
              </a:rPr>
              <a:t>decir</a:t>
            </a:r>
            <a:r>
              <a:rPr lang="en-US" b="0" dirty="0">
                <a:solidFill>
                  <a:srgbClr val="D4D4D4"/>
                </a:solidFill>
                <a:effectLst/>
                <a:latin typeface="Menlo" panose="020B0609030804020204" pitchFamily="49" charset="0"/>
              </a:rPr>
              <a:t> entre </a:t>
            </a:r>
            <a:r>
              <a:rPr lang="en-US" b="0" dirty="0" err="1">
                <a:solidFill>
                  <a:srgbClr val="D4D4D4"/>
                </a:solidFill>
                <a:effectLst/>
                <a:latin typeface="Menlo" panose="020B0609030804020204" pitchFamily="49" charset="0"/>
              </a:rPr>
              <a:t>menor</a:t>
            </a:r>
            <a:r>
              <a:rPr lang="en-US" b="0" dirty="0">
                <a:solidFill>
                  <a:srgbClr val="D4D4D4"/>
                </a:solidFill>
                <a:effectLst/>
                <a:latin typeface="Menlo" panose="020B0609030804020204" pitchFamily="49" charset="0"/>
              </a:rPr>
              <a:t> es la </a:t>
            </a:r>
            <a:r>
              <a:rPr lang="en-US" b="0" dirty="0" err="1">
                <a:solidFill>
                  <a:srgbClr val="D4D4D4"/>
                </a:solidFill>
                <a:effectLst/>
                <a:latin typeface="Menlo" panose="020B0609030804020204" pitchFamily="49" charset="0"/>
              </a:rPr>
              <a:t>visibilidad</a:t>
            </a:r>
            <a:r>
              <a:rPr lang="en-US" b="0" dirty="0">
                <a:solidFill>
                  <a:srgbClr val="D4D4D4"/>
                </a:solidFill>
                <a:effectLst/>
                <a:latin typeface="Menlo" panose="020B0609030804020204" pitchFamily="49" charset="0"/>
              </a:rPr>
              <a:t> de un item mayor es </a:t>
            </a:r>
            <a:r>
              <a:rPr lang="en-US" b="0" dirty="0" err="1">
                <a:solidFill>
                  <a:srgbClr val="D4D4D4"/>
                </a:solidFill>
                <a:effectLst/>
                <a:latin typeface="Menlo" panose="020B0609030804020204" pitchFamily="49" charset="0"/>
              </a:rPr>
              <a:t>su</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número</a:t>
            </a:r>
            <a:r>
              <a:rPr lang="en-US" b="0" dirty="0">
                <a:solidFill>
                  <a:srgbClr val="D4D4D4"/>
                </a:solidFill>
                <a:effectLst/>
                <a:latin typeface="Menlo" panose="020B0609030804020204" pitchFamily="49" charset="0"/>
              </a:rPr>
              <a: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54779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Menlo" panose="020B0609030804020204" pitchFamily="49" charset="0"/>
              </a:rPr>
              <a:t>*</a:t>
            </a:r>
            <a:r>
              <a:rPr lang="en-US" b="0" dirty="0">
                <a:solidFill>
                  <a:srgbClr val="D4D4D4"/>
                </a:solidFill>
                <a:effectLst/>
                <a:latin typeface="Menlo" panose="020B0609030804020204" pitchFamily="49" charset="0"/>
              </a:rPr>
              <a:t> Si bien la </a:t>
            </a:r>
            <a:r>
              <a:rPr lang="en-US" b="0" dirty="0" err="1">
                <a:solidFill>
                  <a:srgbClr val="D4D4D4"/>
                </a:solidFill>
                <a:effectLst/>
                <a:latin typeface="Menlo" panose="020B0609030804020204" pitchFamily="49" charset="0"/>
              </a:rPr>
              <a:t>escala</a:t>
            </a:r>
            <a:r>
              <a:rPr lang="en-US" b="0" dirty="0">
                <a:solidFill>
                  <a:srgbClr val="D4D4D4"/>
                </a:solidFill>
                <a:effectLst/>
                <a:latin typeface="Menlo" panose="020B0609030804020204" pitchFamily="49" charset="0"/>
              </a:rPr>
              <a:t> para las </a:t>
            </a:r>
            <a:r>
              <a:rPr lang="en-US" b="0" dirty="0" err="1">
                <a:solidFill>
                  <a:srgbClr val="D4D4D4"/>
                </a:solidFill>
                <a:effectLst/>
                <a:latin typeface="Menlo" panose="020B0609030804020204" pitchFamily="49" charset="0"/>
              </a:rPr>
              <a:t>ventas</a:t>
            </a:r>
            <a:r>
              <a:rPr lang="en-US" b="0" dirty="0">
                <a:solidFill>
                  <a:srgbClr val="D4D4D4"/>
                </a:solidFill>
                <a:effectLst/>
                <a:latin typeface="Menlo" panose="020B0609030804020204" pitchFamily="49" charset="0"/>
              </a:rPr>
              <a:t> de items </a:t>
            </a:r>
            <a:r>
              <a:rPr lang="en-US" b="0" dirty="0" err="1">
                <a:solidFill>
                  <a:srgbClr val="D4D4D4"/>
                </a:solidFill>
                <a:effectLst/>
                <a:latin typeface="Menlo" panose="020B0609030804020204" pitchFamily="49" charset="0"/>
              </a:rPr>
              <a:t>dificulta</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determinar</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el</a:t>
            </a:r>
            <a:r>
              <a:rPr lang="en-US" b="0" dirty="0">
                <a:solidFill>
                  <a:srgbClr val="D4D4D4"/>
                </a:solidFill>
                <a:effectLst/>
                <a:latin typeface="Menlo" panose="020B0609030804020204" pitchFamily="49" charset="0"/>
              </a:rPr>
              <a:t> valor </a:t>
            </a:r>
            <a:r>
              <a:rPr lang="en-US" b="0" dirty="0" err="1">
                <a:solidFill>
                  <a:srgbClr val="D4D4D4"/>
                </a:solidFill>
                <a:effectLst/>
                <a:latin typeface="Menlo" panose="020B0609030804020204" pitchFamily="49" charset="0"/>
              </a:rPr>
              <a:t>mínimo</a:t>
            </a:r>
            <a:r>
              <a:rPr lang="en-US" b="0" dirty="0">
                <a:solidFill>
                  <a:srgbClr val="D4D4D4"/>
                </a:solidFill>
                <a:effectLst/>
                <a:latin typeface="Menlo" panose="020B0609030804020204" pitchFamily="49" charset="0"/>
              </a:rPr>
              <a:t> de 33.29, </a:t>
            </a:r>
            <a:r>
              <a:rPr lang="en-US" b="0" dirty="0" err="1">
                <a:solidFill>
                  <a:srgbClr val="D4D4D4"/>
                </a:solidFill>
                <a:effectLst/>
                <a:latin typeface="Menlo" panose="020B0609030804020204" pitchFamily="49" charset="0"/>
              </a:rPr>
              <a:t>el</a:t>
            </a:r>
            <a:r>
              <a:rPr lang="en-US" b="0" dirty="0">
                <a:solidFill>
                  <a:srgbClr val="D4D4D4"/>
                </a:solidFill>
                <a:effectLst/>
                <a:latin typeface="Menlo" panose="020B0609030804020204" pitchFamily="49" charset="0"/>
              </a:rPr>
              <a:t> valor de la </a:t>
            </a:r>
            <a:r>
              <a:rPr lang="en-US" b="0" dirty="0" err="1">
                <a:solidFill>
                  <a:srgbClr val="D4D4D4"/>
                </a:solidFill>
                <a:effectLst/>
                <a:latin typeface="Menlo" panose="020B0609030804020204" pitchFamily="49" charset="0"/>
              </a:rPr>
              <a:t>mediana</a:t>
            </a:r>
            <a:r>
              <a:rPr lang="en-US" b="0" dirty="0">
                <a:solidFill>
                  <a:srgbClr val="D4D4D4"/>
                </a:solidFill>
                <a:effectLst/>
                <a:latin typeface="Menlo" panose="020B0609030804020204" pitchFamily="49" charset="0"/>
              </a:rPr>
              <a:t> (color </a:t>
            </a:r>
            <a:r>
              <a:rPr lang="en-US" b="0" dirty="0" err="1">
                <a:solidFill>
                  <a:srgbClr val="D4D4D4"/>
                </a:solidFill>
                <a:effectLst/>
                <a:latin typeface="Menlo" panose="020B0609030804020204" pitchFamily="49" charset="0"/>
              </a:rPr>
              <a:t>amarillo</a:t>
            </a:r>
            <a:r>
              <a:rPr lang="en-US" b="0" dirty="0">
                <a:solidFill>
                  <a:srgbClr val="D4D4D4"/>
                </a:solidFill>
                <a:effectLst/>
                <a:latin typeface="Menlo" panose="020B0609030804020204" pitchFamily="49" charset="0"/>
              </a:rPr>
              <a:t>) de 1794.331, se </a:t>
            </a:r>
            <a:r>
              <a:rPr lang="en-US" b="0" dirty="0" err="1">
                <a:solidFill>
                  <a:srgbClr val="D4D4D4"/>
                </a:solidFill>
                <a:effectLst/>
                <a:latin typeface="Menlo" panose="020B0609030804020204" pitchFamily="49" charset="0"/>
              </a:rPr>
              <a:t>puede</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observar</a:t>
            </a:r>
            <a:r>
              <a:rPr lang="en-US" b="0" dirty="0">
                <a:solidFill>
                  <a:srgbClr val="D4D4D4"/>
                </a:solidFill>
                <a:effectLst/>
                <a:latin typeface="Menlo" panose="020B0609030804020204" pitchFamily="49" charset="0"/>
              </a:rPr>
              <a:t> que </a:t>
            </a:r>
            <a:r>
              <a:rPr lang="en-US" b="0" dirty="0" err="1">
                <a:solidFill>
                  <a:srgbClr val="D4D4D4"/>
                </a:solidFill>
                <a:effectLst/>
                <a:latin typeface="Menlo" panose="020B0609030804020204" pitchFamily="49" charset="0"/>
              </a:rPr>
              <a:t>existen</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varios</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valores</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atípicos</a:t>
            </a:r>
            <a:r>
              <a:rPr lang="en-US" b="0" dirty="0">
                <a:solidFill>
                  <a:srgbClr val="D4D4D4"/>
                </a:solidFill>
                <a:effectLst/>
                <a:latin typeface="Menlo" panose="020B0609030804020204" pitchFamily="49" charset="0"/>
              </a:rPr>
              <a:t> que </a:t>
            </a:r>
            <a:r>
              <a:rPr lang="en-US" b="0" dirty="0" err="1">
                <a:solidFill>
                  <a:srgbClr val="D4D4D4"/>
                </a:solidFill>
                <a:effectLst/>
                <a:latin typeface="Menlo" panose="020B0609030804020204" pitchFamily="49" charset="0"/>
              </a:rPr>
              <a:t>estan</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fuera</a:t>
            </a:r>
            <a:r>
              <a:rPr lang="en-US" b="0" dirty="0">
                <a:solidFill>
                  <a:srgbClr val="D4D4D4"/>
                </a:solidFill>
                <a:effectLst/>
                <a:latin typeface="Menlo" panose="020B0609030804020204" pitchFamily="49" charset="0"/>
              </a:rPr>
              <a:t> del </a:t>
            </a:r>
            <a:r>
              <a:rPr lang="en-US" b="0" dirty="0" err="1">
                <a:solidFill>
                  <a:srgbClr val="D4D4D4"/>
                </a:solidFill>
                <a:effectLst/>
                <a:latin typeface="Menlo" panose="020B0609030804020204" pitchFamily="49" charset="0"/>
              </a:rPr>
              <a:t>patrón</a:t>
            </a:r>
            <a:r>
              <a:rPr lang="en-US" b="0" dirty="0">
                <a:solidFill>
                  <a:srgbClr val="D4D4D4"/>
                </a:solidFill>
                <a:effectLst/>
                <a:latin typeface="Menlo" panose="020B0609030804020204" pitchFamily="49" charset="0"/>
              </a:rPr>
              <a:t> de </a:t>
            </a:r>
            <a:r>
              <a:rPr lang="en-US" b="0" dirty="0" err="1">
                <a:solidFill>
                  <a:srgbClr val="D4D4D4"/>
                </a:solidFill>
                <a:effectLst/>
                <a:latin typeface="Menlo" panose="020B0609030804020204" pitchFamily="49" charset="0"/>
              </a:rPr>
              <a:t>distribución</a:t>
            </a:r>
            <a:r>
              <a:rPr lang="en-US" b="0" dirty="0">
                <a:solidFill>
                  <a:srgbClr val="D4D4D4"/>
                </a:solidFill>
                <a:effectLst/>
                <a:latin typeface="Menlo" panose="020B0609030804020204" pitchFamily="49" charset="0"/>
              </a:rPr>
              <a:t> y que </a:t>
            </a:r>
            <a:r>
              <a:rPr lang="en-US" b="0" dirty="0" err="1">
                <a:solidFill>
                  <a:srgbClr val="D4D4D4"/>
                </a:solidFill>
                <a:effectLst/>
                <a:latin typeface="Menlo" panose="020B0609030804020204" pitchFamily="49" charset="0"/>
              </a:rPr>
              <a:t>corresponden</a:t>
            </a:r>
            <a:r>
              <a:rPr lang="en-US" b="0" dirty="0">
                <a:solidFill>
                  <a:srgbClr val="D4D4D4"/>
                </a:solidFill>
                <a:effectLst/>
                <a:latin typeface="Menlo" panose="020B0609030804020204" pitchFamily="49" charset="0"/>
              </a:rPr>
              <a:t> a </a:t>
            </a:r>
            <a:r>
              <a:rPr lang="en-US" b="0" dirty="0" err="1">
                <a:solidFill>
                  <a:srgbClr val="D4D4D4"/>
                </a:solidFill>
                <a:effectLst/>
                <a:latin typeface="Menlo" panose="020B0609030804020204" pitchFamily="49" charset="0"/>
              </a:rPr>
              <a:t>valores</a:t>
            </a:r>
            <a:r>
              <a:rPr lang="en-US" b="0" dirty="0">
                <a:solidFill>
                  <a:srgbClr val="D4D4D4"/>
                </a:solidFill>
                <a:effectLst/>
                <a:latin typeface="Menlo" panose="020B0609030804020204" pitchFamily="49" charset="0"/>
              </a:rPr>
              <a:t> altos de </a:t>
            </a:r>
            <a:r>
              <a:rPr lang="en-US" b="0" dirty="0" err="1">
                <a:solidFill>
                  <a:srgbClr val="D4D4D4"/>
                </a:solidFill>
                <a:effectLst/>
                <a:latin typeface="Menlo" panose="020B0609030804020204" pitchFamily="49" charset="0"/>
              </a:rPr>
              <a:t>ventas</a:t>
            </a:r>
            <a:r>
              <a:rPr lang="en-US" b="0" dirty="0">
                <a:solidFill>
                  <a:srgbClr val="D4D4D4"/>
                </a:solidFill>
                <a:effectLst/>
                <a:latin typeface="Menlo" panose="020B0609030804020204" pitchFamily="49" charset="0"/>
              </a:rPr>
              <a: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809108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Menlo" panose="020B0609030804020204" pitchFamily="49" charset="0"/>
              </a:rPr>
              <a:t>Hay </a:t>
            </a:r>
            <a:r>
              <a:rPr lang="en-US" b="0" dirty="0" err="1">
                <a:solidFill>
                  <a:srgbClr val="D4D4D4"/>
                </a:solidFill>
                <a:effectLst/>
                <a:latin typeface="Menlo" panose="020B0609030804020204" pitchFamily="49" charset="0"/>
              </a:rPr>
              <a:t>una</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correlación</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moderada</a:t>
            </a:r>
            <a:r>
              <a:rPr lang="en-US" b="0" dirty="0">
                <a:solidFill>
                  <a:srgbClr val="D4D4D4"/>
                </a:solidFill>
                <a:effectLst/>
                <a:latin typeface="Menlo" panose="020B0609030804020204" pitchFamily="49" charset="0"/>
              </a:rPr>
              <a:t> entre </a:t>
            </a:r>
            <a:r>
              <a:rPr lang="en-US" b="0" dirty="0" err="1">
                <a:solidFill>
                  <a:srgbClr val="D4D4D4"/>
                </a:solidFill>
                <a:effectLst/>
                <a:latin typeface="Menlo" panose="020B0609030804020204" pitchFamily="49" charset="0"/>
              </a:rPr>
              <a:t>el</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precio</a:t>
            </a:r>
            <a:r>
              <a:rPr lang="en-US" b="0" dirty="0">
                <a:solidFill>
                  <a:srgbClr val="D4D4D4"/>
                </a:solidFill>
                <a:effectLst/>
                <a:latin typeface="Menlo" panose="020B0609030804020204" pitchFamily="49" charset="0"/>
              </a:rPr>
              <a:t> de </a:t>
            </a:r>
            <a:r>
              <a:rPr lang="en-US" b="0" dirty="0" err="1">
                <a:solidFill>
                  <a:srgbClr val="D4D4D4"/>
                </a:solidFill>
                <a:effectLst/>
                <a:latin typeface="Menlo" panose="020B0609030804020204" pitchFamily="49" charset="0"/>
              </a:rPr>
              <a:t>venta</a:t>
            </a:r>
            <a:r>
              <a:rPr lang="en-US" b="0" dirty="0">
                <a:solidFill>
                  <a:srgbClr val="D4D4D4"/>
                </a:solidFill>
                <a:effectLst/>
                <a:latin typeface="Menlo" panose="020B0609030804020204" pitchFamily="49" charset="0"/>
              </a:rPr>
              <a:t> de un item con las </a:t>
            </a:r>
            <a:r>
              <a:rPr lang="en-US" b="0" dirty="0" err="1">
                <a:solidFill>
                  <a:srgbClr val="D4D4D4"/>
                </a:solidFill>
                <a:effectLst/>
                <a:latin typeface="Menlo" panose="020B0609030804020204" pitchFamily="49" charset="0"/>
              </a:rPr>
              <a:t>ventas</a:t>
            </a:r>
            <a:r>
              <a:rPr lang="en-US" b="0" dirty="0">
                <a:solidFill>
                  <a:srgbClr val="D4D4D4"/>
                </a:solidFill>
                <a:effectLst/>
                <a:latin typeface="Menlo" panose="020B0609030804020204" pitchFamily="49" charset="0"/>
              </a:rPr>
              <a:t> del </a:t>
            </a:r>
            <a:r>
              <a:rPr lang="en-US" b="0" dirty="0" err="1">
                <a:solidFill>
                  <a:srgbClr val="D4D4D4"/>
                </a:solidFill>
                <a:effectLst/>
                <a:latin typeface="Menlo" panose="020B0609030804020204" pitchFamily="49" charset="0"/>
              </a:rPr>
              <a:t>mismo</a:t>
            </a:r>
            <a:r>
              <a:rPr lang="en-US" b="0" dirty="0">
                <a:solidFill>
                  <a:srgbClr val="D4D4D4"/>
                </a:solidFill>
                <a:effectLst/>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494722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Menlo" panose="020B0609030804020204" pitchFamily="49" charset="0"/>
              </a:rPr>
              <a:t>*</a:t>
            </a:r>
            <a:r>
              <a:rPr lang="en-US" b="0" dirty="0">
                <a:solidFill>
                  <a:srgbClr val="D4D4D4"/>
                </a:solidFill>
                <a:effectLst/>
                <a:latin typeface="Menlo" panose="020B0609030804020204" pitchFamily="49" charset="0"/>
              </a:rPr>
              <a:t> La </a:t>
            </a:r>
            <a:r>
              <a:rPr lang="en-US" b="0" dirty="0" err="1">
                <a:solidFill>
                  <a:srgbClr val="D4D4D4"/>
                </a:solidFill>
                <a:effectLst/>
                <a:latin typeface="Menlo" panose="020B0609030804020204" pitchFamily="49" charset="0"/>
              </a:rPr>
              <a:t>categoría</a:t>
            </a:r>
            <a:r>
              <a:rPr lang="en-US" b="0" dirty="0">
                <a:solidFill>
                  <a:srgbClr val="D4D4D4"/>
                </a:solidFill>
                <a:effectLst/>
                <a:latin typeface="Menlo" panose="020B0609030804020204" pitchFamily="49" charset="0"/>
              </a:rPr>
              <a:t> de items que mas </a:t>
            </a:r>
            <a:r>
              <a:rPr lang="en-US" b="0" dirty="0" err="1">
                <a:solidFill>
                  <a:srgbClr val="D4D4D4"/>
                </a:solidFill>
                <a:effectLst/>
                <a:latin typeface="Menlo" panose="020B0609030804020204" pitchFamily="49" charset="0"/>
              </a:rPr>
              <a:t>ingresos</a:t>
            </a:r>
            <a:r>
              <a:rPr lang="en-US" b="0" dirty="0">
                <a:solidFill>
                  <a:srgbClr val="D4D4D4"/>
                </a:solidFill>
                <a:effectLst/>
                <a:latin typeface="Menlo" panose="020B0609030804020204" pitchFamily="49" charset="0"/>
              </a:rPr>
              <a:t> genera son las </a:t>
            </a:r>
            <a:r>
              <a:rPr lang="en-US" b="0" dirty="0" err="1">
                <a:solidFill>
                  <a:srgbClr val="D4D4D4"/>
                </a:solidFill>
                <a:effectLst/>
                <a:latin typeface="Menlo" panose="020B0609030804020204" pitchFamily="49" charset="0"/>
              </a:rPr>
              <a:t>frutas</a:t>
            </a:r>
            <a:r>
              <a:rPr lang="en-US" b="0" dirty="0">
                <a:solidFill>
                  <a:srgbClr val="D4D4D4"/>
                </a:solidFill>
                <a:effectLst/>
                <a:latin typeface="Menlo" panose="020B0609030804020204" pitchFamily="49" charset="0"/>
              </a:rPr>
              <a:t> y </a:t>
            </a:r>
            <a:r>
              <a:rPr lang="en-US" b="0" dirty="0" err="1">
                <a:solidFill>
                  <a:srgbClr val="D4D4D4"/>
                </a:solidFill>
                <a:effectLst/>
                <a:latin typeface="Menlo" panose="020B0609030804020204" pitchFamily="49" charset="0"/>
              </a:rPr>
              <a:t>los</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vegetales</a:t>
            </a:r>
            <a:r>
              <a:rPr lang="en-US" b="0" dirty="0">
                <a:solidFill>
                  <a:srgbClr val="D4D4D4"/>
                </a:solidFill>
                <a:effectLst/>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61195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Menlo" panose="020B0609030804020204" pitchFamily="49" charset="0"/>
              </a:rPr>
              <a:t>*</a:t>
            </a:r>
            <a:r>
              <a:rPr lang="en-US" b="0" dirty="0">
                <a:solidFill>
                  <a:srgbClr val="D4D4D4"/>
                </a:solidFill>
                <a:effectLst/>
                <a:latin typeface="Menlo" panose="020B0609030804020204" pitchFamily="49" charset="0"/>
              </a:rPr>
              <a:t> El mayor </a:t>
            </a:r>
            <a:r>
              <a:rPr lang="en-US" b="0" dirty="0" err="1">
                <a:solidFill>
                  <a:srgbClr val="D4D4D4"/>
                </a:solidFill>
                <a:effectLst/>
                <a:latin typeface="Menlo" panose="020B0609030804020204" pitchFamily="49" charset="0"/>
              </a:rPr>
              <a:t>porcentaje</a:t>
            </a:r>
            <a:r>
              <a:rPr lang="en-US" b="0" dirty="0">
                <a:solidFill>
                  <a:srgbClr val="D4D4D4"/>
                </a:solidFill>
                <a:effectLst/>
                <a:latin typeface="Menlo" panose="020B0609030804020204" pitchFamily="49" charset="0"/>
              </a:rPr>
              <a:t> de </a:t>
            </a:r>
            <a:r>
              <a:rPr lang="en-US" b="0" dirty="0" err="1">
                <a:solidFill>
                  <a:srgbClr val="D4D4D4"/>
                </a:solidFill>
                <a:effectLst/>
                <a:latin typeface="Menlo" panose="020B0609030804020204" pitchFamily="49" charset="0"/>
              </a:rPr>
              <a:t>ventas</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acumuladas</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corresponde</a:t>
            </a:r>
            <a:r>
              <a:rPr lang="en-US" b="0" dirty="0">
                <a:solidFill>
                  <a:srgbClr val="D4D4D4"/>
                </a:solidFill>
                <a:effectLst/>
                <a:latin typeface="Menlo" panose="020B0609030804020204" pitchFamily="49" charset="0"/>
              </a:rPr>
              <a:t> a outlet de </a:t>
            </a:r>
            <a:r>
              <a:rPr lang="en-US" b="0" dirty="0" err="1">
                <a:solidFill>
                  <a:srgbClr val="D4D4D4"/>
                </a:solidFill>
                <a:effectLst/>
                <a:latin typeface="Menlo" panose="020B0609030804020204" pitchFamily="49" charset="0"/>
              </a:rPr>
              <a:t>tipo</a:t>
            </a:r>
            <a:r>
              <a:rPr lang="en-US" b="0" dirty="0">
                <a:solidFill>
                  <a:srgbClr val="D4D4D4"/>
                </a:solidFill>
                <a:effectLst/>
                <a:latin typeface="Menlo" panose="020B0609030804020204" pitchFamily="49" charset="0"/>
              </a:rPr>
              <a:t> Supermarket Type 1.</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013636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3/26/23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011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13224" y="1105351"/>
            <a:ext cx="6353967" cy="3023981"/>
          </a:xfrm>
        </p:spPr>
        <p:txBody>
          <a:bodyPr anchor="b">
            <a:normAutofit/>
          </a:bodyPr>
          <a:lstStyle/>
          <a:p>
            <a:pPr algn="l"/>
            <a:r>
              <a:rPr lang="en-US" sz="4800" dirty="0" err="1">
                <a:solidFill>
                  <a:srgbClr val="FFFFFF"/>
                </a:solidFill>
              </a:rPr>
              <a:t>PrediccióN</a:t>
            </a:r>
            <a:r>
              <a:rPr lang="en-US" sz="4800" dirty="0">
                <a:solidFill>
                  <a:srgbClr val="FFFFFF"/>
                </a:solidFill>
              </a:rPr>
              <a:t> DE VENTAS</a:t>
            </a:r>
          </a:p>
        </p:txBody>
      </p:sp>
      <p:sp>
        <p:nvSpPr>
          <p:cNvPr id="3" name="Content Placeholder 2"/>
          <p:cNvSpPr>
            <a:spLocks noGrp="1"/>
          </p:cNvSpPr>
          <p:nvPr>
            <p:ph type="subTitle" idx="1"/>
          </p:nvPr>
        </p:nvSpPr>
        <p:spPr>
          <a:xfrm>
            <a:off x="4713224" y="4297556"/>
            <a:ext cx="6353968" cy="1433391"/>
          </a:xfrm>
        </p:spPr>
        <p:txBody>
          <a:bodyPr anchor="t">
            <a:normAutofit/>
          </a:bodyPr>
          <a:lstStyle/>
          <a:p>
            <a:r>
              <a:rPr lang="en-US" dirty="0">
                <a:solidFill>
                  <a:srgbClr val="FFFFFF"/>
                </a:solidFill>
              </a:rPr>
              <a:t>Autor: David Romero</a:t>
            </a:r>
            <a:endParaRPr dirty="0">
              <a:solidFill>
                <a:srgbClr val="FFFFFF"/>
              </a:solidFill>
            </a:endParaRPr>
          </a:p>
        </p:txBody>
      </p:sp>
      <p:cxnSp>
        <p:nvCxnSpPr>
          <p:cNvPr id="15" name="Straight Connector 14">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Audio Recording Mar 26, 2023 at 11:12:16 PM">
            <a:hlinkClick r:id="" action="ppaction://media"/>
            <a:extLst>
              <a:ext uri="{FF2B5EF4-FFF2-40B4-BE49-F238E27FC236}">
                <a16:creationId xmlns:a16="http://schemas.microsoft.com/office/drawing/2014/main" id="{8A269BD2-0B96-99F5-4D60-11E8D25A8E7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59440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3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ANÁLISIS</a:t>
            </a:r>
          </a:p>
        </p:txBody>
      </p:sp>
      <p:sp>
        <p:nvSpPr>
          <p:cNvPr id="3" name="Content Placeholder 2"/>
          <p:cNvSpPr>
            <a:spLocks noGrp="1"/>
          </p:cNvSpPr>
          <p:nvPr>
            <p:ph idx="1"/>
          </p:nvPr>
        </p:nvSpPr>
        <p:spPr>
          <a:xfrm>
            <a:off x="4951048" y="804333"/>
            <a:ext cx="6306003" cy="5249334"/>
          </a:xfrm>
        </p:spPr>
        <p:txBody>
          <a:bodyPr anchor="ctr">
            <a:normAutofit/>
          </a:bodyPr>
          <a:lstStyle/>
          <a:p>
            <a:pPr>
              <a:buFont typeface="Wingdings" pitchFamily="2" charset="2"/>
              <a:buChar char="Ø"/>
            </a:pPr>
            <a:r>
              <a:rPr lang="en-US" dirty="0" err="1"/>
              <a:t>Modelo</a:t>
            </a:r>
            <a:r>
              <a:rPr lang="en-US" dirty="0"/>
              <a:t> de </a:t>
            </a:r>
            <a:r>
              <a:rPr lang="en-US" dirty="0" err="1"/>
              <a:t>regresión</a:t>
            </a:r>
            <a:r>
              <a:rPr lang="en-US" dirty="0"/>
              <a:t> lineal</a:t>
            </a:r>
          </a:p>
          <a:p>
            <a:pPr>
              <a:buFont typeface="Wingdings" pitchFamily="2" charset="2"/>
              <a:buChar char="Ø"/>
            </a:pPr>
            <a:r>
              <a:rPr lang="en-US" dirty="0" err="1"/>
              <a:t>Modelo</a:t>
            </a:r>
            <a:r>
              <a:rPr lang="en-US" dirty="0"/>
              <a:t> de árbol de </a:t>
            </a:r>
            <a:r>
              <a:rPr lang="en-US" dirty="0" err="1"/>
              <a:t>regresión</a:t>
            </a:r>
            <a:endParaRPr lang="en-US" dirty="0"/>
          </a:p>
          <a:p>
            <a:endParaRPr dirty="0"/>
          </a:p>
        </p:txBody>
      </p:sp>
      <p:pic>
        <p:nvPicPr>
          <p:cNvPr id="7" name="Audio Recording Mar 26, 2023 at 11:16:17 PM">
            <a:hlinkClick r:id="" action="ppaction://media"/>
            <a:extLst>
              <a:ext uri="{FF2B5EF4-FFF2-40B4-BE49-F238E27FC236}">
                <a16:creationId xmlns:a16="http://schemas.microsoft.com/office/drawing/2014/main" id="{7F7F49FB-4C99-D5EB-6655-0EA21AFCD45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40911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68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B988-AD2D-30E2-01B1-78EAFC63C59B}"/>
              </a:ext>
            </a:extLst>
          </p:cNvPr>
          <p:cNvSpPr>
            <a:spLocks noGrp="1"/>
          </p:cNvSpPr>
          <p:nvPr>
            <p:ph type="title"/>
          </p:nvPr>
        </p:nvSpPr>
        <p:spPr/>
        <p:txBody>
          <a:bodyPr/>
          <a:lstStyle/>
          <a:p>
            <a:r>
              <a:rPr lang="en-US" dirty="0"/>
              <a:t>RESULTADOS: </a:t>
            </a:r>
            <a:r>
              <a:rPr lang="en-US" dirty="0" err="1"/>
              <a:t>Modelo</a:t>
            </a:r>
            <a:r>
              <a:rPr lang="en-US" dirty="0"/>
              <a:t> de </a:t>
            </a:r>
            <a:r>
              <a:rPr lang="en-US" dirty="0" err="1"/>
              <a:t>regresión</a:t>
            </a:r>
            <a:r>
              <a:rPr lang="en-US" dirty="0"/>
              <a:t> lineal</a:t>
            </a:r>
            <a:br>
              <a:rPr lang="en-US" dirty="0"/>
            </a:br>
            <a:endParaRPr lang="en-US" dirty="0"/>
          </a:p>
        </p:txBody>
      </p:sp>
      <p:sp>
        <p:nvSpPr>
          <p:cNvPr id="3" name="Content Placeholder 2">
            <a:extLst>
              <a:ext uri="{FF2B5EF4-FFF2-40B4-BE49-F238E27FC236}">
                <a16:creationId xmlns:a16="http://schemas.microsoft.com/office/drawing/2014/main" id="{4589A953-220F-87D2-0F84-BDE56D779E2A}"/>
              </a:ext>
            </a:extLst>
          </p:cNvPr>
          <p:cNvSpPr>
            <a:spLocks noGrp="1"/>
          </p:cNvSpPr>
          <p:nvPr>
            <p:ph idx="1"/>
          </p:nvPr>
        </p:nvSpPr>
        <p:spPr/>
        <p:txBody>
          <a:bodyPr/>
          <a:lstStyle/>
          <a:p>
            <a:r>
              <a:rPr lang="es-ES_tradnl" dirty="0"/>
              <a:t>Se obtuvo un 56 % de confiablidad del modelo. </a:t>
            </a:r>
          </a:p>
          <a:p>
            <a:r>
              <a:rPr lang="es-ES_tradnl" dirty="0"/>
              <a:t>En promedio, las predicciones del modelo tienen un error de $1139.</a:t>
            </a:r>
          </a:p>
          <a:p>
            <a:endParaRPr lang="es-ES_tradnl" dirty="0"/>
          </a:p>
        </p:txBody>
      </p:sp>
      <p:pic>
        <p:nvPicPr>
          <p:cNvPr id="4" name="Audio Recording Mar 26, 2023 at 11:16:37 PM">
            <a:hlinkClick r:id="" action="ppaction://media"/>
            <a:extLst>
              <a:ext uri="{FF2B5EF4-FFF2-40B4-BE49-F238E27FC236}">
                <a16:creationId xmlns:a16="http://schemas.microsoft.com/office/drawing/2014/main" id="{BD73C296-B0A4-BC43-0AC1-8B9FC073E9C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69391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93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B988-AD2D-30E2-01B1-78EAFC63C59B}"/>
              </a:ext>
            </a:extLst>
          </p:cNvPr>
          <p:cNvSpPr>
            <a:spLocks noGrp="1"/>
          </p:cNvSpPr>
          <p:nvPr>
            <p:ph type="title"/>
          </p:nvPr>
        </p:nvSpPr>
        <p:spPr/>
        <p:txBody>
          <a:bodyPr/>
          <a:lstStyle/>
          <a:p>
            <a:r>
              <a:rPr lang="en-US" dirty="0"/>
              <a:t>RESULTADOS: </a:t>
            </a:r>
            <a:r>
              <a:rPr lang="en-US" dirty="0" err="1"/>
              <a:t>Modelo</a:t>
            </a:r>
            <a:r>
              <a:rPr lang="en-US" dirty="0"/>
              <a:t> de árbol de </a:t>
            </a:r>
            <a:r>
              <a:rPr lang="en-US" dirty="0" err="1"/>
              <a:t>regresión</a:t>
            </a:r>
            <a:br>
              <a:rPr lang="en-US" dirty="0"/>
            </a:br>
            <a:endParaRPr lang="en-US" dirty="0"/>
          </a:p>
        </p:txBody>
      </p:sp>
      <p:sp>
        <p:nvSpPr>
          <p:cNvPr id="3" name="Content Placeholder 2">
            <a:extLst>
              <a:ext uri="{FF2B5EF4-FFF2-40B4-BE49-F238E27FC236}">
                <a16:creationId xmlns:a16="http://schemas.microsoft.com/office/drawing/2014/main" id="{4589A953-220F-87D2-0F84-BDE56D779E2A}"/>
              </a:ext>
            </a:extLst>
          </p:cNvPr>
          <p:cNvSpPr>
            <a:spLocks noGrp="1"/>
          </p:cNvSpPr>
          <p:nvPr>
            <p:ph idx="1"/>
          </p:nvPr>
        </p:nvSpPr>
        <p:spPr/>
        <p:txBody>
          <a:bodyPr/>
          <a:lstStyle/>
          <a:p>
            <a:pPr marL="0" indent="0">
              <a:buNone/>
            </a:pPr>
            <a:r>
              <a:rPr lang="es-ES_tradnl" dirty="0"/>
              <a:t>Ajustando el modelo a una profundidad máxima de 5, se obtuvo un 60% de confiabilidad del modelo. </a:t>
            </a:r>
          </a:p>
          <a:p>
            <a:pPr marL="0" indent="0">
              <a:buNone/>
            </a:pPr>
            <a:r>
              <a:rPr lang="es-ES_tradnl" dirty="0"/>
              <a:t>En promedio, las predicciones del modelo tienen un error de $1057.</a:t>
            </a:r>
          </a:p>
          <a:p>
            <a:endParaRPr lang="es-ES_tradnl" dirty="0"/>
          </a:p>
          <a:p>
            <a:endParaRPr lang="es-ES_tradnl" dirty="0"/>
          </a:p>
        </p:txBody>
      </p:sp>
      <p:pic>
        <p:nvPicPr>
          <p:cNvPr id="4" name="Audio Recording Mar 26, 2023 at 11:17:13 PM">
            <a:hlinkClick r:id="" action="ppaction://media"/>
            <a:extLst>
              <a:ext uri="{FF2B5EF4-FFF2-40B4-BE49-F238E27FC236}">
                <a16:creationId xmlns:a16="http://schemas.microsoft.com/office/drawing/2014/main" id="{5105B557-7394-FF65-B6A4-6FFD069A1BA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43278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0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2509" y="804333"/>
            <a:ext cx="4024179" cy="5249334"/>
          </a:xfrm>
        </p:spPr>
        <p:txBody>
          <a:bodyPr>
            <a:normAutofit/>
          </a:bodyPr>
          <a:lstStyle/>
          <a:p>
            <a:pPr algn="r"/>
            <a:r>
              <a:rPr lang="en-US" dirty="0">
                <a:solidFill>
                  <a:srgbClr val="FFFFFF"/>
                </a:solidFill>
              </a:rPr>
              <a:t>RECOMENDACIONES</a:t>
            </a:r>
          </a:p>
        </p:txBody>
      </p:sp>
      <p:pic>
        <p:nvPicPr>
          <p:cNvPr id="7" name="Content Placeholder 6">
            <a:extLst>
              <a:ext uri="{FF2B5EF4-FFF2-40B4-BE49-F238E27FC236}">
                <a16:creationId xmlns:a16="http://schemas.microsoft.com/office/drawing/2014/main" id="{9AFD4CF1-65FC-ED5F-E445-C5D3DE79D3EF}"/>
              </a:ext>
            </a:extLst>
          </p:cNvPr>
          <p:cNvPicPr>
            <a:picLocks noGrp="1" noChangeAspect="1"/>
          </p:cNvPicPr>
          <p:nvPr>
            <p:ph idx="1"/>
          </p:nvPr>
        </p:nvPicPr>
        <p:blipFill>
          <a:blip r:embed="rId2"/>
          <a:stretch>
            <a:fillRect/>
          </a:stretch>
        </p:blipFill>
        <p:spPr>
          <a:xfrm>
            <a:off x="4951413" y="914517"/>
            <a:ext cx="6305550" cy="5028966"/>
          </a:xfrm>
          <a:prstGeom prst="rect">
            <a:avLst/>
          </a:prstGeom>
        </p:spPr>
      </p:pic>
    </p:spTree>
    <p:extLst>
      <p:ext uri="{BB962C8B-B14F-4D97-AF65-F5344CB8AC3E}">
        <p14:creationId xmlns:p14="http://schemas.microsoft.com/office/powerpoint/2010/main" val="290806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59C7-A59D-DF0E-A232-AA5678581338}"/>
              </a:ext>
            </a:extLst>
          </p:cNvPr>
          <p:cNvSpPr>
            <a:spLocks noGrp="1"/>
          </p:cNvSpPr>
          <p:nvPr>
            <p:ph type="title"/>
          </p:nvPr>
        </p:nvSpPr>
        <p:spPr/>
        <p:txBody>
          <a:bodyPr/>
          <a:lstStyle/>
          <a:p>
            <a:r>
              <a:rPr lang="en-US" dirty="0" err="1"/>
              <a:t>Recomendaciones</a:t>
            </a:r>
            <a:endParaRPr lang="en-US" dirty="0"/>
          </a:p>
        </p:txBody>
      </p:sp>
      <p:sp>
        <p:nvSpPr>
          <p:cNvPr id="3" name="Content Placeholder 2">
            <a:extLst>
              <a:ext uri="{FF2B5EF4-FFF2-40B4-BE49-F238E27FC236}">
                <a16:creationId xmlns:a16="http://schemas.microsoft.com/office/drawing/2014/main" id="{A8A5E84F-8D99-25EF-99E8-608808E9382C}"/>
              </a:ext>
            </a:extLst>
          </p:cNvPr>
          <p:cNvSpPr>
            <a:spLocks noGrp="1"/>
          </p:cNvSpPr>
          <p:nvPr>
            <p:ph idx="1"/>
          </p:nvPr>
        </p:nvSpPr>
        <p:spPr/>
        <p:txBody>
          <a:bodyPr>
            <a:normAutofit fontScale="92500" lnSpcReduction="20000"/>
          </a:bodyPr>
          <a:lstStyle/>
          <a:p>
            <a:r>
              <a:rPr lang="es-ES_tradnl" dirty="0"/>
              <a:t>Tanto la regresión lineal como el árbol de regresión arrojan un valor del 60% de confiablidad.</a:t>
            </a:r>
          </a:p>
          <a:p>
            <a:r>
              <a:rPr lang="es-ES_tradnl" dirty="0"/>
              <a:t>Este resultado indica que solo el 60% de las ventas puede explicarse por las variables consideradas en el análisis, lo que significa que el 40% restante no puede explicarse por ellas. </a:t>
            </a:r>
          </a:p>
          <a:p>
            <a:r>
              <a:rPr lang="es-ES_tradnl" dirty="0"/>
              <a:t>La regresión lineal supone una relación lineal entre la variable dependiente y las independientes, la visibilidad y el precio de los productos se puede considerar que tienen una relación lineal con las ventas. Sin embargo, estas variables por sí solas no pueden explicar completamente las ventas, ya que existen otros factores complejos que también influyen, como el tipo de producto y otros adicionales que no están considerados en la datos como por ejemplo la cercanía de las tiendas a los usuarios. </a:t>
            </a:r>
          </a:p>
          <a:p>
            <a:r>
              <a:rPr lang="es-ES_tradnl" dirty="0"/>
              <a:t>No se puede asumir una relación lineal para todos los factores, por lo que es más apropiado utilizar un modelo de árbol de regresión que no supone una relación lineal entre la variable dependiente y las independientes y que permite considerar otros factores que puedan influir en las ventas.</a:t>
            </a:r>
          </a:p>
          <a:p>
            <a:endParaRPr lang="en-US" dirty="0"/>
          </a:p>
        </p:txBody>
      </p:sp>
      <p:pic>
        <p:nvPicPr>
          <p:cNvPr id="5" name="Audio Recording Mar 26, 2023 at 11:21:09 PM">
            <a:hlinkClick r:id="" action="ppaction://media"/>
            <a:extLst>
              <a:ext uri="{FF2B5EF4-FFF2-40B4-BE49-F238E27FC236}">
                <a16:creationId xmlns:a16="http://schemas.microsoft.com/office/drawing/2014/main" id="{15249FDD-ABC4-839F-4CD5-875992EA158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12506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24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CONTENIDO</a:t>
            </a:r>
          </a:p>
        </p:txBody>
      </p:sp>
      <p:sp>
        <p:nvSpPr>
          <p:cNvPr id="3" name="Content Placeholder 2"/>
          <p:cNvSpPr>
            <a:spLocks noGrp="1"/>
          </p:cNvSpPr>
          <p:nvPr>
            <p:ph type="body" idx="1"/>
          </p:nvPr>
        </p:nvSpPr>
        <p:spPr>
          <a:xfrm>
            <a:off x="4951048" y="804333"/>
            <a:ext cx="6306003" cy="5249334"/>
          </a:xfrm>
        </p:spPr>
        <p:txBody>
          <a:bodyPr anchor="ctr">
            <a:normAutofit/>
          </a:bodyPr>
          <a:lstStyle/>
          <a:p>
            <a:r>
              <a:rPr lang="en-US" dirty="0" err="1"/>
              <a:t>Datos</a:t>
            </a:r>
            <a:endParaRPr lang="en-US" dirty="0"/>
          </a:p>
          <a:p>
            <a:r>
              <a:rPr lang="en-US" dirty="0" err="1"/>
              <a:t>Análisis</a:t>
            </a:r>
            <a:endParaRPr lang="en-US" dirty="0"/>
          </a:p>
          <a:p>
            <a:r>
              <a:rPr lang="en-US" dirty="0" err="1"/>
              <a:t>Recomendaciones</a:t>
            </a:r>
            <a:endParaRPr lang="en-US" dirty="0"/>
          </a:p>
        </p:txBody>
      </p:sp>
      <p:pic>
        <p:nvPicPr>
          <p:cNvPr id="4" name="Audio Recording Mar 26, 2023 at 11:12:27 PM">
            <a:hlinkClick r:id="" action="ppaction://media"/>
            <a:extLst>
              <a:ext uri="{FF2B5EF4-FFF2-40B4-BE49-F238E27FC236}">
                <a16:creationId xmlns:a16="http://schemas.microsoft.com/office/drawing/2014/main" id="{D6609ADC-8CBD-A96F-E7DD-082F51CAD50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9386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8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a:solidFill>
                  <a:srgbClr val="FFFFFF"/>
                </a:solidFill>
              </a:rPr>
              <a:t>DATOS</a:t>
            </a:r>
          </a:p>
        </p:txBody>
      </p:sp>
      <p:sp>
        <p:nvSpPr>
          <p:cNvPr id="3" name="Content Placeholder 2"/>
          <p:cNvSpPr>
            <a:spLocks noGrp="1"/>
          </p:cNvSpPr>
          <p:nvPr>
            <p:ph idx="1"/>
          </p:nvPr>
        </p:nvSpPr>
        <p:spPr>
          <a:xfrm>
            <a:off x="4951048" y="804333"/>
            <a:ext cx="6306003" cy="5249334"/>
          </a:xfrm>
        </p:spPr>
        <p:txBody>
          <a:bodyPr anchor="ctr">
            <a:normAutofit/>
          </a:bodyPr>
          <a:lstStyle/>
          <a:p>
            <a:r>
              <a:rPr lang="es-ES_tradnl" dirty="0"/>
              <a:t>Los datos corresponden a 8523 registros con 12 columnas con información de productos y tiendas.</a:t>
            </a:r>
          </a:p>
        </p:txBody>
      </p:sp>
      <p:pic>
        <p:nvPicPr>
          <p:cNvPr id="4" name="Audio Recording Mar 26, 2023 at 11:12:46 PM">
            <a:hlinkClick r:id="" action="ppaction://media"/>
            <a:extLst>
              <a:ext uri="{FF2B5EF4-FFF2-40B4-BE49-F238E27FC236}">
                <a16:creationId xmlns:a16="http://schemas.microsoft.com/office/drawing/2014/main" id="{49ED5CBB-F060-A60E-2E11-FDBCAB6AD7A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11792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3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C905-C265-467B-3762-69608A1810B1}"/>
              </a:ext>
            </a:extLst>
          </p:cNvPr>
          <p:cNvSpPr>
            <a:spLocks noGrp="1"/>
          </p:cNvSpPr>
          <p:nvPr>
            <p:ph type="title"/>
          </p:nvPr>
        </p:nvSpPr>
        <p:spPr/>
        <p:txBody>
          <a:bodyPr/>
          <a:lstStyle/>
          <a:p>
            <a:r>
              <a:rPr lang="en-US" dirty="0"/>
              <a:t>PESO de </a:t>
            </a:r>
            <a:r>
              <a:rPr lang="en-US" dirty="0" err="1"/>
              <a:t>productos</a:t>
            </a:r>
            <a:endParaRPr lang="en-US" dirty="0"/>
          </a:p>
        </p:txBody>
      </p:sp>
      <p:pic>
        <p:nvPicPr>
          <p:cNvPr id="5" name="Picture 4" descr="Chart, histogram&#10;&#10;Description automatically generated">
            <a:extLst>
              <a:ext uri="{FF2B5EF4-FFF2-40B4-BE49-F238E27FC236}">
                <a16:creationId xmlns:a16="http://schemas.microsoft.com/office/drawing/2014/main" id="{19B054AB-B629-C97B-8F21-89D656B55E44}"/>
              </a:ext>
            </a:extLst>
          </p:cNvPr>
          <p:cNvPicPr>
            <a:picLocks noChangeAspect="1"/>
          </p:cNvPicPr>
          <p:nvPr/>
        </p:nvPicPr>
        <p:blipFill>
          <a:blip r:embed="rId5"/>
          <a:stretch>
            <a:fillRect/>
          </a:stretch>
        </p:blipFill>
        <p:spPr>
          <a:xfrm>
            <a:off x="1997964" y="2583881"/>
            <a:ext cx="7772400" cy="3093492"/>
          </a:xfrm>
          <a:prstGeom prst="rect">
            <a:avLst/>
          </a:prstGeom>
        </p:spPr>
      </p:pic>
      <p:pic>
        <p:nvPicPr>
          <p:cNvPr id="6" name="Audio Recording Mar 26, 2023 at 11:13:11 PM">
            <a:hlinkClick r:id="" action="ppaction://media"/>
            <a:extLst>
              <a:ext uri="{FF2B5EF4-FFF2-40B4-BE49-F238E27FC236}">
                <a16:creationId xmlns:a16="http://schemas.microsoft.com/office/drawing/2014/main" id="{41505E3F-4081-4387-251B-68214AB98B9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4041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24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9B25-0CF7-C539-D1AF-831FF88A3D01}"/>
              </a:ext>
            </a:extLst>
          </p:cNvPr>
          <p:cNvSpPr>
            <a:spLocks noGrp="1"/>
          </p:cNvSpPr>
          <p:nvPr>
            <p:ph type="title"/>
          </p:nvPr>
        </p:nvSpPr>
        <p:spPr/>
        <p:txBody>
          <a:bodyPr/>
          <a:lstStyle/>
          <a:p>
            <a:r>
              <a:rPr lang="en-US" dirty="0" err="1"/>
              <a:t>Visibilidad</a:t>
            </a:r>
            <a:r>
              <a:rPr lang="en-US" dirty="0"/>
              <a:t> de </a:t>
            </a:r>
            <a:r>
              <a:rPr lang="en-US" dirty="0" err="1"/>
              <a:t>productos</a:t>
            </a:r>
            <a:endParaRPr lang="en-US" dirty="0"/>
          </a:p>
        </p:txBody>
      </p:sp>
      <p:pic>
        <p:nvPicPr>
          <p:cNvPr id="4" name="Picture 3">
            <a:extLst>
              <a:ext uri="{FF2B5EF4-FFF2-40B4-BE49-F238E27FC236}">
                <a16:creationId xmlns:a16="http://schemas.microsoft.com/office/drawing/2014/main" id="{0C822708-5966-ED8C-C6F0-DC1582E4BBAD}"/>
              </a:ext>
            </a:extLst>
          </p:cNvPr>
          <p:cNvPicPr>
            <a:picLocks noChangeAspect="1"/>
          </p:cNvPicPr>
          <p:nvPr/>
        </p:nvPicPr>
        <p:blipFill>
          <a:blip r:embed="rId5"/>
          <a:stretch>
            <a:fillRect/>
          </a:stretch>
        </p:blipFill>
        <p:spPr>
          <a:xfrm>
            <a:off x="1997964" y="2594871"/>
            <a:ext cx="7772400" cy="3077958"/>
          </a:xfrm>
          <a:prstGeom prst="rect">
            <a:avLst/>
          </a:prstGeom>
        </p:spPr>
      </p:pic>
      <p:pic>
        <p:nvPicPr>
          <p:cNvPr id="5" name="Audio Recording Mar 26, 2023 at 11:13:29 PM">
            <a:hlinkClick r:id="" action="ppaction://media"/>
            <a:extLst>
              <a:ext uri="{FF2B5EF4-FFF2-40B4-BE49-F238E27FC236}">
                <a16:creationId xmlns:a16="http://schemas.microsoft.com/office/drawing/2014/main" id="{EE17818D-6648-62DF-CD48-E26AFC5BE9E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87990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7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DCB9-71C7-8F19-6F5B-9B655DEED1E4}"/>
              </a:ext>
            </a:extLst>
          </p:cNvPr>
          <p:cNvSpPr>
            <a:spLocks noGrp="1"/>
          </p:cNvSpPr>
          <p:nvPr>
            <p:ph type="title"/>
          </p:nvPr>
        </p:nvSpPr>
        <p:spPr/>
        <p:txBody>
          <a:bodyPr/>
          <a:lstStyle/>
          <a:p>
            <a:r>
              <a:rPr lang="en-US" dirty="0"/>
              <a:t>Ventas de </a:t>
            </a:r>
            <a:r>
              <a:rPr lang="en-US" dirty="0" err="1"/>
              <a:t>productos</a:t>
            </a:r>
            <a:br>
              <a:rPr lang="en-US" dirty="0"/>
            </a:br>
            <a:endParaRPr lang="en-US" dirty="0"/>
          </a:p>
        </p:txBody>
      </p:sp>
      <p:pic>
        <p:nvPicPr>
          <p:cNvPr id="4" name="Content Placeholder 3">
            <a:extLst>
              <a:ext uri="{FF2B5EF4-FFF2-40B4-BE49-F238E27FC236}">
                <a16:creationId xmlns:a16="http://schemas.microsoft.com/office/drawing/2014/main" id="{522CB013-6DE3-F0D2-98CE-D053F9D3D4BC}"/>
              </a:ext>
            </a:extLst>
          </p:cNvPr>
          <p:cNvPicPr>
            <a:picLocks noGrp="1" noChangeAspect="1"/>
          </p:cNvPicPr>
          <p:nvPr>
            <p:ph idx="1"/>
          </p:nvPr>
        </p:nvPicPr>
        <p:blipFill>
          <a:blip r:embed="rId5"/>
          <a:stretch>
            <a:fillRect/>
          </a:stretch>
        </p:blipFill>
        <p:spPr>
          <a:xfrm>
            <a:off x="1400969" y="2532062"/>
            <a:ext cx="8966200" cy="3530600"/>
          </a:xfrm>
          <a:prstGeom prst="rect">
            <a:avLst/>
          </a:prstGeom>
        </p:spPr>
      </p:pic>
      <p:pic>
        <p:nvPicPr>
          <p:cNvPr id="5" name="Audio Recording Mar 26, 2023 at 11:14:26 PM">
            <a:hlinkClick r:id="" action="ppaction://media"/>
            <a:extLst>
              <a:ext uri="{FF2B5EF4-FFF2-40B4-BE49-F238E27FC236}">
                <a16:creationId xmlns:a16="http://schemas.microsoft.com/office/drawing/2014/main" id="{93100236-A542-7603-6CAF-483E982AB66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8081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13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A971-AA10-4A63-BF2A-C765D97D5575}"/>
              </a:ext>
            </a:extLst>
          </p:cNvPr>
          <p:cNvSpPr>
            <a:spLocks noGrp="1"/>
          </p:cNvSpPr>
          <p:nvPr>
            <p:ph type="title"/>
          </p:nvPr>
        </p:nvSpPr>
        <p:spPr/>
        <p:txBody>
          <a:bodyPr/>
          <a:lstStyle/>
          <a:p>
            <a:r>
              <a:rPr lang="en-US" dirty="0"/>
              <a:t>MAPA DE CORRELACIÓN</a:t>
            </a:r>
          </a:p>
        </p:txBody>
      </p:sp>
      <p:pic>
        <p:nvPicPr>
          <p:cNvPr id="4" name="Content Placeholder 3">
            <a:extLst>
              <a:ext uri="{FF2B5EF4-FFF2-40B4-BE49-F238E27FC236}">
                <a16:creationId xmlns:a16="http://schemas.microsoft.com/office/drawing/2014/main" id="{683F5457-2F4D-2184-718F-1F123232AF54}"/>
              </a:ext>
            </a:extLst>
          </p:cNvPr>
          <p:cNvPicPr>
            <a:picLocks noGrp="1" noChangeAspect="1"/>
          </p:cNvPicPr>
          <p:nvPr>
            <p:ph idx="1"/>
          </p:nvPr>
        </p:nvPicPr>
        <p:blipFill>
          <a:blip r:embed="rId5"/>
          <a:stretch>
            <a:fillRect/>
          </a:stretch>
        </p:blipFill>
        <p:spPr>
          <a:xfrm>
            <a:off x="3426619" y="2309812"/>
            <a:ext cx="4914900" cy="3975100"/>
          </a:xfrm>
          <a:prstGeom prst="rect">
            <a:avLst/>
          </a:prstGeom>
        </p:spPr>
      </p:pic>
      <p:pic>
        <p:nvPicPr>
          <p:cNvPr id="5" name="Audio Recording Mar 26, 2023 at 11:15:13 PM">
            <a:hlinkClick r:id="" action="ppaction://media"/>
            <a:extLst>
              <a:ext uri="{FF2B5EF4-FFF2-40B4-BE49-F238E27FC236}">
                <a16:creationId xmlns:a16="http://schemas.microsoft.com/office/drawing/2014/main" id="{B6A67B8A-0661-5213-F642-8E108347A51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96318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68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4B38-CDE5-8230-022B-F5544A3BDEB0}"/>
              </a:ext>
            </a:extLst>
          </p:cNvPr>
          <p:cNvSpPr>
            <a:spLocks noGrp="1"/>
          </p:cNvSpPr>
          <p:nvPr>
            <p:ph type="title"/>
          </p:nvPr>
        </p:nvSpPr>
        <p:spPr/>
        <p:txBody>
          <a:bodyPr/>
          <a:lstStyle/>
          <a:p>
            <a:r>
              <a:rPr lang="en-US" dirty="0"/>
              <a:t>Ventas </a:t>
            </a:r>
            <a:r>
              <a:rPr lang="en-US" dirty="0" err="1"/>
              <a:t>acumuladas</a:t>
            </a:r>
            <a:r>
              <a:rPr lang="en-US" dirty="0"/>
              <a:t> </a:t>
            </a:r>
            <a:r>
              <a:rPr lang="en-US" dirty="0" err="1"/>
              <a:t>por</a:t>
            </a:r>
            <a:r>
              <a:rPr lang="en-US" dirty="0"/>
              <a:t> </a:t>
            </a:r>
            <a:r>
              <a:rPr lang="en-US" dirty="0" err="1"/>
              <a:t>tipo</a:t>
            </a:r>
            <a:r>
              <a:rPr lang="en-US" dirty="0"/>
              <a:t> de </a:t>
            </a:r>
            <a:r>
              <a:rPr lang="en-US" dirty="0" err="1"/>
              <a:t>producto</a:t>
            </a:r>
            <a:endParaRPr lang="en-US" dirty="0"/>
          </a:p>
        </p:txBody>
      </p:sp>
      <p:pic>
        <p:nvPicPr>
          <p:cNvPr id="5" name="Content Placeholder 4">
            <a:extLst>
              <a:ext uri="{FF2B5EF4-FFF2-40B4-BE49-F238E27FC236}">
                <a16:creationId xmlns:a16="http://schemas.microsoft.com/office/drawing/2014/main" id="{C0EF98F7-36E2-C0AB-A6A4-54CC6F3EFFF4}"/>
              </a:ext>
            </a:extLst>
          </p:cNvPr>
          <p:cNvPicPr>
            <a:picLocks noGrp="1" noChangeAspect="1"/>
          </p:cNvPicPr>
          <p:nvPr>
            <p:ph idx="1"/>
          </p:nvPr>
        </p:nvPicPr>
        <p:blipFill>
          <a:blip r:embed="rId5"/>
          <a:stretch>
            <a:fillRect/>
          </a:stretch>
        </p:blipFill>
        <p:spPr>
          <a:xfrm>
            <a:off x="1549988" y="2286000"/>
            <a:ext cx="8668162" cy="4022725"/>
          </a:xfrm>
          <a:prstGeom prst="rect">
            <a:avLst/>
          </a:prstGeom>
        </p:spPr>
      </p:pic>
      <p:pic>
        <p:nvPicPr>
          <p:cNvPr id="6" name="Audio Recording Mar 26, 2023 at 11:15:42 PM">
            <a:hlinkClick r:id="" action="ppaction://media"/>
            <a:extLst>
              <a:ext uri="{FF2B5EF4-FFF2-40B4-BE49-F238E27FC236}">
                <a16:creationId xmlns:a16="http://schemas.microsoft.com/office/drawing/2014/main" id="{3F304283-8754-8ACB-B094-0F67FA839FE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34709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4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ED62-A341-3779-3752-ADE40BCF383A}"/>
              </a:ext>
            </a:extLst>
          </p:cNvPr>
          <p:cNvSpPr>
            <a:spLocks noGrp="1"/>
          </p:cNvSpPr>
          <p:nvPr>
            <p:ph type="title"/>
          </p:nvPr>
        </p:nvSpPr>
        <p:spPr/>
        <p:txBody>
          <a:bodyPr/>
          <a:lstStyle/>
          <a:p>
            <a:r>
              <a:rPr lang="en-US" dirty="0"/>
              <a:t>Ventas </a:t>
            </a:r>
            <a:r>
              <a:rPr lang="en-US" dirty="0" err="1"/>
              <a:t>por</a:t>
            </a:r>
            <a:r>
              <a:rPr lang="en-US" dirty="0"/>
              <a:t> </a:t>
            </a:r>
            <a:r>
              <a:rPr lang="en-US" dirty="0" err="1"/>
              <a:t>tipo</a:t>
            </a:r>
            <a:r>
              <a:rPr lang="en-US" dirty="0"/>
              <a:t> de tienda</a:t>
            </a:r>
          </a:p>
        </p:txBody>
      </p:sp>
      <p:pic>
        <p:nvPicPr>
          <p:cNvPr id="4" name="Content Placeholder 3">
            <a:extLst>
              <a:ext uri="{FF2B5EF4-FFF2-40B4-BE49-F238E27FC236}">
                <a16:creationId xmlns:a16="http://schemas.microsoft.com/office/drawing/2014/main" id="{8BA45148-E48D-9500-697A-1B4244841DC3}"/>
              </a:ext>
            </a:extLst>
          </p:cNvPr>
          <p:cNvPicPr>
            <a:picLocks noGrp="1" noChangeAspect="1"/>
          </p:cNvPicPr>
          <p:nvPr>
            <p:ph idx="1"/>
          </p:nvPr>
        </p:nvPicPr>
        <p:blipFill>
          <a:blip r:embed="rId5"/>
          <a:stretch>
            <a:fillRect/>
          </a:stretch>
        </p:blipFill>
        <p:spPr>
          <a:xfrm>
            <a:off x="3624754" y="2387600"/>
            <a:ext cx="4518819" cy="3885184"/>
          </a:xfrm>
          <a:prstGeom prst="rect">
            <a:avLst/>
          </a:prstGeom>
        </p:spPr>
      </p:pic>
      <p:pic>
        <p:nvPicPr>
          <p:cNvPr id="5" name="Audio Recording Mar 26, 2023 at 11:16:00 PM">
            <a:hlinkClick r:id="" action="ppaction://media"/>
            <a:extLst>
              <a:ext uri="{FF2B5EF4-FFF2-40B4-BE49-F238E27FC236}">
                <a16:creationId xmlns:a16="http://schemas.microsoft.com/office/drawing/2014/main" id="{9C22AB1B-0C1A-3427-387B-51C16D0D411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53217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4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63</TotalTime>
  <Words>489</Words>
  <Application>Microsoft Macintosh PowerPoint</Application>
  <PresentationFormat>Widescreen</PresentationFormat>
  <Paragraphs>41</Paragraphs>
  <Slides>14</Slides>
  <Notes>6</Notes>
  <HiddenSlides>0</HiddenSlides>
  <MMClips>13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Menlo</vt:lpstr>
      <vt:lpstr>Tw Cen MT</vt:lpstr>
      <vt:lpstr>Tw Cen MT Condensed</vt:lpstr>
      <vt:lpstr>Wingdings</vt:lpstr>
      <vt:lpstr>Wingdings 3</vt:lpstr>
      <vt:lpstr>Integral</vt:lpstr>
      <vt:lpstr>PrediccióN DE VENTAS</vt:lpstr>
      <vt:lpstr>CONTENIDO</vt:lpstr>
      <vt:lpstr>DATOS</vt:lpstr>
      <vt:lpstr>PESO de productos</vt:lpstr>
      <vt:lpstr>Visibilidad de productos</vt:lpstr>
      <vt:lpstr>Ventas de productos </vt:lpstr>
      <vt:lpstr>MAPA DE CORRELACIÓN</vt:lpstr>
      <vt:lpstr>Ventas acumuladas por tipo de producto</vt:lpstr>
      <vt:lpstr>Ventas por tipo de tienda</vt:lpstr>
      <vt:lpstr>ANÁLISIS</vt:lpstr>
      <vt:lpstr>RESULTADOS: Modelo de regresión lineal </vt:lpstr>
      <vt:lpstr>RESULTADOS: Modelo de árbol de regresión </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VENTAS</dc:title>
  <dc:creator>David Romero</dc:creator>
  <cp:lastModifiedBy>David Romero</cp:lastModifiedBy>
  <cp:revision>5</cp:revision>
  <dcterms:created xsi:type="dcterms:W3CDTF">2023-03-27T03:20:41Z</dcterms:created>
  <dcterms:modified xsi:type="dcterms:W3CDTF">2023-03-27T04:24:18Z</dcterms:modified>
</cp:coreProperties>
</file>