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/>
    <p:restoredTop sz="94712"/>
  </p:normalViewPr>
  <p:slideViewPr>
    <p:cSldViewPr snapToGrid="0">
      <p:cViewPr varScale="1">
        <p:scale>
          <a:sx n="175" d="100"/>
          <a:sy n="175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2119-7F71-DA4F-A33E-924D80098A97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0CF74-9AC3-6640-B520-117A6136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CF74-9AC3-6640-B520-117A613635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CF74-9AC3-6640-B520-117A613635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29EB-9073-9E38-BC17-B9156280D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6463-7F2B-A8F5-FBA7-E6B009BF5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9DB1-2CDE-7156-31F8-5C027C31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D7C5-041C-DAB0-3AFC-71BF88D1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F60B-1DCE-7B7D-4AF3-AE9F85AE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4486-E854-0FE0-C424-1E81B1E3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6419-7AC1-C71F-EA4A-CD06DB8C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A2DB-1DEE-FE69-D3AB-AE81455E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0BE6-96E4-2162-2A08-C8C5D2A2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675A-30AD-7F34-7BD5-A7F2C7FF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FFD3F-A29D-8680-7C75-305C322F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B540-0158-43C2-C7FA-AB8BABA9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181D-4345-AEAD-7B81-A758C9DF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0EE6-3B3D-D3AA-EBD3-9C6E9AAD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0D40-A080-A338-EFD4-FCFDE8D5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0CFA-E378-2B9D-1372-6C9C9EB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0D4E-5772-F654-A762-1BA82ABF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2113-92E0-AD66-1BA3-648DC882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C8E7-3A66-02DD-C43C-83185F37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1799-9715-E174-C321-9CBAD303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1FBF-EBB3-8128-462D-0BB203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76A1-21ED-8DDC-13C1-B6619BEB8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5CBA-1E0E-0065-1012-F8C8C0A4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B23D-4080-DAD1-BA1F-F094B489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82BF-666D-E07C-5935-6624621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A798-ED56-2AD6-05C8-0B310728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BA2-65DE-DB35-64F8-D24506142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35E9-1ED6-3D20-7AAF-4D4EA2EC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40D57-577C-D344-E707-BF3E3098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188B-EBE0-67AA-2361-8EDBEDF1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E8C5-92AA-5169-2D61-E2570086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50FE-A9C4-FCE5-F53F-0B34ABAE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57C4-C9AD-62F4-658E-D8DB1C73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E9556-8E41-7DB2-81DB-B60D4DCE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AF134-9287-E6C1-4F93-C9C57813D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ADCB6-34C8-80C6-60D3-C86833454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1AD05-2D21-860C-B850-BE374BD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3254D-A99A-88B3-F46D-FFAF6FF9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E342D-1BBB-3702-961B-3381F521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FDA3-0B14-A6AB-5C68-9A53FD97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0505F-E7FC-D71B-46D0-C671BF9D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B0212-E3D4-A2A6-B20B-7DCB2FE0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0C37D-0633-8CDA-9C83-B80F3C5C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48318-1A52-2CD0-C802-02DAB469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39A8-724D-C6A6-93A0-2AC133C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00DB0-8D02-1F82-15A4-30229AC6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5520-B6DF-7196-EC04-AB3B17F6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73A-EE58-2BCC-E278-B1F76911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52AC-3C46-3800-0596-41B2297C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1CF8-9502-02C6-7510-86F60060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71F74-5C1F-2052-F13C-912F09CC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B44D-34CE-B5E9-89F9-94497AB0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ADED-0623-ABB3-4B1C-E5123D51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1FA4-1ABF-257B-78A5-0EB09679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807B-95D6-8D90-5C4F-662F4F19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8189-3A87-DA4D-38D5-51CEA75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A332-2D4D-A98A-9494-37B8705C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1E7A-AF8A-96A2-4ADF-BFF67605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BA783-9174-AC32-257C-7A83EF00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1EB1-87BD-A85F-2235-A80EB1A0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3FA8-BBDF-A933-B954-EC0E856CC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2831-3CBC-7147-A479-C0AE4559DFE0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DD7-0004-3D55-53BD-4A65B4EAF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3A6E-2A1B-E972-580E-2523DC35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7AC7-2149-5042-8B5A-DD2BEEB5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601/1601.0099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fan-jansen/machine-learning-for-trading/blob/main/24_alpha_factor_library/03_101_formulaic_alphas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22DC-BEDA-4043-E918-E4A5986B4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793" y="1214438"/>
            <a:ext cx="8040414" cy="2387600"/>
          </a:xfrm>
        </p:spPr>
        <p:txBody>
          <a:bodyPr>
            <a:normAutofit/>
          </a:bodyPr>
          <a:lstStyle/>
          <a:p>
            <a:r>
              <a:rPr lang="en-US" dirty="0"/>
              <a:t> Cryptocurrency Market &amp; On-Chain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EF5A-2840-89C3-F9CB-D71969116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Sourcing, Collecting, Cleaning, &amp; Synthesizing</a:t>
            </a:r>
          </a:p>
        </p:txBody>
      </p:sp>
    </p:spTree>
    <p:extLst>
      <p:ext uri="{BB962C8B-B14F-4D97-AF65-F5344CB8AC3E}">
        <p14:creationId xmlns:p14="http://schemas.microsoft.com/office/powerpoint/2010/main" val="311316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A48-D729-A640-E136-0D97D90F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CryptoCompare</a:t>
            </a:r>
            <a:r>
              <a:rPr lang="en-US" dirty="0"/>
              <a:t> Example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202352-C7E5-B783-DA01-FF721CFC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165350"/>
            <a:ext cx="7772400" cy="2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0AAAA30-26ED-D571-5A0F-092693E5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34" y="1536519"/>
            <a:ext cx="3921091" cy="53214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C3F1276-285E-4B5A-EFD5-940379D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CryptoCompare</a:t>
            </a:r>
            <a:r>
              <a:rPr lang="en-US" dirty="0"/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1C93A-181B-DE26-D792-BA526F83B6BF}"/>
              </a:ext>
            </a:extLst>
          </p:cNvPr>
          <p:cNvSpPr txBox="1"/>
          <p:nvPr/>
        </p:nvSpPr>
        <p:spPr>
          <a:xfrm>
            <a:off x="708660" y="1097280"/>
            <a:ext cx="11300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produce a csv file named ‘cc_[category]_[subcategory]_[additional info, </a:t>
            </a:r>
            <a:r>
              <a:rPr lang="en-US" dirty="0" err="1"/>
              <a:t>eg</a:t>
            </a:r>
            <a:r>
              <a:rPr lang="en-US" dirty="0"/>
              <a:t> coin pair: BTC_USD].csv’ and place it within the ‘Data’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e.g.: ‘cc_v2_histoday_BTC_USD.csv’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limited to timeseries!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F8C4-4617-DD15-3827-F2CDBD96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Timeseries Data Cleanup &amp;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15146-515B-769D-0C95-8732FCBA5F9D}"/>
              </a:ext>
            </a:extLst>
          </p:cNvPr>
          <p:cNvSpPr txBox="1"/>
          <p:nvPr/>
        </p:nvSpPr>
        <p:spPr>
          <a:xfrm>
            <a:off x="708660" y="1097280"/>
            <a:ext cx="9342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24h/1d timeseries data, manually place data into folders contained within the folder named ‘Data’, named according to the coin pair.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folder names: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BTCUSD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ETHBTC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ETHUSD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timeseries data other than 24h/1d, manually place data into folders contained within the folder named ‘Data’, named according to the coin pair + chosen time interval.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folder names: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BTCUSD_hour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BTCUSD_minute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4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769-0AAD-1785-5E06-BCF8241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Timeseries Data Cleanup &amp;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6E42E-7E78-F4AF-EB93-AA1DDE908ACD}"/>
              </a:ext>
            </a:extLst>
          </p:cNvPr>
          <p:cNvSpPr txBox="1"/>
          <p:nvPr/>
        </p:nvSpPr>
        <p:spPr>
          <a:xfrm>
            <a:off x="786981" y="1717451"/>
            <a:ext cx="10618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‘Analysis’ folder, whether in a </a:t>
            </a:r>
            <a:r>
              <a:rPr lang="en-US" dirty="0" err="1"/>
              <a:t>Jupyter</a:t>
            </a:r>
            <a:r>
              <a:rPr lang="en-US" dirty="0"/>
              <a:t> Notebook or a .</a:t>
            </a:r>
            <a:r>
              <a:rPr lang="en-US" dirty="0" err="1"/>
              <a:t>py</a:t>
            </a:r>
            <a:r>
              <a:rPr lang="en-US" dirty="0"/>
              <a:t> file, import files named: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coin_data.py</a:t>
            </a:r>
            <a:r>
              <a:rPr lang="en-US" dirty="0"/>
              <a:t>’ as ‘cd’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market_alpha.py</a:t>
            </a:r>
            <a:r>
              <a:rPr lang="en-US" dirty="0"/>
              <a:t>’ as ‘ma’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formulaic_alpha.py</a:t>
            </a:r>
            <a:r>
              <a:rPr lang="en-US" dirty="0"/>
              <a:t>’ as ‘fa’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coin_plots.py</a:t>
            </a:r>
            <a:r>
              <a:rPr lang="en-US" dirty="0"/>
              <a:t>’ (optional) as ‘cp’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‘process(</a:t>
            </a:r>
            <a:r>
              <a:rPr lang="en-US" dirty="0" err="1"/>
              <a:t>data_source</a:t>
            </a:r>
            <a:r>
              <a:rPr lang="en-US" dirty="0"/>
              <a:t>, </a:t>
            </a:r>
            <a:r>
              <a:rPr lang="en-US" dirty="0" err="1"/>
              <a:t>coin_pair</a:t>
            </a:r>
            <a:r>
              <a:rPr lang="en-US" dirty="0"/>
              <a:t>)’ function from ‘</a:t>
            </a:r>
            <a:r>
              <a:rPr lang="en-US" dirty="0" err="1"/>
              <a:t>coin_data.py</a:t>
            </a:r>
            <a:r>
              <a:rPr lang="en-US" dirty="0"/>
              <a:t>’ which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Takes inputs ‘</a:t>
            </a:r>
            <a:r>
              <a:rPr lang="en-US" dirty="0" err="1"/>
              <a:t>data_source</a:t>
            </a:r>
            <a:r>
              <a:rPr lang="en-US" dirty="0"/>
              <a:t>’ (</a:t>
            </a:r>
            <a:r>
              <a:rPr lang="en-US" dirty="0" err="1"/>
              <a:t>eg</a:t>
            </a:r>
            <a:r>
              <a:rPr lang="en-US" dirty="0"/>
              <a:t> ‘</a:t>
            </a:r>
            <a:r>
              <a:rPr lang="en-US" dirty="0" err="1"/>
              <a:t>glassnode</a:t>
            </a:r>
            <a:r>
              <a:rPr lang="en-US" dirty="0"/>
              <a:t>’, </a:t>
            </a:r>
            <a:r>
              <a:rPr lang="en-US" dirty="0" err="1"/>
              <a:t>cryptocompare</a:t>
            </a:r>
            <a:r>
              <a:rPr lang="en-US" dirty="0"/>
              <a:t>’) and ‘</a:t>
            </a:r>
            <a:r>
              <a:rPr lang="en-US" dirty="0" err="1"/>
              <a:t>coin_pair</a:t>
            </a:r>
            <a:r>
              <a:rPr lang="en-US" dirty="0"/>
              <a:t>’ (</a:t>
            </a:r>
            <a:r>
              <a:rPr lang="en-US" dirty="0" err="1"/>
              <a:t>eg</a:t>
            </a:r>
            <a:r>
              <a:rPr lang="en-US" dirty="0"/>
              <a:t> ‘BTCUSD’, ‘ETHBTC’)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‘data’ </a:t>
            </a:r>
            <a:r>
              <a:rPr lang="en-US" dirty="0" err="1"/>
              <a:t>dataframe</a:t>
            </a:r>
            <a:r>
              <a:rPr lang="en-US" dirty="0"/>
              <a:t> which is processed and cleaned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does this by importing ‘</a:t>
            </a:r>
            <a:r>
              <a:rPr lang="en-US" dirty="0" err="1"/>
              <a:t>import_coin.py</a:t>
            </a:r>
            <a:r>
              <a:rPr lang="en-US" dirty="0"/>
              <a:t>’ and using the latter’s ‘coin’ function to: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Take stated ‘</a:t>
            </a:r>
            <a:r>
              <a:rPr lang="en-US" dirty="0" err="1"/>
              <a:t>data_source</a:t>
            </a:r>
            <a:r>
              <a:rPr lang="en-US" dirty="0"/>
              <a:t>’ and ‘</a:t>
            </a:r>
            <a:r>
              <a:rPr lang="en-US" dirty="0" err="1"/>
              <a:t>coin_pair</a:t>
            </a:r>
            <a:r>
              <a:rPr lang="en-US" dirty="0"/>
              <a:t>’ inputs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Search for, and gather, respective data from ‘Data’ folder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Append complementary data from non-specified sources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from </a:t>
            </a:r>
            <a:r>
              <a:rPr lang="en-US" dirty="0" err="1"/>
              <a:t>CoinMetrics</a:t>
            </a:r>
            <a:r>
              <a:rPr lang="en-US" dirty="0"/>
              <a:t> &amp; </a:t>
            </a:r>
            <a:r>
              <a:rPr lang="en-US" dirty="0" err="1"/>
              <a:t>CryptoCompare</a:t>
            </a:r>
            <a:r>
              <a:rPr lang="en-US" dirty="0"/>
              <a:t> if </a:t>
            </a:r>
            <a:r>
              <a:rPr lang="en-US" dirty="0" err="1"/>
              <a:t>Glassnode</a:t>
            </a:r>
            <a:r>
              <a:rPr lang="en-US" dirty="0"/>
              <a:t> is specified, and other permutations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r>
              <a:rPr lang="en-US" dirty="0"/>
              <a:t>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8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E05A-D1D0-12C1-FEFB-51B66CAA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Market &amp; Formulaic Alpha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E3BF8-4A6F-8954-E719-3B251E87FD4D}"/>
              </a:ext>
            </a:extLst>
          </p:cNvPr>
          <p:cNvSpPr txBox="1"/>
          <p:nvPr/>
        </p:nvSpPr>
        <p:spPr>
          <a:xfrm>
            <a:off x="838200" y="1702472"/>
            <a:ext cx="10820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market_data.py</a:t>
            </a:r>
            <a:r>
              <a:rPr lang="en-US" dirty="0"/>
              <a:t>’ allows use of ‘market(data, short, medium, long)’ function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Takes ‘data’ </a:t>
            </a:r>
            <a:r>
              <a:rPr lang="en-US" dirty="0" err="1"/>
              <a:t>dataframe</a:t>
            </a:r>
            <a:r>
              <a:rPr lang="en-US" dirty="0"/>
              <a:t> and accompanying ‘short’, ‘medium’, and ‘long’ numerical values to calculate</a:t>
            </a:r>
          </a:p>
          <a:p>
            <a:pPr lvl="1"/>
            <a:r>
              <a:rPr lang="en-US" dirty="0"/>
              <a:t>      traditional TA market alphas, appending these to newly created columns in the </a:t>
            </a:r>
            <a:r>
              <a:rPr lang="en-US"/>
              <a:t>‘data’ dataframe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‘data’ </a:t>
            </a:r>
            <a:r>
              <a:rPr lang="en-US" dirty="0" err="1"/>
              <a:t>dataframe</a:t>
            </a:r>
            <a:r>
              <a:rPr lang="en-US" dirty="0"/>
              <a:t> contain ‘</a:t>
            </a:r>
            <a:r>
              <a:rPr lang="en-US" dirty="0" err="1"/>
              <a:t>ohlc</a:t>
            </a:r>
            <a:r>
              <a:rPr lang="en-US" dirty="0"/>
              <a:t>’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formulaic_alpha.py</a:t>
            </a:r>
            <a:r>
              <a:rPr lang="en-US" dirty="0"/>
              <a:t>’ allows use of ‘formulaic(data, </a:t>
            </a:r>
            <a:r>
              <a:rPr lang="en-US" dirty="0" err="1"/>
              <a:t>returns_dependent</a:t>
            </a:r>
            <a:r>
              <a:rPr lang="en-US" dirty="0"/>
              <a:t>=‘N’)’ function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Takes ‘data’ </a:t>
            </a:r>
            <a:r>
              <a:rPr lang="en-US" dirty="0" err="1"/>
              <a:t>dataframe</a:t>
            </a:r>
            <a:r>
              <a:rPr lang="en-US" dirty="0"/>
              <a:t> and calculates formulaic alphas based on '101 Formulaic Alphas' by </a:t>
            </a:r>
            <a:r>
              <a:rPr lang="en-US" dirty="0" err="1"/>
              <a:t>Zura</a:t>
            </a:r>
            <a:r>
              <a:rPr lang="en-US" dirty="0"/>
              <a:t> </a:t>
            </a:r>
            <a:r>
              <a:rPr lang="en-US" dirty="0" err="1"/>
              <a:t>Kakushadze’s</a:t>
            </a:r>
            <a:r>
              <a:rPr lang="en-US" dirty="0"/>
              <a:t> and appends these to newly created columns in the ‘data’ </a:t>
            </a:r>
            <a:r>
              <a:rPr lang="en-US" dirty="0" err="1"/>
              <a:t>dataframe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https://arxiv.org/ftp/arxiv/papers/1601/1601.00991.pdf</a:t>
            </a:r>
            <a:r>
              <a:rPr lang="en-US" dirty="0"/>
              <a:t> via Stefan Jansen's 'Machine Learning for Algorithmic Trading' book.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https://github.com/stefan-jansen/machine-learning-for-trading/blob/main/24_alpha_factor_library/03_101_formulaic_alphas.ipynb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‘data’ </a:t>
            </a:r>
            <a:r>
              <a:rPr lang="en-US" dirty="0" err="1"/>
              <a:t>dataframe</a:t>
            </a:r>
            <a:r>
              <a:rPr lang="en-US" dirty="0"/>
              <a:t> to contain ‘</a:t>
            </a:r>
            <a:r>
              <a:rPr lang="en-US" dirty="0" err="1"/>
              <a:t>ohlc</a:t>
            </a:r>
            <a:r>
              <a:rPr lang="en-US" dirty="0"/>
              <a:t>’ columns as well as a ‘</a:t>
            </a:r>
            <a:r>
              <a:rPr lang="en-US" dirty="0" err="1"/>
              <a:t>volumeto</a:t>
            </a:r>
            <a:r>
              <a:rPr lang="en-US" dirty="0"/>
              <a:t>’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Optional ‘</a:t>
            </a:r>
            <a:r>
              <a:rPr lang="en-US" dirty="0" err="1"/>
              <a:t>returns_dependent</a:t>
            </a:r>
            <a:r>
              <a:rPr lang="en-US" dirty="0"/>
              <a:t>’ argument will include returns dependent formulaic alpha 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Default: </a:t>
            </a:r>
            <a:r>
              <a:rPr lang="en-US" dirty="0" err="1"/>
              <a:t>returns_dependent</a:t>
            </a:r>
            <a:r>
              <a:rPr lang="en-US" dirty="0"/>
              <a:t>=‘N’</a:t>
            </a:r>
          </a:p>
        </p:txBody>
      </p:sp>
    </p:spTree>
    <p:extLst>
      <p:ext uri="{BB962C8B-B14F-4D97-AF65-F5344CB8AC3E}">
        <p14:creationId xmlns:p14="http://schemas.microsoft.com/office/powerpoint/2010/main" val="14866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04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9442-5752-FC7C-DCF1-1F3F8A3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Sourcing</a:t>
            </a:r>
          </a:p>
        </p:txBody>
      </p:sp>
      <p:pic>
        <p:nvPicPr>
          <p:cNvPr id="1028" name="Picture 4" descr="CryptoCompare - CoinDesk">
            <a:extLst>
              <a:ext uri="{FF2B5EF4-FFF2-40B4-BE49-F238E27FC236}">
                <a16:creationId xmlns:a16="http://schemas.microsoft.com/office/drawing/2014/main" id="{2B1EE26F-2D70-221A-BED9-4E8DDE345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96" y="1325563"/>
            <a:ext cx="2484604" cy="15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lassnode: Your Gateway to On-Chain Data">
            <a:extLst>
              <a:ext uri="{FF2B5EF4-FFF2-40B4-BE49-F238E27FC236}">
                <a16:creationId xmlns:a16="http://schemas.microsoft.com/office/drawing/2014/main" id="{B4105533-C8D6-3B64-FC46-02793D89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1" y="3429000"/>
            <a:ext cx="3768003" cy="2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in Metrics - CoinDesk">
            <a:extLst>
              <a:ext uri="{FF2B5EF4-FFF2-40B4-BE49-F238E27FC236}">
                <a16:creationId xmlns:a16="http://schemas.microsoft.com/office/drawing/2014/main" id="{A81977E3-EAC8-9DE0-3DFA-AE13631C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50" y="4247015"/>
            <a:ext cx="2757055" cy="14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1556D-22BE-07CE-B15A-E46C2BB680AD}"/>
              </a:ext>
            </a:extLst>
          </p:cNvPr>
          <p:cNvSpPr txBox="1"/>
          <p:nvPr/>
        </p:nvSpPr>
        <p:spPr>
          <a:xfrm>
            <a:off x="711200" y="863600"/>
            <a:ext cx="878114" cy="65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A421D1-7650-E46B-25B9-A196E68413CF}"/>
              </a:ext>
            </a:extLst>
          </p:cNvPr>
          <p:cNvSpPr/>
          <p:nvPr/>
        </p:nvSpPr>
        <p:spPr>
          <a:xfrm>
            <a:off x="4684484" y="3006842"/>
            <a:ext cx="2823028" cy="1377333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Bulk downloading from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nstitutional grade digital asset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18113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ryptoCompare - CoinDesk">
            <a:extLst>
              <a:ext uri="{FF2B5EF4-FFF2-40B4-BE49-F238E27FC236}">
                <a16:creationId xmlns:a16="http://schemas.microsoft.com/office/drawing/2014/main" id="{02B7F1B3-2AE8-9B4F-4868-AE4C8470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3151"/>
            <a:ext cx="3922916" cy="24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CA7AA-7012-D72F-6ED9-425CAE363B62}"/>
              </a:ext>
            </a:extLst>
          </p:cNvPr>
          <p:cNvSpPr txBox="1"/>
          <p:nvPr/>
        </p:nvSpPr>
        <p:spPr>
          <a:xfrm>
            <a:off x="1577476" y="1382286"/>
            <a:ext cx="32896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312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7,739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359,321 Trading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 metric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300+ exchanges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7,739 digital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350,000+ trading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Order 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D1F48-0D0D-2AF1-17B9-600CBC95C4B7}"/>
              </a:ext>
            </a:extLst>
          </p:cNvPr>
          <p:cNvSpPr txBox="1"/>
          <p:nvPr/>
        </p:nvSpPr>
        <p:spPr>
          <a:xfrm>
            <a:off x="5870801" y="4265517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min-</a:t>
            </a:r>
            <a:r>
              <a:rPr lang="en-US" dirty="0" err="1"/>
              <a:t>api.cryptocompare.com</a:t>
            </a:r>
            <a:r>
              <a:rPr lang="en-US" dirty="0"/>
              <a:t>/documentation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CC732A-2420-8CF6-95F8-1A13105D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CryptoCompare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lassnode: Your Gateway to On-Chain Data">
            <a:extLst>
              <a:ext uri="{FF2B5EF4-FFF2-40B4-BE49-F238E27FC236}">
                <a16:creationId xmlns:a16="http://schemas.microsoft.com/office/drawing/2014/main" id="{598B111F-6B0F-1617-1B57-A89C382E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599"/>
            <a:ext cx="3768003" cy="2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3BDC5-DACC-F625-A18C-09F65FC4A2AE}"/>
              </a:ext>
            </a:extLst>
          </p:cNvPr>
          <p:cNvSpPr txBox="1"/>
          <p:nvPr/>
        </p:nvSpPr>
        <p:spPr>
          <a:xfrm>
            <a:off x="1577476" y="1382286"/>
            <a:ext cx="32896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 metric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Derivatives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Institutions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BC162-DB33-BEDF-276A-5B34131E7848}"/>
              </a:ext>
            </a:extLst>
          </p:cNvPr>
          <p:cNvSpPr txBox="1"/>
          <p:nvPr/>
        </p:nvSpPr>
        <p:spPr>
          <a:xfrm>
            <a:off x="6300887" y="4559401"/>
            <a:ext cx="335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docs.glassnode.com</a:t>
            </a:r>
            <a:r>
              <a:rPr lang="en-US" dirty="0"/>
              <a:t>/basic-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21966C-F47E-145C-34E3-20FFE61E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Glassnode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5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oin Metrics - CoinDesk">
            <a:extLst>
              <a:ext uri="{FF2B5EF4-FFF2-40B4-BE49-F238E27FC236}">
                <a16:creationId xmlns:a16="http://schemas.microsoft.com/office/drawing/2014/main" id="{47B02FF7-324C-A929-F4B2-1EB68D31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7606"/>
            <a:ext cx="2757055" cy="14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05307-D90C-EE70-9676-B6F708F2CBA6}"/>
              </a:ext>
            </a:extLst>
          </p:cNvPr>
          <p:cNvSpPr txBox="1"/>
          <p:nvPr/>
        </p:nvSpPr>
        <p:spPr>
          <a:xfrm>
            <a:off x="1577476" y="1382286"/>
            <a:ext cx="45316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30 spot &amp; derivatives crypto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3k+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4k+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22k+ spot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 metric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Fees &amp;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9F058-C202-EDF3-E5FA-7DF975D98DFF}"/>
              </a:ext>
            </a:extLst>
          </p:cNvPr>
          <p:cNvSpPr txBox="1"/>
          <p:nvPr/>
        </p:nvSpPr>
        <p:spPr>
          <a:xfrm>
            <a:off x="6136308" y="4147886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docs.coinmetrics.io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/v4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2E3A26-2100-B505-5978-72AECBFE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CoinMetrics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F2BD2-4A54-9F12-76E8-F87906697205}"/>
              </a:ext>
            </a:extLst>
          </p:cNvPr>
          <p:cNvSpPr txBox="1"/>
          <p:nvPr/>
        </p:nvSpPr>
        <p:spPr>
          <a:xfrm>
            <a:off x="708659" y="1097280"/>
            <a:ext cx="11047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terminal: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cd into folder containing ‘</a:t>
            </a:r>
            <a:r>
              <a:rPr lang="en-US" dirty="0" err="1"/>
              <a:t>gather_data.py</a:t>
            </a:r>
            <a:r>
              <a:rPr lang="en-US" dirty="0"/>
              <a:t>’ file and run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are prompted to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enter ‘</a:t>
            </a:r>
            <a:r>
              <a:rPr lang="en-US" dirty="0" err="1"/>
              <a:t>glassnode</a:t>
            </a:r>
            <a:r>
              <a:rPr lang="en-US" dirty="0"/>
              <a:t>’ as the data provider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Request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‘a’: </a:t>
            </a:r>
            <a:r>
              <a:rPr lang="en-US" u="sng" dirty="0"/>
              <a:t>Automatically</a:t>
            </a:r>
            <a:r>
              <a:rPr lang="en-US" dirty="0"/>
              <a:t> from a preset list of metrics using ‘</a:t>
            </a:r>
            <a:r>
              <a:rPr lang="en-US" dirty="0" err="1"/>
              <a:t>Auto_Glassnode.py</a:t>
            </a:r>
            <a:r>
              <a:rPr lang="en-US" dirty="0"/>
              <a:t>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‘m’: </a:t>
            </a:r>
            <a:r>
              <a:rPr lang="en-US" u="sng" dirty="0"/>
              <a:t>Manually</a:t>
            </a:r>
            <a:r>
              <a:rPr lang="en-US" dirty="0"/>
              <a:t> via a prompt &amp; inputting desired list of metrics using ‘</a:t>
            </a:r>
            <a:r>
              <a:rPr lang="en-US" dirty="0" err="1"/>
              <a:t>Call_Glassnode.py</a:t>
            </a:r>
            <a:r>
              <a:rPr lang="en-US" dirty="0"/>
              <a:t>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‘all’: </a:t>
            </a:r>
            <a:r>
              <a:rPr lang="en-US" u="sng" dirty="0"/>
              <a:t>All</a:t>
            </a:r>
            <a:r>
              <a:rPr lang="en-US" dirty="0"/>
              <a:t> metrics, for all categories on the site are downloaded using ‘</a:t>
            </a:r>
            <a:r>
              <a:rPr lang="en-US" dirty="0" err="1"/>
              <a:t>All_Glassnode.py</a:t>
            </a:r>
            <a:r>
              <a:rPr lang="en-US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we choose ‘</a:t>
            </a:r>
            <a:r>
              <a:rPr lang="en-US" u="sng" dirty="0"/>
              <a:t>all</a:t>
            </a:r>
            <a:r>
              <a:rPr lang="en-US" dirty="0"/>
              <a:t>’ and continue 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Choose a Digital Asset (here, BTC)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Enter a ‘start’ date for the timeseries (blank = default date = earliest available)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Enter an ‘end’ date for the timeseries (blank = default date = latest available)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Enter desired unit time interval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Optional denomination of digital asset (blank = default = USD)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52423B-EC2C-847E-5E4C-CB5A2252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Glassnode</a:t>
            </a:r>
            <a:r>
              <a:rPr lang="en-US" dirty="0"/>
              <a:t> Example</a:t>
            </a:r>
          </a:p>
        </p:txBody>
      </p:sp>
      <p:pic>
        <p:nvPicPr>
          <p:cNvPr id="5" name="Picture 4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9480D710-A4D8-61B7-5312-DBEAEC5C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226498"/>
            <a:ext cx="7772400" cy="1068443"/>
          </a:xfrm>
          <a:prstGeom prst="rect">
            <a:avLst/>
          </a:prstGeom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DB6F20E-67D7-5D6D-D875-48571A7E65C8}"/>
              </a:ext>
            </a:extLst>
          </p:cNvPr>
          <p:cNvCxnSpPr>
            <a:cxnSpLocks/>
          </p:cNvCxnSpPr>
          <p:nvPr/>
        </p:nvCxnSpPr>
        <p:spPr>
          <a:xfrm>
            <a:off x="5987143" y="3490686"/>
            <a:ext cx="3995057" cy="1966685"/>
          </a:xfrm>
          <a:prstGeom prst="bentConnector3">
            <a:avLst>
              <a:gd name="adj1" fmla="val 1072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2E2739-C095-CBDF-AD00-C5B562D2D294}"/>
              </a:ext>
            </a:extLst>
          </p:cNvPr>
          <p:cNvCxnSpPr/>
          <p:nvPr/>
        </p:nvCxnSpPr>
        <p:spPr>
          <a:xfrm flipH="1">
            <a:off x="1110343" y="3730171"/>
            <a:ext cx="616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604B3CA-E195-31B3-6C9E-43E8EE5190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272" y="4127500"/>
            <a:ext cx="1872343" cy="1106714"/>
          </a:xfrm>
          <a:prstGeom prst="bentConnector3">
            <a:avLst>
              <a:gd name="adj1" fmla="val 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2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3EBA8-4527-CF79-807C-AA002267AA1C}"/>
              </a:ext>
            </a:extLst>
          </p:cNvPr>
          <p:cNvSpPr txBox="1"/>
          <p:nvPr/>
        </p:nvSpPr>
        <p:spPr>
          <a:xfrm>
            <a:off x="108858" y="204656"/>
            <a:ext cx="11967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All_Glassnode.py</a:t>
            </a:r>
            <a:r>
              <a:rPr lang="en-US" dirty="0"/>
              <a:t>’ will call ‘</a:t>
            </a:r>
            <a:r>
              <a:rPr lang="en-US" dirty="0" err="1"/>
              <a:t>glassnode_data_cat_from_sub_cat.py</a:t>
            </a:r>
            <a:r>
              <a:rPr lang="en-US" dirty="0"/>
              <a:t>’ which will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 category names needed for processing API requests from ‘</a:t>
            </a:r>
            <a:r>
              <a:rPr lang="en-US" dirty="0" err="1"/>
              <a:t>Glassnode_Metrics.xlsx</a:t>
            </a:r>
            <a:r>
              <a:rPr lang="en-US" dirty="0"/>
              <a:t>’ file contained within the ‘</a:t>
            </a:r>
            <a:r>
              <a:rPr lang="en-US" dirty="0" err="1"/>
              <a:t>Glassnode</a:t>
            </a:r>
            <a:r>
              <a:rPr lang="en-US" dirty="0"/>
              <a:t>’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either ‘</a:t>
            </a:r>
            <a:r>
              <a:rPr lang="en-US" dirty="0" err="1"/>
              <a:t>Glassnode_OHLC.py</a:t>
            </a:r>
            <a:r>
              <a:rPr lang="en-US" dirty="0"/>
              <a:t>’ </a:t>
            </a:r>
            <a:r>
              <a:rPr lang="en-US" u="sng" dirty="0"/>
              <a:t>or</a:t>
            </a:r>
            <a:r>
              <a:rPr lang="en-US" dirty="0"/>
              <a:t> ‘</a:t>
            </a:r>
            <a:r>
              <a:rPr lang="en-US" dirty="0" err="1"/>
              <a:t>Glassnode_Close.py</a:t>
            </a:r>
            <a:r>
              <a:rPr lang="en-US" dirty="0"/>
              <a:t>’ depending on whether the requested time-increment interval requested is either ‘24h’, ‘1h’, </a:t>
            </a:r>
            <a:r>
              <a:rPr lang="en-US" u="sng" dirty="0"/>
              <a:t>or</a:t>
            </a:r>
            <a:r>
              <a:rPr lang="en-US" dirty="0"/>
              <a:t> something else,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Latter two files will transform any ‘dictionary’ column into separate columns consisting of its separate constituent elements, renaming each using the original dictionary metric-name as a prefix to constituent element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produce 7 separate CSV files named ‘</a:t>
            </a:r>
            <a:r>
              <a:rPr lang="en-US" dirty="0" err="1"/>
              <a:t>glassnode_n.csv</a:t>
            </a:r>
            <a:r>
              <a:rPr lang="en-US" dirty="0"/>
              <a:t>’ (n=1,…,7) containing requested data inside ‘Data’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Glassnode</a:t>
            </a:r>
            <a:r>
              <a:rPr lang="en-US" dirty="0"/>
              <a:t> API limits how many metrics may be requested per call, thus separate CSV files are generated as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Glassnode</a:t>
            </a:r>
            <a:r>
              <a:rPr lang="en-US" dirty="0"/>
              <a:t> API limits the number of calls per unit time, thus the inclusion of sleep() method to suspend execution of current thread for a given number of seconds in between subsequent calls.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96C670AC-E204-3D29-ED16-B7AEA3F3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33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963-13F9-D3EE-A7D1-8529593E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CoinMetrics</a:t>
            </a:r>
            <a:r>
              <a:rPr lang="en-US" dirty="0"/>
              <a:t> Example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7C814EA-5072-3A23-CB23-97D5DF96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6078"/>
            <a:ext cx="7772400" cy="4155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36230-8785-4911-C49B-0D6BCFE98FD2}"/>
              </a:ext>
            </a:extLst>
          </p:cNvPr>
          <p:cNvSpPr txBox="1"/>
          <p:nvPr/>
        </p:nvSpPr>
        <p:spPr>
          <a:xfrm>
            <a:off x="1357086" y="1066800"/>
            <a:ext cx="32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Glassnode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9068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indow, appliance&#10;&#10;Description automatically generated">
            <a:extLst>
              <a:ext uri="{FF2B5EF4-FFF2-40B4-BE49-F238E27FC236}">
                <a16:creationId xmlns:a16="http://schemas.microsoft.com/office/drawing/2014/main" id="{78297D67-C946-5A4D-F3C0-DDA8FAF2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9953"/>
            <a:ext cx="7772400" cy="33238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3600A1-8DC7-9607-F372-567AB90F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CoinMetrics</a:t>
            </a:r>
            <a:r>
              <a:rPr lang="en-US" dirty="0"/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3B653-BCD7-FC0B-1E86-1862EE58AF1C}"/>
              </a:ext>
            </a:extLst>
          </p:cNvPr>
          <p:cNvSpPr txBox="1"/>
          <p:nvPr/>
        </p:nvSpPr>
        <p:spPr>
          <a:xfrm>
            <a:off x="708660" y="1097280"/>
            <a:ext cx="934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produce ‘</a:t>
            </a:r>
            <a:r>
              <a:rPr lang="en-US" dirty="0" err="1"/>
              <a:t>coinmetrics.csv</a:t>
            </a:r>
            <a:r>
              <a:rPr lang="en-US" dirty="0"/>
              <a:t>’ file (within ‘Data’ folder) containing requested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5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1112</Words>
  <Application>Microsoft Macintosh PowerPoint</Application>
  <PresentationFormat>Widescreen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Cryptocurrency Market &amp; On-Chain Data</vt:lpstr>
      <vt:lpstr>Sourcing</vt:lpstr>
      <vt:lpstr>CryptoCompare</vt:lpstr>
      <vt:lpstr>Glassnode</vt:lpstr>
      <vt:lpstr>CoinMetrics</vt:lpstr>
      <vt:lpstr>Glassnode Example</vt:lpstr>
      <vt:lpstr>PowerPoint Presentation</vt:lpstr>
      <vt:lpstr>CoinMetrics Example</vt:lpstr>
      <vt:lpstr>CoinMetrics Example</vt:lpstr>
      <vt:lpstr>CryptoCompare Example</vt:lpstr>
      <vt:lpstr>CryptoCompare Example</vt:lpstr>
      <vt:lpstr>Timeseries Data Cleanup &amp; Analysis</vt:lpstr>
      <vt:lpstr>Timeseries Data Cleanup &amp; Analysis</vt:lpstr>
      <vt:lpstr>Market &amp; Formulaic Alpha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 Asset Market &amp; On-Chain Data</dc:title>
  <dc:creator>David Ronquillo</dc:creator>
  <cp:lastModifiedBy>David Ronquillo</cp:lastModifiedBy>
  <cp:revision>14</cp:revision>
  <dcterms:created xsi:type="dcterms:W3CDTF">2023-01-26T19:25:30Z</dcterms:created>
  <dcterms:modified xsi:type="dcterms:W3CDTF">2023-01-30T23:47:36Z</dcterms:modified>
</cp:coreProperties>
</file>