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9" r:id="rId8"/>
    <p:sldId id="270" r:id="rId9"/>
    <p:sldId id="271" r:id="rId10"/>
    <p:sldId id="265"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94660"/>
  </p:normalViewPr>
  <p:slideViewPr>
    <p:cSldViewPr snapToGrid="0">
      <p:cViewPr varScale="1">
        <p:scale>
          <a:sx n="115" d="100"/>
          <a:sy n="115" d="100"/>
        </p:scale>
        <p:origin x="2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BBA91-0A77-479B-9C8B-5D8CBDF02922}" type="datetimeFigureOut">
              <a:rPr lang="en-US" smtClean="0"/>
              <a:t>6/4/2019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9B63F-A7AE-4C18-8C4D-175FA2688C2F}" type="slidenum">
              <a:rPr lang="en-US" smtClean="0"/>
              <a:t>‹Nº›</a:t>
            </a:fld>
            <a:endParaRPr lang="en-US"/>
          </a:p>
        </p:txBody>
      </p:sp>
    </p:spTree>
    <p:extLst>
      <p:ext uri="{BB962C8B-B14F-4D97-AF65-F5344CB8AC3E}">
        <p14:creationId xmlns:p14="http://schemas.microsoft.com/office/powerpoint/2010/main" val="28202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p:cNvSpPr>
            <a:spLocks noGrp="1"/>
          </p:cNvSpPr>
          <p:nvPr>
            <p:ph type="subTitle" idx="1"/>
          </p:nvPr>
        </p:nvSpPr>
        <p:spPr>
          <a:xfrm>
            <a:off x="2020887" y="636588"/>
            <a:ext cx="7629549" cy="1947862"/>
          </a:xfrm>
        </p:spPr>
        <p:txBody>
          <a:bodyPr>
            <a:normAutofit lnSpcReduction="10000"/>
          </a:bodyPr>
          <a:lstStyle/>
          <a:p>
            <a:pPr algn="ctr"/>
            <a:r>
              <a:rPr lang="es-CO" sz="4400" dirty="0" smtClean="0">
                <a:solidFill>
                  <a:schemeClr val="bg1"/>
                </a:solidFill>
              </a:rPr>
              <a:t>PROYECTO EMPRESA INVENTARIOS: LAS DELICIAS DE LUZ.</a:t>
            </a:r>
            <a:endParaRPr lang="es-CO" sz="4400" dirty="0">
              <a:solidFill>
                <a:schemeClr val="bg1"/>
              </a:solidFill>
            </a:endParaRPr>
          </a:p>
        </p:txBody>
      </p:sp>
      <p:sp>
        <p:nvSpPr>
          <p:cNvPr id="5" name="Subtítulo 2"/>
          <p:cNvSpPr txBox="1">
            <a:spLocks/>
          </p:cNvSpPr>
          <p:nvPr/>
        </p:nvSpPr>
        <p:spPr>
          <a:xfrm>
            <a:off x="1317258" y="3013873"/>
            <a:ext cx="9683677" cy="194733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s-CO" sz="4400" dirty="0" smtClean="0">
                <a:solidFill>
                  <a:schemeClr val="bg1"/>
                </a:solidFill>
              </a:rPr>
              <a:t>David Montaño Cristiano.</a:t>
            </a:r>
          </a:p>
          <a:p>
            <a:r>
              <a:rPr lang="es-CO" sz="4400" dirty="0" smtClean="0">
                <a:solidFill>
                  <a:schemeClr val="bg1"/>
                </a:solidFill>
              </a:rPr>
              <a:t>Jefferson Andrés Camacho.</a:t>
            </a:r>
          </a:p>
        </p:txBody>
      </p:sp>
      <p:pic>
        <p:nvPicPr>
          <p:cNvPr id="6"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07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20643" y="636434"/>
            <a:ext cx="6400800" cy="981352"/>
          </a:xfrm>
        </p:spPr>
        <p:txBody>
          <a:bodyPr>
            <a:normAutofit/>
          </a:bodyPr>
          <a:lstStyle/>
          <a:p>
            <a:pPr algn="ctr"/>
            <a:r>
              <a:rPr lang="es-CO" sz="4000" dirty="0" smtClean="0">
                <a:solidFill>
                  <a:schemeClr val="bg1"/>
                </a:solidFill>
              </a:rPr>
              <a:t>MAPA DE PROCESOS.</a:t>
            </a:r>
            <a:endParaRPr lang="es-CO" sz="4000" dirty="0">
              <a:solidFill>
                <a:schemeClr val="bg1"/>
              </a:solidFill>
            </a:endParaRPr>
          </a:p>
        </p:txBody>
      </p:sp>
      <p:pic>
        <p:nvPicPr>
          <p:cNvPr id="4" name="Imagen 3"/>
          <p:cNvPicPr/>
          <p:nvPr/>
        </p:nvPicPr>
        <p:blipFill rotWithShape="1">
          <a:blip r:embed="rId2"/>
          <a:srcRect l="21555" t="15087" r="22530" b="6457"/>
          <a:stretch/>
        </p:blipFill>
        <p:spPr bwMode="auto">
          <a:xfrm>
            <a:off x="2523324" y="1693052"/>
            <a:ext cx="5829300" cy="4599940"/>
          </a:xfrm>
          <a:prstGeom prst="rect">
            <a:avLst/>
          </a:prstGeom>
          <a:ln>
            <a:noFill/>
          </a:ln>
          <a:extLst>
            <a:ext uri="{53640926-AAD7-44D8-BBD7-CCE9431645EC}">
              <a14:shadowObscured xmlns:a14="http://schemas.microsoft.com/office/drawing/2010/main"/>
            </a:ext>
          </a:extLst>
        </p:spPr>
      </p:pic>
      <p:pic>
        <p:nvPicPr>
          <p:cNvPr id="5"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1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02227" y="2558780"/>
            <a:ext cx="5176260" cy="1507067"/>
          </a:xfrm>
        </p:spPr>
        <p:txBody>
          <a:bodyPr>
            <a:normAutofit/>
          </a:bodyPr>
          <a:lstStyle/>
          <a:p>
            <a:r>
              <a:rPr lang="es-419" sz="8000" dirty="0" smtClean="0">
                <a:solidFill>
                  <a:schemeClr val="bg1"/>
                </a:solidFill>
              </a:rPr>
              <a:t>gracias</a:t>
            </a:r>
            <a:endParaRPr lang="en-US" sz="8000" dirty="0">
              <a:solidFill>
                <a:schemeClr val="bg1"/>
              </a:solidFill>
            </a:endParaRPr>
          </a:p>
        </p:txBody>
      </p:sp>
      <p:pic>
        <p:nvPicPr>
          <p:cNvPr id="4"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85908" y="611496"/>
            <a:ext cx="6400800" cy="981352"/>
          </a:xfrm>
        </p:spPr>
        <p:txBody>
          <a:bodyPr>
            <a:normAutofit/>
          </a:bodyPr>
          <a:lstStyle/>
          <a:p>
            <a:pPr algn="ctr"/>
            <a:r>
              <a:rPr lang="es-CO" sz="4000" dirty="0" smtClean="0">
                <a:solidFill>
                  <a:schemeClr val="bg1"/>
                </a:solidFill>
              </a:rPr>
              <a:t>OBJETIVO GENERAL.</a:t>
            </a:r>
            <a:endParaRPr lang="es-CO" sz="4000" dirty="0">
              <a:solidFill>
                <a:schemeClr val="bg1"/>
              </a:solidFill>
            </a:endParaRPr>
          </a:p>
        </p:txBody>
      </p:sp>
      <p:sp>
        <p:nvSpPr>
          <p:cNvPr id="2" name="Rectángulo 1"/>
          <p:cNvSpPr/>
          <p:nvPr/>
        </p:nvSpPr>
        <p:spPr>
          <a:xfrm>
            <a:off x="1942407" y="1867375"/>
            <a:ext cx="9213273" cy="4524315"/>
          </a:xfrm>
          <a:prstGeom prst="rect">
            <a:avLst/>
          </a:prstGeom>
        </p:spPr>
        <p:txBody>
          <a:bodyPr wrap="square">
            <a:spAutoFit/>
          </a:bodyPr>
          <a:lstStyle/>
          <a:p>
            <a:r>
              <a:rPr lang="es-419" sz="3600" dirty="0">
                <a:solidFill>
                  <a:schemeClr val="bg1"/>
                </a:solidFill>
                <a:latin typeface="+mj-lt"/>
              </a:rPr>
              <a:t>Proporcionar estructuras mejora de planificación para dar un mejoramiento  de globalización financiera de un negocio implementando Diagramas de solución teniendo  sistematizado todo el proceso para implementar estrategias de mejora.</a:t>
            </a:r>
            <a:endParaRPr lang="es-ES" sz="3600" dirty="0">
              <a:solidFill>
                <a:schemeClr val="bg1"/>
              </a:solidFill>
              <a:latin typeface="+mj-lt"/>
            </a:endParaRPr>
          </a:p>
        </p:txBody>
      </p:sp>
      <p:pic>
        <p:nvPicPr>
          <p:cNvPr id="4"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08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20643" y="636434"/>
            <a:ext cx="6400800" cy="953216"/>
          </a:xfrm>
        </p:spPr>
        <p:txBody>
          <a:bodyPr>
            <a:normAutofit/>
          </a:bodyPr>
          <a:lstStyle/>
          <a:p>
            <a:pPr algn="ctr"/>
            <a:r>
              <a:rPr lang="es-CO" sz="4000" dirty="0" smtClean="0">
                <a:solidFill>
                  <a:schemeClr val="bg1"/>
                </a:solidFill>
              </a:rPr>
              <a:t>OBJETIVOS ESPECIFICOS.</a:t>
            </a:r>
            <a:endParaRPr lang="es-CO" sz="4000" dirty="0">
              <a:solidFill>
                <a:schemeClr val="bg1"/>
              </a:solidFill>
            </a:endParaRPr>
          </a:p>
        </p:txBody>
      </p:sp>
      <p:sp>
        <p:nvSpPr>
          <p:cNvPr id="6" name="Subtítulo 2"/>
          <p:cNvSpPr txBox="1">
            <a:spLocks/>
          </p:cNvSpPr>
          <p:nvPr/>
        </p:nvSpPr>
        <p:spPr>
          <a:xfrm>
            <a:off x="928469" y="1886113"/>
            <a:ext cx="10536700" cy="455689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s-CO" sz="2800" dirty="0" smtClean="0">
                <a:solidFill>
                  <a:schemeClr val="bg1"/>
                </a:solidFill>
              </a:rPr>
              <a:t>1.La promoción de una guía practica de herramientas que promuevan e implementen procesos de formación para los inventarios.</a:t>
            </a:r>
          </a:p>
          <a:p>
            <a:r>
              <a:rPr lang="es-CO" sz="2800" dirty="0" smtClean="0">
                <a:solidFill>
                  <a:schemeClr val="bg1"/>
                </a:solidFill>
              </a:rPr>
              <a:t>2.Disponibilidad, capacidad y acceso  para la actualización de la información a personas u objetos que lo requieran, de manera simple y rápida.</a:t>
            </a:r>
          </a:p>
          <a:p>
            <a:r>
              <a:rPr lang="es-CO" sz="2800" dirty="0" smtClean="0">
                <a:solidFill>
                  <a:schemeClr val="bg1"/>
                </a:solidFill>
              </a:rPr>
              <a:t>3.Pretendemos facilitar de manera practica el manejo de  un inventario</a:t>
            </a:r>
          </a:p>
          <a:p>
            <a:endParaRPr lang="es-CO" sz="4400" dirty="0" smtClean="0">
              <a:solidFill>
                <a:schemeClr val="bg1"/>
              </a:solidFill>
            </a:endParaRPr>
          </a:p>
          <a:p>
            <a:endParaRPr lang="es-CO" sz="4400" dirty="0">
              <a:solidFill>
                <a:schemeClr val="bg1"/>
              </a:solidFill>
            </a:endParaRPr>
          </a:p>
        </p:txBody>
      </p:sp>
      <p:pic>
        <p:nvPicPr>
          <p:cNvPr id="4"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34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62709" y="214403"/>
            <a:ext cx="11043137" cy="995420"/>
          </a:xfrm>
        </p:spPr>
        <p:txBody>
          <a:bodyPr>
            <a:normAutofit/>
          </a:bodyPr>
          <a:lstStyle/>
          <a:p>
            <a:pPr algn="ctr"/>
            <a:r>
              <a:rPr lang="es-CO" sz="4400" dirty="0" smtClean="0">
                <a:solidFill>
                  <a:schemeClr val="bg1"/>
                </a:solidFill>
              </a:rPr>
              <a:t>PLANTEAMIENTO DEL PROBLEMA.</a:t>
            </a:r>
            <a:endParaRPr lang="es-CO" sz="4400" dirty="0">
              <a:solidFill>
                <a:schemeClr val="bg1"/>
              </a:solidFill>
            </a:endParaRPr>
          </a:p>
        </p:txBody>
      </p:sp>
      <p:sp>
        <p:nvSpPr>
          <p:cNvPr id="4" name="Subtítulo 2"/>
          <p:cNvSpPr txBox="1">
            <a:spLocks/>
          </p:cNvSpPr>
          <p:nvPr/>
        </p:nvSpPr>
        <p:spPr>
          <a:xfrm>
            <a:off x="1246919" y="1407811"/>
            <a:ext cx="9683677" cy="455689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s-CO" sz="2800" dirty="0" smtClean="0">
                <a:solidFill>
                  <a:schemeClr val="bg1"/>
                </a:solidFill>
              </a:rPr>
              <a:t>1.TIEMPO LIMITADO.</a:t>
            </a:r>
          </a:p>
          <a:p>
            <a:r>
              <a:rPr lang="es-CO" sz="2800" dirty="0" smtClean="0">
                <a:solidFill>
                  <a:schemeClr val="bg1"/>
                </a:solidFill>
              </a:rPr>
              <a:t>El tiempo requerido para que una  persona pueda obtener su inventario sin perder mucho tiempo ya que esto puede se tedioso y mas si la persona tiene una labor extensa.</a:t>
            </a:r>
          </a:p>
          <a:p>
            <a:endParaRPr lang="es-CO" sz="4400" dirty="0">
              <a:solidFill>
                <a:schemeClr val="bg1"/>
              </a:solidFill>
            </a:endParaRPr>
          </a:p>
        </p:txBody>
      </p:sp>
      <p:pic>
        <p:nvPicPr>
          <p:cNvPr id="5"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45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020642" y="636434"/>
            <a:ext cx="7193695" cy="854741"/>
          </a:xfrm>
        </p:spPr>
        <p:txBody>
          <a:bodyPr>
            <a:noAutofit/>
          </a:bodyPr>
          <a:lstStyle/>
          <a:p>
            <a:pPr algn="ctr"/>
            <a:r>
              <a:rPr lang="es-CO" sz="4000" dirty="0" smtClean="0">
                <a:solidFill>
                  <a:schemeClr val="bg1"/>
                </a:solidFill>
              </a:rPr>
              <a:t>ALCANSE DEL PROYECTO.</a:t>
            </a:r>
            <a:endParaRPr lang="es-CO" sz="4000" dirty="0">
              <a:solidFill>
                <a:schemeClr val="bg1"/>
              </a:solidFill>
            </a:endParaRPr>
          </a:p>
        </p:txBody>
      </p:sp>
      <p:sp>
        <p:nvSpPr>
          <p:cNvPr id="4" name="Subtítulo 2"/>
          <p:cNvSpPr txBox="1">
            <a:spLocks/>
          </p:cNvSpPr>
          <p:nvPr/>
        </p:nvSpPr>
        <p:spPr>
          <a:xfrm>
            <a:off x="1260987" y="1575581"/>
            <a:ext cx="9683677" cy="4556890"/>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s-CO" sz="4400" dirty="0" smtClean="0">
                <a:solidFill>
                  <a:schemeClr val="bg1"/>
                </a:solidFill>
              </a:rPr>
              <a:t>1</a:t>
            </a:r>
            <a:r>
              <a:rPr lang="es-CO" sz="2800" dirty="0" smtClean="0">
                <a:solidFill>
                  <a:schemeClr val="bg1"/>
                </a:solidFill>
              </a:rPr>
              <a:t>.</a:t>
            </a:r>
            <a:r>
              <a:rPr lang="es-419" sz="2800" dirty="0"/>
              <a:t> </a:t>
            </a:r>
            <a:r>
              <a:rPr lang="es-419" sz="2800" dirty="0">
                <a:solidFill>
                  <a:schemeClr val="bg1"/>
                </a:solidFill>
              </a:rPr>
              <a:t>El documento consiste en una representación esquemática del proyecto, mostrando los componentes o áreas principales que lo componen en diferentes estructuras e planificaciones para la solución de problemas en un negocio  Es un documento que tanto puede usarse para definir el límite del alcance en la fase de inicialización como para definir básicamente en proporcionalidad a dar parámetros a solucionar problemas mal diseñados en un negocio mediante la utilización de procesos de diagramas eficaces para un gran entendimiento</a:t>
            </a:r>
            <a:endParaRPr lang="es-CO" sz="2800" dirty="0">
              <a:solidFill>
                <a:schemeClr val="bg1"/>
              </a:solidFill>
            </a:endParaRPr>
          </a:p>
        </p:txBody>
      </p:sp>
      <p:pic>
        <p:nvPicPr>
          <p:cNvPr id="5"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32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60987" y="636434"/>
            <a:ext cx="8867751" cy="781610"/>
          </a:xfrm>
        </p:spPr>
        <p:txBody>
          <a:bodyPr>
            <a:normAutofit fontScale="25000" lnSpcReduction="20000"/>
          </a:bodyPr>
          <a:lstStyle/>
          <a:p>
            <a:pPr algn="ctr"/>
            <a:r>
              <a:rPr lang="es-CO" sz="18000" dirty="0" smtClean="0">
                <a:solidFill>
                  <a:schemeClr val="bg1"/>
                </a:solidFill>
              </a:rPr>
              <a:t>JUSTIFICACION DE PROYECTO</a:t>
            </a:r>
            <a:r>
              <a:rPr lang="es-CO" sz="4000" dirty="0" smtClean="0">
                <a:solidFill>
                  <a:schemeClr val="bg1"/>
                </a:solidFill>
              </a:rPr>
              <a:t>.</a:t>
            </a:r>
            <a:endParaRPr lang="es-CO" sz="4000" dirty="0">
              <a:solidFill>
                <a:schemeClr val="bg1"/>
              </a:solidFill>
            </a:endParaRPr>
          </a:p>
        </p:txBody>
      </p:sp>
      <p:sp>
        <p:nvSpPr>
          <p:cNvPr id="4" name="Subtítulo 2"/>
          <p:cNvSpPr txBox="1">
            <a:spLocks/>
          </p:cNvSpPr>
          <p:nvPr/>
        </p:nvSpPr>
        <p:spPr>
          <a:xfrm>
            <a:off x="1177860" y="1418044"/>
            <a:ext cx="9683677" cy="523213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s-419" sz="2800" dirty="0">
                <a:solidFill>
                  <a:schemeClr val="bg1"/>
                </a:solidFill>
                <a:latin typeface="+mj-lt"/>
              </a:rPr>
              <a:t>básicamente es un negocio familiar evidencie una mal estructuración de no documentación dando una consecuencia de no identificar desbalances económicos y no invertir las ganancias productivas del negocio Adecuadamente por lo tanto el proyecto  da una solución estructurada e planificación de organización de documentación ,mejorando el producto final que es tiempo</a:t>
            </a:r>
            <a:r>
              <a:rPr lang="es-419" sz="2800" dirty="0" smtClean="0">
                <a:solidFill>
                  <a:schemeClr val="bg1"/>
                </a:solidFill>
                <a:latin typeface="+mj-lt"/>
              </a:rPr>
              <a:t>, productividad, ganancia </a:t>
            </a:r>
            <a:r>
              <a:rPr lang="es-419" sz="2800" dirty="0">
                <a:solidFill>
                  <a:schemeClr val="bg1"/>
                </a:solidFill>
                <a:latin typeface="+mj-lt"/>
              </a:rPr>
              <a:t>y poder implementar estrategias de solución del producto final Extraordinario y tener un adecuado producto de mejora  a los clientes potenciales del negocio.</a:t>
            </a:r>
            <a:endParaRPr lang="es-CO" sz="2800" dirty="0">
              <a:solidFill>
                <a:schemeClr val="bg1"/>
              </a:solidFill>
              <a:latin typeface="+mj-lt"/>
            </a:endParaRPr>
          </a:p>
        </p:txBody>
      </p:sp>
      <p:pic>
        <p:nvPicPr>
          <p:cNvPr id="5"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4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a:xfrm>
            <a:off x="2020327" y="872440"/>
            <a:ext cx="7543800" cy="365125"/>
          </a:xfrm>
        </p:spPr>
        <p:txBody>
          <a:bodyPr/>
          <a:lstStyle/>
          <a:p>
            <a:pPr algn="ctr"/>
            <a:r>
              <a:rPr lang="es-419" dirty="0" smtClean="0"/>
              <a:t>CENTRO ELECTRICIDAD ELECTRONICA Y TELECOMUNICACIONES</a:t>
            </a:r>
            <a:endParaRPr lang="en-US" dirty="0"/>
          </a:p>
        </p:txBody>
      </p:sp>
      <p:pic>
        <p:nvPicPr>
          <p:cNvPr id="1026"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15" y="52602"/>
            <a:ext cx="1591425" cy="70551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406399" y="1551944"/>
            <a:ext cx="10771656" cy="246221"/>
          </a:xfrm>
          <a:prstGeom prst="rect">
            <a:avLst/>
          </a:prstGeom>
          <a:noFill/>
        </p:spPr>
        <p:txBody>
          <a:bodyPr wrap="square" rtlCol="0">
            <a:spAutoFit/>
          </a:bodyPr>
          <a:lstStyle/>
          <a:p>
            <a:r>
              <a:rPr lang="es-419" sz="1000" dirty="0">
                <a:solidFill>
                  <a:schemeClr val="bg2">
                    <a:lumMod val="50000"/>
                  </a:schemeClr>
                </a:solidFill>
              </a:rPr>
              <a:t>A CONTINUACION VAN A VER DIFERENTES PREGUNTAS CON FIN DE LA RECOLECCION DE </a:t>
            </a:r>
            <a:r>
              <a:rPr lang="es-419" sz="1000" dirty="0" smtClean="0">
                <a:solidFill>
                  <a:schemeClr val="bg2">
                    <a:lumMod val="50000"/>
                  </a:schemeClr>
                </a:solidFill>
              </a:rPr>
              <a:t>DATOS PARA LA REALIZACION DEL PROYECTO DE INVENTARIO : </a:t>
            </a:r>
            <a:endParaRPr lang="en-US" sz="1000" dirty="0">
              <a:solidFill>
                <a:schemeClr val="bg2">
                  <a:lumMod val="50000"/>
                </a:schemeClr>
              </a:solidFill>
            </a:endParaRPr>
          </a:p>
        </p:txBody>
      </p:sp>
      <p:sp>
        <p:nvSpPr>
          <p:cNvPr id="7" name="CuadroTexto 6"/>
          <p:cNvSpPr txBox="1"/>
          <p:nvPr/>
        </p:nvSpPr>
        <p:spPr>
          <a:xfrm>
            <a:off x="406399" y="1912489"/>
            <a:ext cx="8498319" cy="3785652"/>
          </a:xfrm>
          <a:prstGeom prst="rect">
            <a:avLst/>
          </a:prstGeom>
          <a:noFill/>
        </p:spPr>
        <p:txBody>
          <a:bodyPr wrap="square" rtlCol="0">
            <a:spAutoFit/>
          </a:bodyPr>
          <a:lstStyle/>
          <a:p>
            <a:r>
              <a:rPr lang="es-419" sz="1000" dirty="0" smtClean="0">
                <a:solidFill>
                  <a:schemeClr val="bg2">
                    <a:lumMod val="50000"/>
                  </a:schemeClr>
                </a:solidFill>
              </a:rPr>
              <a:t>INVESTIGACION  CUANTITATIVA:</a:t>
            </a:r>
          </a:p>
          <a:p>
            <a:r>
              <a:rPr lang="es-419" sz="1000" dirty="0" smtClean="0">
                <a:solidFill>
                  <a:schemeClr val="bg2">
                    <a:lumMod val="50000"/>
                  </a:schemeClr>
                </a:solidFill>
              </a:rPr>
              <a:t>ENCUESTA REALIZADA : </a:t>
            </a:r>
          </a:p>
          <a:p>
            <a:pPr marL="228600" indent="-228600">
              <a:buFont typeface="+mj-lt"/>
              <a:buAutoNum type="arabicPeriod"/>
            </a:pPr>
            <a:r>
              <a:rPr lang="es-419" sz="1000" dirty="0" smtClean="0">
                <a:solidFill>
                  <a:schemeClr val="bg2">
                    <a:lumMod val="50000"/>
                  </a:schemeClr>
                </a:solidFill>
              </a:rPr>
              <a:t>¿Numero de personas que ingresan a su negocio?</a:t>
            </a:r>
          </a:p>
          <a:p>
            <a:pPr marL="228600" indent="-228600">
              <a:buFont typeface="+mj-lt"/>
              <a:buAutoNum type="arabicPeriod"/>
            </a:pPr>
            <a:r>
              <a:rPr lang="es-419" sz="1000" dirty="0" smtClean="0">
                <a:solidFill>
                  <a:schemeClr val="bg2">
                    <a:lumMod val="50000"/>
                  </a:schemeClr>
                </a:solidFill>
              </a:rPr>
              <a:t>¿Numero de almuerzos que vende diarios?</a:t>
            </a:r>
          </a:p>
          <a:p>
            <a:pPr marL="228600" indent="-228600">
              <a:buFont typeface="+mj-lt"/>
              <a:buAutoNum type="arabicPeriod"/>
            </a:pPr>
            <a:r>
              <a:rPr lang="es-419" sz="1000" dirty="0" smtClean="0">
                <a:solidFill>
                  <a:schemeClr val="bg2">
                    <a:lumMod val="50000"/>
                  </a:schemeClr>
                </a:solidFill>
              </a:rPr>
              <a:t>¿Lleva un seguimiento de  contabilidad?</a:t>
            </a:r>
          </a:p>
          <a:p>
            <a:pPr marL="228600" indent="-228600">
              <a:buFont typeface="+mj-lt"/>
              <a:buAutoNum type="arabicPeriod"/>
            </a:pPr>
            <a:r>
              <a:rPr lang="es-419" sz="1000" dirty="0" smtClean="0">
                <a:solidFill>
                  <a:schemeClr val="bg2">
                    <a:lumMod val="50000"/>
                  </a:schemeClr>
                </a:solidFill>
              </a:rPr>
              <a:t>¿números de  empleados que trabajan en su negocio?</a:t>
            </a:r>
          </a:p>
          <a:p>
            <a:pPr marL="228600" indent="-228600">
              <a:buFont typeface="+mj-lt"/>
              <a:buAutoNum type="arabicPeriod"/>
            </a:pPr>
            <a:r>
              <a:rPr lang="es-419" sz="1000" dirty="0" smtClean="0">
                <a:solidFill>
                  <a:schemeClr val="bg2">
                    <a:lumMod val="50000"/>
                  </a:schemeClr>
                </a:solidFill>
              </a:rPr>
              <a:t>¿A  sacado  el promedio  de sus guanacias?</a:t>
            </a:r>
          </a:p>
          <a:p>
            <a:pPr marL="228600" indent="-228600">
              <a:buFont typeface="+mj-lt"/>
              <a:buAutoNum type="arabicPeriod"/>
            </a:pPr>
            <a:r>
              <a:rPr lang="es-419" sz="1000" dirty="0" smtClean="0">
                <a:solidFill>
                  <a:schemeClr val="bg2">
                    <a:lumMod val="50000"/>
                  </a:schemeClr>
                </a:solidFill>
              </a:rPr>
              <a:t>¿Ha  Tenido problemas financieros?</a:t>
            </a:r>
          </a:p>
          <a:p>
            <a:pPr marL="228600" indent="-228600">
              <a:buFont typeface="+mj-lt"/>
              <a:buAutoNum type="arabicPeriod"/>
            </a:pPr>
            <a:r>
              <a:rPr lang="es-419" sz="1000" dirty="0" smtClean="0">
                <a:solidFill>
                  <a:schemeClr val="bg2">
                    <a:lumMod val="50000"/>
                  </a:schemeClr>
                </a:solidFill>
              </a:rPr>
              <a:t>¿Numero de personas que trabajan en su negocio ?</a:t>
            </a:r>
          </a:p>
          <a:p>
            <a:pPr marL="228600" indent="-228600">
              <a:buFont typeface="+mj-lt"/>
              <a:buAutoNum type="arabicPeriod"/>
            </a:pPr>
            <a:r>
              <a:rPr lang="es-419" sz="1000" dirty="0" smtClean="0">
                <a:solidFill>
                  <a:schemeClr val="bg2">
                    <a:lumMod val="50000"/>
                  </a:schemeClr>
                </a:solidFill>
              </a:rPr>
              <a:t>¿cuenta  con la documentación legal ?</a:t>
            </a:r>
          </a:p>
          <a:p>
            <a:pPr marL="228600" indent="-228600">
              <a:buFont typeface="+mj-lt"/>
              <a:buAutoNum type="arabicPeriod"/>
            </a:pPr>
            <a:r>
              <a:rPr lang="es-419" sz="1000" dirty="0" smtClean="0">
                <a:solidFill>
                  <a:schemeClr val="bg2">
                    <a:lumMod val="50000"/>
                  </a:schemeClr>
                </a:solidFill>
              </a:rPr>
              <a:t>¿Cuenta con las señalizaciones  correspondientes?</a:t>
            </a:r>
          </a:p>
          <a:p>
            <a:pPr marL="228600" indent="-228600">
              <a:buFont typeface="+mj-lt"/>
              <a:buAutoNum type="arabicPeriod"/>
            </a:pPr>
            <a:r>
              <a:rPr lang="es-419" sz="1000" dirty="0" smtClean="0">
                <a:solidFill>
                  <a:schemeClr val="bg2">
                    <a:lumMod val="50000"/>
                  </a:schemeClr>
                </a:solidFill>
              </a:rPr>
              <a:t>¿Cuál es su estrategia para hacer el mejoramiento de su  negocio?</a:t>
            </a:r>
          </a:p>
          <a:p>
            <a:pPr marL="228600" indent="-228600">
              <a:buFont typeface="+mj-lt"/>
              <a:buAutoNum type="arabicPeriod"/>
            </a:pPr>
            <a:r>
              <a:rPr lang="es-419" sz="1000" dirty="0" smtClean="0">
                <a:solidFill>
                  <a:schemeClr val="bg2">
                    <a:lumMod val="50000"/>
                  </a:schemeClr>
                </a:solidFill>
              </a:rPr>
              <a:t>¿Ha usado o usa medios tecnológicos para el  mejoramiento de su  negocio?</a:t>
            </a:r>
          </a:p>
          <a:p>
            <a:pPr marL="228600" indent="-228600">
              <a:buFont typeface="+mj-lt"/>
              <a:buAutoNum type="arabicPeriod"/>
            </a:pPr>
            <a:r>
              <a:rPr lang="es-419" sz="1000" dirty="0" smtClean="0">
                <a:solidFill>
                  <a:schemeClr val="bg2">
                    <a:lumMod val="50000"/>
                  </a:schemeClr>
                </a:solidFill>
              </a:rPr>
              <a:t>¿Cuál es el costo de los servicios que llegan a su negocio?</a:t>
            </a:r>
          </a:p>
          <a:p>
            <a:pPr marL="228600" indent="-228600">
              <a:buFont typeface="+mj-lt"/>
              <a:buAutoNum type="arabicPeriod"/>
            </a:pPr>
            <a:r>
              <a:rPr lang="es-419" sz="1000" dirty="0" smtClean="0">
                <a:solidFill>
                  <a:schemeClr val="bg2">
                    <a:lumMod val="50000"/>
                  </a:schemeClr>
                </a:solidFill>
              </a:rPr>
              <a:t>¿Usted tiene distribuidores en su  negocio?</a:t>
            </a:r>
          </a:p>
          <a:p>
            <a:pPr marL="228600" indent="-228600">
              <a:buFont typeface="+mj-lt"/>
              <a:buAutoNum type="arabicPeriod"/>
            </a:pPr>
            <a:r>
              <a:rPr lang="es-419" sz="1000" dirty="0" smtClean="0">
                <a:solidFill>
                  <a:schemeClr val="bg2">
                    <a:lumMod val="50000"/>
                  </a:schemeClr>
                </a:solidFill>
              </a:rPr>
              <a:t>¿En que estado le llegan sus productos?</a:t>
            </a:r>
          </a:p>
          <a:p>
            <a:pPr marL="228600" indent="-228600">
              <a:buFont typeface="+mj-lt"/>
              <a:buAutoNum type="arabicPeriod"/>
            </a:pPr>
            <a:r>
              <a:rPr lang="es-419" sz="1000" dirty="0" smtClean="0">
                <a:solidFill>
                  <a:schemeClr val="bg2">
                    <a:lumMod val="50000"/>
                  </a:schemeClr>
                </a:solidFill>
              </a:rPr>
              <a:t>¿le han afectado a su negocio los mas recientes paros nacionales ?</a:t>
            </a:r>
          </a:p>
          <a:p>
            <a:pPr marL="228600" indent="-228600">
              <a:buFont typeface="+mj-lt"/>
              <a:buAutoNum type="arabicPeriod"/>
            </a:pPr>
            <a:endParaRPr lang="es-419" sz="1000" dirty="0" smtClean="0">
              <a:solidFill>
                <a:schemeClr val="bg2">
                  <a:lumMod val="50000"/>
                </a:schemeClr>
              </a:solidFill>
            </a:endParaRPr>
          </a:p>
          <a:p>
            <a:r>
              <a:rPr lang="es-419" sz="1000" dirty="0" smtClean="0">
                <a:solidFill>
                  <a:schemeClr val="bg2">
                    <a:lumMod val="50000"/>
                  </a:schemeClr>
                </a:solidFill>
              </a:rPr>
              <a:t>ESCALA  DE ACTITUDES:</a:t>
            </a:r>
          </a:p>
          <a:p>
            <a:pPr marL="228600" indent="-228600">
              <a:buFont typeface="+mj-lt"/>
              <a:buAutoNum type="arabicPeriod"/>
            </a:pPr>
            <a:r>
              <a:rPr lang="es-419" sz="1000" dirty="0" smtClean="0">
                <a:solidFill>
                  <a:schemeClr val="bg2">
                    <a:lumMod val="50000"/>
                  </a:schemeClr>
                </a:solidFill>
              </a:rPr>
              <a:t>Dueño del negocio : En el dueño del negocio encontramos una actitud positiva ya que ve en nosotros la ayuda correcta y necesaria para el mejoramiento de su negocio</a:t>
            </a:r>
          </a:p>
          <a:p>
            <a:pPr marL="228600" indent="-228600">
              <a:buFont typeface="+mj-lt"/>
              <a:buAutoNum type="arabicPeriod"/>
            </a:pPr>
            <a:r>
              <a:rPr lang="es-419" sz="1000" dirty="0" smtClean="0">
                <a:solidFill>
                  <a:schemeClr val="bg2">
                    <a:lumMod val="50000"/>
                  </a:schemeClr>
                </a:solidFill>
              </a:rPr>
              <a:t>TRABAJADORES: Encontramos una actitud   elevada hacia el lado positivo ya que si hay un mejoramiento en el negocio  va a ver mejoramiento en la calidad de su trabajo y en la calidad de su salario.</a:t>
            </a:r>
          </a:p>
          <a:p>
            <a:endParaRPr lang="es-419" sz="1000" dirty="0" smtClean="0">
              <a:solidFill>
                <a:schemeClr val="bg2">
                  <a:lumMod val="50000"/>
                </a:schemeClr>
              </a:solidFill>
            </a:endParaRPr>
          </a:p>
        </p:txBody>
      </p:sp>
      <p:pic>
        <p:nvPicPr>
          <p:cNvPr id="8"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33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500403" y="545115"/>
            <a:ext cx="8498319" cy="5632311"/>
          </a:xfrm>
          <a:prstGeom prst="rect">
            <a:avLst/>
          </a:prstGeom>
          <a:noFill/>
        </p:spPr>
        <p:txBody>
          <a:bodyPr wrap="square" rtlCol="0">
            <a:spAutoFit/>
          </a:bodyPr>
          <a:lstStyle/>
          <a:p>
            <a:r>
              <a:rPr lang="es-419" sz="1000" dirty="0" smtClean="0">
                <a:solidFill>
                  <a:schemeClr val="bg2">
                    <a:lumMod val="50000"/>
                  </a:schemeClr>
                </a:solidFill>
              </a:rPr>
              <a:t>ANALISIS DE CONTENIDO: </a:t>
            </a:r>
          </a:p>
          <a:p>
            <a:r>
              <a:rPr lang="es-419" sz="1000" dirty="0" smtClean="0">
                <a:solidFill>
                  <a:schemeClr val="bg2">
                    <a:lumMod val="50000"/>
                  </a:schemeClr>
                </a:solidFill>
              </a:rPr>
              <a:t>RESPUESTAS ENCUESTA:</a:t>
            </a:r>
          </a:p>
          <a:p>
            <a:pPr marL="228600" indent="-228600">
              <a:buFont typeface="+mj-lt"/>
              <a:buAutoNum type="arabicPeriod"/>
            </a:pPr>
            <a:r>
              <a:rPr lang="es-419" sz="1000" dirty="0" smtClean="0">
                <a:solidFill>
                  <a:schemeClr val="bg2">
                    <a:lumMod val="50000"/>
                  </a:schemeClr>
                </a:solidFill>
              </a:rPr>
              <a:t>¿Numero de personas que ingresan a su negocio?</a:t>
            </a:r>
          </a:p>
          <a:p>
            <a:pPr marL="228600" indent="-228600">
              <a:buFont typeface="Arial" panose="020B0604020202020204" pitchFamily="34" charset="0"/>
              <a:buChar char="•"/>
            </a:pPr>
            <a:r>
              <a:rPr lang="es-419" sz="1000" dirty="0" smtClean="0">
                <a:solidFill>
                  <a:schemeClr val="bg2">
                    <a:lumMod val="50000"/>
                  </a:schemeClr>
                </a:solidFill>
              </a:rPr>
              <a:t>H/Desayuno:30</a:t>
            </a:r>
          </a:p>
          <a:p>
            <a:pPr marL="228600" indent="-228600">
              <a:buFont typeface="Arial" panose="020B0604020202020204" pitchFamily="34" charset="0"/>
              <a:buChar char="•"/>
            </a:pPr>
            <a:r>
              <a:rPr lang="es-419" sz="1000" dirty="0" smtClean="0">
                <a:solidFill>
                  <a:schemeClr val="bg2">
                    <a:lumMod val="50000"/>
                  </a:schemeClr>
                </a:solidFill>
              </a:rPr>
              <a:t>H/Almuerzo:70</a:t>
            </a:r>
          </a:p>
          <a:p>
            <a:pPr marL="228600" indent="-228600">
              <a:buAutoNum type="arabicPeriod" startAt="2"/>
            </a:pPr>
            <a:r>
              <a:rPr lang="es-419" sz="1000" dirty="0" smtClean="0">
                <a:solidFill>
                  <a:schemeClr val="bg2">
                    <a:lumMod val="50000"/>
                  </a:schemeClr>
                </a:solidFill>
              </a:rPr>
              <a:t>¿Numero de almuerzos que vende diarios?</a:t>
            </a:r>
          </a:p>
          <a:p>
            <a:pPr marL="171450" indent="-171450">
              <a:buFont typeface="Arial" panose="020B0604020202020204" pitchFamily="34" charset="0"/>
              <a:buChar char="•"/>
            </a:pPr>
            <a:r>
              <a:rPr lang="es-419" sz="1000" dirty="0" smtClean="0">
                <a:solidFill>
                  <a:schemeClr val="bg2">
                    <a:lumMod val="50000"/>
                  </a:schemeClr>
                </a:solidFill>
              </a:rPr>
              <a:t>  Aleatoriamente 60/70/80</a:t>
            </a:r>
          </a:p>
          <a:p>
            <a:pPr marL="228600" indent="-228600">
              <a:buAutoNum type="arabicPeriod" startAt="3"/>
            </a:pPr>
            <a:r>
              <a:rPr lang="es-419" sz="1000" dirty="0" smtClean="0">
                <a:solidFill>
                  <a:schemeClr val="bg2">
                    <a:lumMod val="50000"/>
                  </a:schemeClr>
                </a:solidFill>
              </a:rPr>
              <a:t>¿Lleva un seguimiento de  contabilidad?</a:t>
            </a:r>
          </a:p>
          <a:p>
            <a:pPr marL="228600" indent="-228600">
              <a:buFont typeface="Arial" panose="020B0604020202020204" pitchFamily="34" charset="0"/>
              <a:buChar char="•"/>
            </a:pPr>
            <a:r>
              <a:rPr lang="es-419" sz="1000" dirty="0" smtClean="0">
                <a:solidFill>
                  <a:schemeClr val="bg2">
                    <a:lumMod val="50000"/>
                  </a:schemeClr>
                </a:solidFill>
              </a:rPr>
              <a:t>Se lleva un pequeño seguimiento de contabilidad pero no es el  adecuado.</a:t>
            </a:r>
            <a:endParaRPr lang="es-419" sz="1000" dirty="0">
              <a:solidFill>
                <a:schemeClr val="bg2">
                  <a:lumMod val="50000"/>
                </a:schemeClr>
              </a:solidFill>
            </a:endParaRPr>
          </a:p>
          <a:p>
            <a:pPr marL="228600" indent="-228600">
              <a:buAutoNum type="arabicPeriod" startAt="4"/>
            </a:pPr>
            <a:r>
              <a:rPr lang="es-419" sz="1000" dirty="0" smtClean="0">
                <a:solidFill>
                  <a:schemeClr val="bg2">
                    <a:lumMod val="50000"/>
                  </a:schemeClr>
                </a:solidFill>
              </a:rPr>
              <a:t>¿números de  empleados que trabajan en su negocio?</a:t>
            </a:r>
          </a:p>
          <a:p>
            <a:pPr marL="228600" indent="-228600">
              <a:buFont typeface="Arial" panose="020B0604020202020204" pitchFamily="34" charset="0"/>
              <a:buChar char="•"/>
            </a:pPr>
            <a:r>
              <a:rPr lang="es-419" sz="1000" dirty="0" smtClean="0">
                <a:solidFill>
                  <a:schemeClr val="bg2">
                    <a:lumMod val="50000"/>
                  </a:schemeClr>
                </a:solidFill>
              </a:rPr>
              <a:t>5 Personas </a:t>
            </a:r>
            <a:endParaRPr lang="es-419" sz="1000" dirty="0">
              <a:solidFill>
                <a:schemeClr val="bg2">
                  <a:lumMod val="50000"/>
                </a:schemeClr>
              </a:solidFill>
            </a:endParaRPr>
          </a:p>
          <a:p>
            <a:pPr marL="228600" indent="-228600">
              <a:buAutoNum type="arabicPeriod" startAt="5"/>
            </a:pPr>
            <a:r>
              <a:rPr lang="es-419" sz="1000" dirty="0" smtClean="0">
                <a:solidFill>
                  <a:schemeClr val="bg2">
                    <a:lumMod val="50000"/>
                  </a:schemeClr>
                </a:solidFill>
              </a:rPr>
              <a:t>¿A  sacado  el promedio  de sus ganancias?</a:t>
            </a:r>
          </a:p>
          <a:p>
            <a:pPr marL="228600" indent="-228600">
              <a:buFont typeface="Arial" panose="020B0604020202020204" pitchFamily="34" charset="0"/>
              <a:buChar char="•"/>
            </a:pPr>
            <a:r>
              <a:rPr lang="es-419" sz="1000" dirty="0" smtClean="0">
                <a:solidFill>
                  <a:schemeClr val="bg2">
                    <a:lumMod val="50000"/>
                  </a:schemeClr>
                </a:solidFill>
              </a:rPr>
              <a:t>El promedio  de mis ganancias es adecuado para el sostenimiento del negocio </a:t>
            </a:r>
          </a:p>
          <a:p>
            <a:pPr marL="228600" indent="-228600">
              <a:buAutoNum type="arabicPeriod" startAt="6"/>
            </a:pPr>
            <a:r>
              <a:rPr lang="es-419" sz="1000" dirty="0" smtClean="0">
                <a:solidFill>
                  <a:schemeClr val="bg2">
                    <a:lumMod val="50000"/>
                  </a:schemeClr>
                </a:solidFill>
              </a:rPr>
              <a:t>¿Ha  Tenido problemas financieros?</a:t>
            </a:r>
          </a:p>
          <a:p>
            <a:pPr marL="228600" indent="-228600">
              <a:buFont typeface="Arial" panose="020B0604020202020204" pitchFamily="34" charset="0"/>
              <a:buChar char="•"/>
            </a:pPr>
            <a:r>
              <a:rPr lang="es-419" sz="1000" dirty="0" smtClean="0">
                <a:solidFill>
                  <a:schemeClr val="bg2">
                    <a:lumMod val="50000"/>
                  </a:schemeClr>
                </a:solidFill>
              </a:rPr>
              <a:t>Si por las bajas ventas </a:t>
            </a:r>
          </a:p>
          <a:p>
            <a:pPr marL="228600" indent="-228600">
              <a:buAutoNum type="arabicPeriod" startAt="7"/>
            </a:pPr>
            <a:r>
              <a:rPr lang="es-419" sz="1000" dirty="0" smtClean="0">
                <a:solidFill>
                  <a:schemeClr val="bg2">
                    <a:lumMod val="50000"/>
                  </a:schemeClr>
                </a:solidFill>
              </a:rPr>
              <a:t>¿cuenta  con la documentación legal ?</a:t>
            </a:r>
          </a:p>
          <a:p>
            <a:pPr marL="228600" indent="-228600">
              <a:buFont typeface="Arial" panose="020B0604020202020204" pitchFamily="34" charset="0"/>
              <a:buChar char="•"/>
            </a:pPr>
            <a:r>
              <a:rPr lang="es-419" sz="1000" dirty="0" smtClean="0">
                <a:solidFill>
                  <a:schemeClr val="bg2">
                    <a:lumMod val="50000"/>
                  </a:schemeClr>
                </a:solidFill>
              </a:rPr>
              <a:t>Higiene: Si</a:t>
            </a:r>
          </a:p>
          <a:p>
            <a:pPr marL="228600" indent="-228600">
              <a:buFont typeface="Arial" panose="020B0604020202020204" pitchFamily="34" charset="0"/>
              <a:buChar char="•"/>
            </a:pPr>
            <a:r>
              <a:rPr lang="es-419" sz="1000" dirty="0" smtClean="0">
                <a:solidFill>
                  <a:schemeClr val="bg2">
                    <a:lumMod val="50000"/>
                  </a:schemeClr>
                </a:solidFill>
              </a:rPr>
              <a:t>Dian: Si</a:t>
            </a:r>
          </a:p>
          <a:p>
            <a:pPr marL="228600" indent="-228600">
              <a:buFont typeface="Arial" panose="020B0604020202020204" pitchFamily="34" charset="0"/>
              <a:buChar char="•"/>
            </a:pPr>
            <a:r>
              <a:rPr lang="es-419" sz="1000" dirty="0" smtClean="0">
                <a:solidFill>
                  <a:schemeClr val="bg2">
                    <a:lumMod val="50000"/>
                  </a:schemeClr>
                </a:solidFill>
              </a:rPr>
              <a:t>Cámara de comercio:  Si</a:t>
            </a:r>
          </a:p>
          <a:p>
            <a:pPr marL="228600" indent="-228600">
              <a:buAutoNum type="arabicPeriod" startAt="8"/>
            </a:pPr>
            <a:r>
              <a:rPr lang="es-419" sz="1000" dirty="0" smtClean="0">
                <a:solidFill>
                  <a:schemeClr val="bg2">
                    <a:lumMod val="50000"/>
                  </a:schemeClr>
                </a:solidFill>
              </a:rPr>
              <a:t>¿Cuenta con las señalizaciones  correspondientes?</a:t>
            </a:r>
          </a:p>
          <a:p>
            <a:pPr marL="228600" indent="-228600">
              <a:buFont typeface="Arial" panose="020B0604020202020204" pitchFamily="34" charset="0"/>
              <a:buChar char="•"/>
            </a:pPr>
            <a:r>
              <a:rPr lang="es-419" sz="1000" dirty="0" smtClean="0">
                <a:solidFill>
                  <a:schemeClr val="bg2">
                    <a:lumMod val="50000"/>
                  </a:schemeClr>
                </a:solidFill>
              </a:rPr>
              <a:t>Si</a:t>
            </a:r>
          </a:p>
          <a:p>
            <a:pPr marL="228600" indent="-228600">
              <a:buAutoNum type="arabicPeriod" startAt="9"/>
            </a:pPr>
            <a:r>
              <a:rPr lang="es-419" sz="1000" dirty="0" smtClean="0">
                <a:solidFill>
                  <a:schemeClr val="bg2">
                    <a:lumMod val="50000"/>
                  </a:schemeClr>
                </a:solidFill>
              </a:rPr>
              <a:t>¿Cuál es su estrategia para hacer el mejoramiento de su  negocio?</a:t>
            </a:r>
          </a:p>
          <a:p>
            <a:pPr marL="228600" indent="-228600">
              <a:buFont typeface="Arial" panose="020B0604020202020204" pitchFamily="34" charset="0"/>
              <a:buChar char="•"/>
            </a:pPr>
            <a:r>
              <a:rPr lang="es-419" sz="1000" dirty="0" smtClean="0">
                <a:solidFill>
                  <a:schemeClr val="bg2">
                    <a:lumMod val="50000"/>
                  </a:schemeClr>
                </a:solidFill>
              </a:rPr>
              <a:t>Para el  mejoramiento de mi negocio uso una mayor proporción en los alimentos.</a:t>
            </a:r>
          </a:p>
          <a:p>
            <a:r>
              <a:rPr lang="es-419" sz="1000" dirty="0" smtClean="0">
                <a:solidFill>
                  <a:schemeClr val="bg2">
                    <a:lumMod val="50000"/>
                  </a:schemeClr>
                </a:solidFill>
              </a:rPr>
              <a:t>10. ¿Ha usado o usa medios tecnológicos para el  mejoramiento de su  negocio?</a:t>
            </a:r>
          </a:p>
          <a:p>
            <a:pPr marL="171450" indent="-171450">
              <a:buFont typeface="Arial" panose="020B0604020202020204" pitchFamily="34" charset="0"/>
              <a:buChar char="•"/>
            </a:pPr>
            <a:r>
              <a:rPr lang="es-419" sz="1000" dirty="0" smtClean="0">
                <a:solidFill>
                  <a:schemeClr val="bg2">
                    <a:lumMod val="50000"/>
                  </a:schemeClr>
                </a:solidFill>
              </a:rPr>
              <a:t> Si uso medios tecnológicos en el mejoramiento de mi negocio.</a:t>
            </a:r>
          </a:p>
          <a:p>
            <a:r>
              <a:rPr lang="es-419" sz="1000" dirty="0" smtClean="0">
                <a:solidFill>
                  <a:schemeClr val="bg2">
                    <a:lumMod val="50000"/>
                  </a:schemeClr>
                </a:solidFill>
              </a:rPr>
              <a:t>11. ¿Cuál es el costo de los servicios que llegan a su negocio?</a:t>
            </a:r>
          </a:p>
          <a:p>
            <a:pPr marL="171450" indent="-171450">
              <a:buFont typeface="Arial" panose="020B0604020202020204" pitchFamily="34" charset="0"/>
              <a:buChar char="•"/>
            </a:pPr>
            <a:r>
              <a:rPr lang="es-419" sz="1000" dirty="0" smtClean="0">
                <a:solidFill>
                  <a:schemeClr val="bg2">
                    <a:lumMod val="50000"/>
                  </a:schemeClr>
                </a:solidFill>
              </a:rPr>
              <a:t> Agua: 327000</a:t>
            </a:r>
          </a:p>
          <a:p>
            <a:pPr marL="171450" indent="-171450">
              <a:buFont typeface="Arial" panose="020B0604020202020204" pitchFamily="34" charset="0"/>
              <a:buChar char="•"/>
            </a:pPr>
            <a:r>
              <a:rPr lang="es-419" sz="1000" dirty="0" smtClean="0">
                <a:solidFill>
                  <a:schemeClr val="bg2">
                    <a:lumMod val="50000"/>
                  </a:schemeClr>
                </a:solidFill>
              </a:rPr>
              <a:t> Luz: 97000</a:t>
            </a:r>
          </a:p>
          <a:p>
            <a:pPr marL="171450" indent="-171450">
              <a:buFont typeface="Arial" panose="020B0604020202020204" pitchFamily="34" charset="0"/>
              <a:buChar char="•"/>
            </a:pPr>
            <a:r>
              <a:rPr lang="es-419" sz="1000" dirty="0" smtClean="0">
                <a:solidFill>
                  <a:schemeClr val="bg2">
                    <a:lumMod val="50000"/>
                  </a:schemeClr>
                </a:solidFill>
              </a:rPr>
              <a:t> Gas: 450000</a:t>
            </a:r>
          </a:p>
          <a:p>
            <a:r>
              <a:rPr lang="es-419" sz="1000" dirty="0" smtClean="0">
                <a:solidFill>
                  <a:schemeClr val="bg2">
                    <a:lumMod val="50000"/>
                  </a:schemeClr>
                </a:solidFill>
              </a:rPr>
              <a:t>12. ¿Usted tiene distribuidores en su  negocio?+</a:t>
            </a:r>
          </a:p>
          <a:p>
            <a:pPr marL="171450" indent="-171450">
              <a:buFont typeface="Arial" panose="020B0604020202020204" pitchFamily="34" charset="0"/>
              <a:buChar char="•"/>
            </a:pPr>
            <a:r>
              <a:rPr lang="es-419" sz="1000" dirty="0" smtClean="0">
                <a:solidFill>
                  <a:schemeClr val="bg2">
                    <a:lumMod val="50000"/>
                  </a:schemeClr>
                </a:solidFill>
              </a:rPr>
              <a:t> 9 distribuidores al por mayor</a:t>
            </a:r>
          </a:p>
          <a:p>
            <a:r>
              <a:rPr lang="es-419" sz="1000" dirty="0" smtClean="0">
                <a:solidFill>
                  <a:schemeClr val="bg2">
                    <a:lumMod val="50000"/>
                  </a:schemeClr>
                </a:solidFill>
              </a:rPr>
              <a:t>13. ¿En que estado le llegan sus productos?</a:t>
            </a:r>
          </a:p>
          <a:p>
            <a:pPr marL="228600" indent="-228600">
              <a:buFont typeface="Arial" panose="020B0604020202020204" pitchFamily="34" charset="0"/>
              <a:buChar char="•"/>
            </a:pPr>
            <a:r>
              <a:rPr lang="es-419" sz="1000" dirty="0" smtClean="0">
                <a:solidFill>
                  <a:schemeClr val="bg2">
                    <a:lumMod val="50000"/>
                  </a:schemeClr>
                </a:solidFill>
              </a:rPr>
              <a:t>En buen estado.</a:t>
            </a:r>
          </a:p>
          <a:p>
            <a:r>
              <a:rPr lang="es-419" sz="1000" dirty="0" smtClean="0">
                <a:solidFill>
                  <a:schemeClr val="bg2">
                    <a:lumMod val="50000"/>
                  </a:schemeClr>
                </a:solidFill>
              </a:rPr>
              <a:t>14. ¿le han afectado a su negocio los mas recientes paros nacionales ?</a:t>
            </a:r>
          </a:p>
          <a:p>
            <a:pPr marL="171450" indent="-171450">
              <a:buFont typeface="Arial" panose="020B0604020202020204" pitchFamily="34" charset="0"/>
              <a:buChar char="•"/>
            </a:pPr>
            <a:r>
              <a:rPr lang="es-419" sz="1000" dirty="0" smtClean="0">
                <a:solidFill>
                  <a:schemeClr val="bg2">
                    <a:lumMod val="50000"/>
                  </a:schemeClr>
                </a:solidFill>
              </a:rPr>
              <a:t>Si por que sube el costo de la canasta familiar.</a:t>
            </a:r>
          </a:p>
          <a:p>
            <a:endParaRPr lang="es-419" sz="1000" dirty="0" smtClean="0">
              <a:solidFill>
                <a:schemeClr val="bg2">
                  <a:lumMod val="50000"/>
                </a:schemeClr>
              </a:solidFill>
            </a:endParaRPr>
          </a:p>
        </p:txBody>
      </p:sp>
      <p:pic>
        <p:nvPicPr>
          <p:cNvPr id="3"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57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23491" y="553709"/>
            <a:ext cx="8498319" cy="553998"/>
          </a:xfrm>
          <a:prstGeom prst="rect">
            <a:avLst/>
          </a:prstGeom>
          <a:noFill/>
        </p:spPr>
        <p:txBody>
          <a:bodyPr wrap="square" rtlCol="0">
            <a:spAutoFit/>
          </a:bodyPr>
          <a:lstStyle/>
          <a:p>
            <a:r>
              <a:rPr lang="es-419" sz="1000" dirty="0" smtClean="0">
                <a:solidFill>
                  <a:schemeClr val="bg2">
                    <a:lumMod val="50000"/>
                  </a:schemeClr>
                </a:solidFill>
              </a:rPr>
              <a:t>ANALISIS DE DOCUMENTOS: </a:t>
            </a:r>
          </a:p>
          <a:p>
            <a:r>
              <a:rPr lang="es-419" sz="1000" dirty="0" smtClean="0">
                <a:solidFill>
                  <a:schemeClr val="bg2">
                    <a:lumMod val="50000"/>
                  </a:schemeClr>
                </a:solidFill>
              </a:rPr>
              <a:t>FOTOS DE LA ENCUESTA REALIZADA:</a:t>
            </a:r>
          </a:p>
          <a:p>
            <a:endParaRPr lang="es-419" sz="1000" dirty="0" smtClean="0">
              <a:solidFill>
                <a:schemeClr val="bg2">
                  <a:lumMod val="50000"/>
                </a:schemeClr>
              </a:solidFill>
            </a:endParaRPr>
          </a:p>
        </p:txBody>
      </p:sp>
      <p:pic>
        <p:nvPicPr>
          <p:cNvPr id="7" name="Picture 2" descr="https://lh5.googleusercontent.com/wmDXebvfIgicNeRzwzp8nVEow8d8GbOGuRJqWr3_4ymdANgF-h0Cri6oPskwWpCx22kx5dzTfPPQCsz4ocYruCwtnVld5HXILjtW9Gckuu94uUdQuNdWvSjMuvQZweuG4reqSg_p1k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0935" y="6152487"/>
            <a:ext cx="1191065" cy="70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28040"/>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204</TotalTime>
  <Words>723</Words>
  <Application>Microsoft Office PowerPoint</Application>
  <PresentationFormat>Panorámica</PresentationFormat>
  <Paragraphs>78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Century Gothic</vt:lpstr>
      <vt:lpstr>Wingdings 3</vt:lpstr>
      <vt:lpstr>Sector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TuSoft.org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TuSoft</dc:creator>
  <cp:lastModifiedBy>APRENDIZ</cp:lastModifiedBy>
  <cp:revision>19</cp:revision>
  <dcterms:created xsi:type="dcterms:W3CDTF">2019-05-30T14:04:07Z</dcterms:created>
  <dcterms:modified xsi:type="dcterms:W3CDTF">2019-06-04T22:24:03Z</dcterms:modified>
</cp:coreProperties>
</file>