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MC/7pWqE98yj0hvgInDO2jGkG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2a0bfc58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2a0bfc58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e2a0bfc58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2a0bfc587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2a0bfc587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e2a0bfc587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2a0bfc587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2a0bfc58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e2a0bfc587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2a0bfc587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2a0bfc587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e2a0bfc587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2a0bfc587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2a0bfc587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e2a0bfc587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2c5c8060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2c5c8060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42c5c8060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338a1e6a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338a1e6a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4338a1e6a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17b9d993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17b9d993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417b9d993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338a1e6aa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338a1e6aa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4338a1e6aa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338a1e6aa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338a1e6aa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4338a1e6aa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338a1e6aa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338a1e6aa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4338a1e6aa_1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338a1e6aa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338a1e6aa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4338a1e6aa_1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338a1e6aa_1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338a1e6aa_1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4338a1e6aa_1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338a1e6aa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338a1e6aa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4338a1e6aa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o&#10;&#10;Descripción generada automáticamente" id="15" name="Google Shape;15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8090" y="6456869"/>
            <a:ext cx="1217087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 hombre sentado frente a una computadora&#10;&#10;Descripción generada automáticamente con confianza media" id="91" name="Google Shape;91;p1"/>
          <p:cNvPicPr preferRelativeResize="0"/>
          <p:nvPr/>
        </p:nvPicPr>
        <p:blipFill rotWithShape="1">
          <a:blip r:embed="rId3">
            <a:alphaModFix/>
          </a:blip>
          <a:srcRect b="15413" l="0" r="0" t="0"/>
          <a:stretch/>
        </p:blipFill>
        <p:spPr>
          <a:xfrm>
            <a:off x="27730" y="-3325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633314" y="1073777"/>
            <a:ext cx="5952405" cy="4412648"/>
          </a:xfrm>
          <a:custGeom>
            <a:rect b="b" l="l" r="r" t="t"/>
            <a:pathLst>
              <a:path extrusionOk="0" h="4412648" w="5952405"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>
            <p:ph type="ctrTitle"/>
          </p:nvPr>
        </p:nvSpPr>
        <p:spPr>
          <a:xfrm>
            <a:off x="1645550" y="1614750"/>
            <a:ext cx="3447300" cy="22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lt1"/>
                </a:solidFill>
              </a:rPr>
              <a:t>Cardiac aging synthesis from cross-sectional data with cGAN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3500521" y="4146804"/>
            <a:ext cx="2527006" cy="2213337"/>
          </a:xfrm>
          <a:custGeom>
            <a:rect b="b" l="l" r="r" t="t"/>
            <a:pathLst>
              <a:path extrusionOk="0" h="2651787" w="2991693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1645550" y="4026352"/>
            <a:ext cx="34473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Sergi Bech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David Rosado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Texto&#10;&#10;Descripción generada automáticamente" id="96" name="Google Shape;9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0414" y="4932260"/>
            <a:ext cx="1887220" cy="56616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2a0bfc58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Assessment via predicted age</a:t>
            </a:r>
            <a:endParaRPr/>
          </a:p>
        </p:txBody>
      </p:sp>
      <p:sp>
        <p:nvSpPr>
          <p:cNvPr id="174" name="Google Shape;174;g1e2a0bfc587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of a </a:t>
            </a:r>
            <a:r>
              <a:rPr lang="en-US"/>
              <a:t>pre-trained </a:t>
            </a:r>
            <a:r>
              <a:rPr b="1" lang="en-US"/>
              <a:t>ResNet18 age regressor</a:t>
            </a:r>
            <a:r>
              <a:rPr lang="en-US"/>
              <a:t> and use MAE between predicted age and target age.</a:t>
            </a:r>
            <a:endParaRPr/>
          </a:p>
        </p:txBody>
      </p:sp>
      <p:sp>
        <p:nvSpPr>
          <p:cNvPr id="175" name="Google Shape;175;g1e2a0bfc587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g1e2a0bfc58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913" y="3104450"/>
            <a:ext cx="8202169" cy="3072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2a0bfc587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Assessment via image quality</a:t>
            </a:r>
            <a:endParaRPr/>
          </a:p>
        </p:txBody>
      </p:sp>
      <p:sp>
        <p:nvSpPr>
          <p:cNvPr id="183" name="Google Shape;183;g1e2a0bfc587_0_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of  </a:t>
            </a:r>
            <a:r>
              <a:rPr b="1" lang="en-US"/>
              <a:t>FID</a:t>
            </a:r>
            <a:r>
              <a:rPr lang="en-US"/>
              <a:t> and </a:t>
            </a:r>
            <a:r>
              <a:rPr b="1" lang="en-US"/>
              <a:t>PSNR. </a:t>
            </a:r>
            <a:endParaRPr/>
          </a:p>
        </p:txBody>
      </p:sp>
      <p:sp>
        <p:nvSpPr>
          <p:cNvPr id="184" name="Google Shape;184;g1e2a0bfc587_0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g1e2a0bfc587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800" y="2785475"/>
            <a:ext cx="8046720" cy="305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e2a0bfc587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876925"/>
            <a:ext cx="2048256" cy="296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2a0bfc587_0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Volumetric analysis</a:t>
            </a:r>
            <a:endParaRPr/>
          </a:p>
        </p:txBody>
      </p:sp>
      <p:sp>
        <p:nvSpPr>
          <p:cNvPr id="193" name="Google Shape;193;g1e2a0bfc587_0_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Automatic segmentations</a:t>
            </a:r>
            <a:r>
              <a:rPr lang="en-US"/>
              <a:t> of the original and synthesized images of </a:t>
            </a:r>
            <a:r>
              <a:rPr lang="en-US"/>
              <a:t>LV size</a:t>
            </a:r>
            <a:r>
              <a:rPr lang="en-US"/>
              <a:t>, </a:t>
            </a:r>
            <a:r>
              <a:rPr lang="en-US"/>
              <a:t>interventricular septum width</a:t>
            </a:r>
            <a:r>
              <a:rPr lang="en-US"/>
              <a:t> and the ejection fraction.</a:t>
            </a:r>
            <a:endParaRPr/>
          </a:p>
        </p:txBody>
      </p:sp>
      <p:sp>
        <p:nvSpPr>
          <p:cNvPr id="194" name="Google Shape;194;g1e2a0bfc587_0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g1e2a0bfc587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3" y="3006101"/>
            <a:ext cx="11091673" cy="303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2a0bfc587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Synthetic images as data augmentation</a:t>
            </a:r>
            <a:endParaRPr/>
          </a:p>
        </p:txBody>
      </p:sp>
      <p:sp>
        <p:nvSpPr>
          <p:cNvPr id="202" name="Google Shape;202;g1e2a0bfc587_0_36"/>
          <p:cNvSpPr txBox="1"/>
          <p:nvPr>
            <p:ph idx="1" type="body"/>
          </p:nvPr>
        </p:nvSpPr>
        <p:spPr>
          <a:xfrm>
            <a:off x="838200" y="1690825"/>
            <a:ext cx="10639200" cy="4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of a </a:t>
            </a:r>
            <a:r>
              <a:rPr b="1" lang="en-US"/>
              <a:t>ResNet18 age regressor</a:t>
            </a:r>
            <a:r>
              <a:rPr lang="en-US"/>
              <a:t> with two datasets of 1000 subjects: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D1:</a:t>
            </a:r>
            <a:r>
              <a:rPr lang="en-US"/>
              <a:t> 90% of the subjects younger than 70 years old.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D2:</a:t>
            </a:r>
            <a:r>
              <a:rPr lang="en-US"/>
              <a:t> 90% of the subjects older than 60 years old.</a:t>
            </a:r>
            <a:endParaRPr/>
          </a:p>
        </p:txBody>
      </p:sp>
      <p:sp>
        <p:nvSpPr>
          <p:cNvPr id="203" name="Google Shape;203;g1e2a0bfc587_0_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g1e2a0bfc587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675" y="3863575"/>
            <a:ext cx="7406640" cy="2395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2a0bfc587_0_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Strong points and limitations</a:t>
            </a:r>
            <a:endParaRPr/>
          </a:p>
        </p:txBody>
      </p:sp>
      <p:sp>
        <p:nvSpPr>
          <p:cNvPr id="211" name="Google Shape;211;g1e2a0bfc587_0_44"/>
          <p:cNvSpPr txBox="1"/>
          <p:nvPr>
            <p:ph idx="1" type="body"/>
          </p:nvPr>
        </p:nvSpPr>
        <p:spPr>
          <a:xfrm>
            <a:off x="838200" y="1825625"/>
            <a:ext cx="10596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6"/>
                </a:solidFill>
              </a:rPr>
              <a:t>Strong points:</a:t>
            </a:r>
            <a:endParaRPr b="1" sz="3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First approach</a:t>
            </a:r>
            <a:r>
              <a:rPr lang="en-US"/>
              <a:t> that allows a cGAN modify a cardiac image in </a:t>
            </a:r>
            <a:r>
              <a:rPr b="1" lang="en-US"/>
              <a:t>two directions</a:t>
            </a:r>
            <a:r>
              <a:rPr lang="en-US"/>
              <a:t>, increased and decreased age.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Realistic modifications </a:t>
            </a:r>
            <a:r>
              <a:rPr lang="en-US"/>
              <a:t>without the need of complicated pre-process, comparable to the state-of-the-art.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</a:t>
            </a:r>
            <a:r>
              <a:rPr b="1" lang="en-US"/>
              <a:t>volumetric analysis</a:t>
            </a:r>
            <a:r>
              <a:rPr lang="en-US"/>
              <a:t> is consistent with the literature.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Counter-balancing</a:t>
            </a:r>
            <a:r>
              <a:rPr lang="en-US"/>
              <a:t> biased datasets.</a:t>
            </a:r>
            <a:endParaRPr/>
          </a:p>
        </p:txBody>
      </p:sp>
      <p:sp>
        <p:nvSpPr>
          <p:cNvPr id="212" name="Google Shape;212;g1e2a0bfc587_0_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2c5c80604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Strong points and limitations</a:t>
            </a:r>
            <a:endParaRPr/>
          </a:p>
        </p:txBody>
      </p:sp>
      <p:sp>
        <p:nvSpPr>
          <p:cNvPr id="219" name="Google Shape;219;g242c5c80604_0_0"/>
          <p:cNvSpPr txBox="1"/>
          <p:nvPr>
            <p:ph idx="1" type="body"/>
          </p:nvPr>
        </p:nvSpPr>
        <p:spPr>
          <a:xfrm>
            <a:off x="838200" y="1825625"/>
            <a:ext cx="10596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6"/>
                </a:solidFill>
              </a:rPr>
              <a:t>Limitations:</a:t>
            </a:r>
            <a:endParaRPr b="1" sz="800"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model has not been validated against </a:t>
            </a:r>
            <a:r>
              <a:rPr b="1" lang="en-US"/>
              <a:t>real longitudinal data.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model is observed to produce images with </a:t>
            </a:r>
            <a:r>
              <a:rPr b="1" lang="en-US"/>
              <a:t>clinical inaccuracies.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42c5c80604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g242c5c8060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838" y="3823473"/>
            <a:ext cx="9354313" cy="2532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338a1e6a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Future lines</a:t>
            </a:r>
            <a:endParaRPr/>
          </a:p>
        </p:txBody>
      </p:sp>
      <p:sp>
        <p:nvSpPr>
          <p:cNvPr id="228" name="Google Shape;228;g24338a1e6aa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Improving the </a:t>
            </a:r>
            <a:r>
              <a:rPr b="1" lang="en-US"/>
              <a:t>quality </a:t>
            </a:r>
            <a:r>
              <a:rPr lang="en-US"/>
              <a:t>of synthetic data.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Extending</a:t>
            </a:r>
            <a:r>
              <a:rPr lang="en-US"/>
              <a:t> the approach to other populations.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Incorporating </a:t>
            </a:r>
            <a:r>
              <a:rPr b="1" lang="en-US"/>
              <a:t>longitudinal data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Try others </a:t>
            </a:r>
            <a:r>
              <a:rPr lang="en-US"/>
              <a:t>architectures (</a:t>
            </a:r>
            <a:r>
              <a:rPr b="1" lang="en-US"/>
              <a:t>diffusion models</a:t>
            </a:r>
            <a:r>
              <a:rPr lang="en-US"/>
              <a:t>).</a:t>
            </a:r>
            <a:endParaRPr/>
          </a:p>
        </p:txBody>
      </p:sp>
      <p:sp>
        <p:nvSpPr>
          <p:cNvPr id="229" name="Google Shape;229;g24338a1e6aa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hombre sentado frente a una computadora&#10;&#10;Descripción generada automáticamente con confianza media" id="235" name="Google Shape;235;p3"/>
          <p:cNvPicPr preferRelativeResize="0"/>
          <p:nvPr/>
        </p:nvPicPr>
        <p:blipFill rotWithShape="1">
          <a:blip r:embed="rId3">
            <a:alphaModFix/>
          </a:blip>
          <a:srcRect b="15413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" id="236" name="Google Shape;23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0414" y="4932260"/>
            <a:ext cx="1887220" cy="56616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3"/>
          <p:cNvSpPr txBox="1"/>
          <p:nvPr>
            <p:ph type="ctrTitle"/>
          </p:nvPr>
        </p:nvSpPr>
        <p:spPr>
          <a:xfrm>
            <a:off x="3058668" y="5871410"/>
            <a:ext cx="6074663" cy="7955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chemeClr val="lt1"/>
                </a:solidFill>
              </a:rPr>
              <a:t>Data Science for Health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Introduction to the problem and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Methodology presented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Overview of validation results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Strong points and limitations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Future lines </a:t>
            </a:r>
            <a:endParaRPr/>
          </a:p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17b9d993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r>
              <a:rPr lang="en-US"/>
              <a:t>.Introduction </a:t>
            </a:r>
            <a:endParaRPr/>
          </a:p>
        </p:txBody>
      </p:sp>
      <p:sp>
        <p:nvSpPr>
          <p:cNvPr id="111" name="Google Shape;111;g2417b9d993f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How age affects our body, specially the age of our heart.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Age is related to changes in structures.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Longitudinal data.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Cross sectional data.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Paper approach.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417b9d993f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338a1e6aa_1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r>
              <a:rPr lang="en-US"/>
              <a:t>.Related studies</a:t>
            </a:r>
            <a:endParaRPr/>
          </a:p>
        </p:txBody>
      </p:sp>
      <p:sp>
        <p:nvSpPr>
          <p:cNvPr id="119" name="Google Shape;119;g24338a1e6aa_1_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Face aging (Liu et al.)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Brain aging (Xia et al.)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Future fundus (Ahn S. et al.)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StarGAN-v2 (Choi. et al.)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4338a1e6aa_1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g24338a1e6aa_1_14"/>
          <p:cNvPicPr preferRelativeResize="0"/>
          <p:nvPr/>
        </p:nvPicPr>
        <p:blipFill rotWithShape="1">
          <a:blip r:embed="rId3">
            <a:alphaModFix/>
          </a:blip>
          <a:srcRect b="3427" l="0" r="0" t="2419"/>
          <a:stretch/>
        </p:blipFill>
        <p:spPr>
          <a:xfrm>
            <a:off x="7231150" y="1771650"/>
            <a:ext cx="3442625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4338a1e6aa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434" y="4851125"/>
            <a:ext cx="3515990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4338a1e6aa_1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82" y="4851121"/>
            <a:ext cx="1872814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338a1e6aa_1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r>
              <a:rPr lang="en-US"/>
              <a:t>.Dataset </a:t>
            </a:r>
            <a:endParaRPr/>
          </a:p>
        </p:txBody>
      </p:sp>
      <p:sp>
        <p:nvSpPr>
          <p:cNvPr id="130" name="Google Shape;130;g24338a1e6aa_1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MRI images from +14.000 subjects (UK Biobank).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Four chamber images from end-diastolic phase.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 pre-processing.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4338a1e6aa_1_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g24338a1e6aa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124" y="3847525"/>
            <a:ext cx="3343525" cy="250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338a1e6aa_1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r>
              <a:rPr lang="en-US"/>
              <a:t>.Methodology </a:t>
            </a:r>
            <a:endParaRPr/>
          </a:p>
        </p:txBody>
      </p:sp>
      <p:sp>
        <p:nvSpPr>
          <p:cNvPr id="139" name="Google Shape;139;g24338a1e6aa_1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g24338a1e6aa_1_28"/>
          <p:cNvPicPr preferRelativeResize="0"/>
          <p:nvPr/>
        </p:nvPicPr>
        <p:blipFill rotWithShape="1">
          <a:blip r:embed="rId3">
            <a:alphaModFix/>
          </a:blip>
          <a:srcRect b="2750" l="2269" r="1972" t="3379"/>
          <a:stretch/>
        </p:blipFill>
        <p:spPr>
          <a:xfrm>
            <a:off x="1905000" y="1847850"/>
            <a:ext cx="7953374" cy="43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338a1e6aa_1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r>
              <a:rPr lang="en-US"/>
              <a:t>.Methodology </a:t>
            </a:r>
            <a:endParaRPr/>
          </a:p>
        </p:txBody>
      </p:sp>
      <p:sp>
        <p:nvSpPr>
          <p:cNvPr id="147" name="Google Shape;147;g24338a1e6aa_1_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g24338a1e6aa_1_36"/>
          <p:cNvPicPr preferRelativeResize="0"/>
          <p:nvPr/>
        </p:nvPicPr>
        <p:blipFill rotWithShape="1">
          <a:blip r:embed="rId3">
            <a:alphaModFix/>
          </a:blip>
          <a:srcRect b="2259" l="5517" r="3441" t="5130"/>
          <a:stretch/>
        </p:blipFill>
        <p:spPr>
          <a:xfrm>
            <a:off x="1866900" y="2066925"/>
            <a:ext cx="82867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338a1e6aa_1_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r>
              <a:rPr lang="en-US"/>
              <a:t>.Training details</a:t>
            </a:r>
            <a:endParaRPr/>
          </a:p>
        </p:txBody>
      </p:sp>
      <p:sp>
        <p:nvSpPr>
          <p:cNvPr id="155" name="Google Shape;155;g24338a1e6aa_1_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Wasserstein-GAN with loss penalty.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Cycle-consistency loss term.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Augmentation.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4338a1e6aa_1_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g24338a1e6aa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713" y="4373575"/>
            <a:ext cx="48291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4338a1e6aa_1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725" y="5612075"/>
            <a:ext cx="4350575" cy="564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4338a1e6aa_1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6025" y="3067050"/>
            <a:ext cx="5138928" cy="2880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338a1e6aa_1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3.Validation Results</a:t>
            </a:r>
            <a:endParaRPr/>
          </a:p>
        </p:txBody>
      </p:sp>
      <p:sp>
        <p:nvSpPr>
          <p:cNvPr id="166" name="Google Shape;166;g24338a1e6aa_1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Two main approaches for validate the results: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Age accuracy</a:t>
            </a:r>
            <a:r>
              <a:rPr lang="en-US"/>
              <a:t> and </a:t>
            </a:r>
            <a:r>
              <a:rPr b="1" lang="en-US"/>
              <a:t>image quality.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Train </a:t>
            </a:r>
            <a:r>
              <a:rPr b="1" lang="en-US"/>
              <a:t>age regressors</a:t>
            </a:r>
            <a:r>
              <a:rPr lang="en-US"/>
              <a:t> with an imbalance dataset augmented with synthetic images.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4338a1e6aa_1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2021-01-19T08:20:41Z</dcterms:created>
  <dc:creator>Laura Igual Muñoz</dc:creator>
</cp:coreProperties>
</file>