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8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3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6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3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B9CA-2EFF-492C-9DF8-5A64EC0E1D5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6645-B294-44B4-9436-49E65E236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64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prstClr val="black"/>
                    </a:solidFill>
                    <a:latin typeface="NimbusSanL-Regu"/>
                  </a:rPr>
                  <a:t>T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he idea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NimbusSanL-Regu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from the data, and also get a distribution of firm size and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Targets for estimation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indent="-344488">
              <a:lnSpc>
                <a:spcPct val="110000"/>
              </a:lnSpc>
              <a:spcBef>
                <a:spcPts val="1800"/>
              </a:spcBef>
              <a:buClr>
                <a:srgbClr val="3333CC"/>
              </a:buClr>
              <a:buFontTx/>
              <a:buChar char="►"/>
            </a:pPr>
            <a:r>
              <a:rPr lang="en-GB" sz="2400" dirty="0" smtClean="0">
                <a:solidFill>
                  <a:schemeClr val="dk1"/>
                </a:solidFill>
                <a:latin typeface="NimbusSanL-Regu"/>
              </a:rPr>
              <a:t>Not </a:t>
            </a:r>
            <a:r>
              <a:rPr lang="en-GB" sz="2400" dirty="0">
                <a:solidFill>
                  <a:schemeClr val="dk1"/>
                </a:solidFill>
                <a:latin typeface="NimbusSanL-Regu"/>
              </a:rPr>
              <a:t>employer-employee matched data by construction.</a:t>
            </a:r>
          </a:p>
          <a:p>
            <a:pPr marL="631825" indent="-360363">
              <a:lnSpc>
                <a:spcPct val="110000"/>
              </a:lnSpc>
              <a:spcBef>
                <a:spcPts val="1800"/>
              </a:spcBef>
              <a:buClr>
                <a:srgbClr val="3333CC"/>
              </a:buClr>
              <a:buFontTx/>
              <a:buChar char="►"/>
            </a:pPr>
            <a:r>
              <a:rPr lang="en-GB" sz="2400" dirty="0" smtClean="0">
                <a:solidFill>
                  <a:schemeClr val="dk1"/>
                </a:solidFill>
                <a:latin typeface="NimbusSanL-Regu"/>
              </a:rPr>
              <a:t>But </a:t>
            </a:r>
            <a:r>
              <a:rPr lang="en-GB" sz="2400" dirty="0">
                <a:solidFill>
                  <a:schemeClr val="dk1"/>
                </a:solidFill>
                <a:latin typeface="NimbusSanL-Regu"/>
              </a:rPr>
              <a:t>the unique identifiers for firms and workers allow us to build it that </a:t>
            </a:r>
            <a:r>
              <a:rPr lang="en-GB" sz="2400" dirty="0" smtClean="0">
                <a:solidFill>
                  <a:schemeClr val="dk1"/>
                </a:solidFill>
                <a:latin typeface="NimbusSanL-Regu"/>
              </a:rPr>
              <a:t>  way</a:t>
            </a:r>
            <a:r>
              <a:rPr lang="en-GB" sz="2400" dirty="0">
                <a:solidFill>
                  <a:schemeClr val="dk1"/>
                </a:solidFill>
                <a:latin typeface="NimbusSanL-Regu"/>
              </a:rPr>
              <a:t>.</a:t>
            </a:r>
          </a:p>
          <a:p>
            <a:pPr marL="631825" indent="-344488">
              <a:lnSpc>
                <a:spcPct val="110000"/>
              </a:lnSpc>
              <a:spcBef>
                <a:spcPts val="1800"/>
              </a:spcBef>
              <a:buClr>
                <a:srgbClr val="3333CC"/>
              </a:buClr>
              <a:buFontTx/>
              <a:buChar char="►"/>
            </a:pPr>
            <a:r>
              <a:rPr lang="en-GB" sz="2400" dirty="0" smtClean="0">
                <a:solidFill>
                  <a:schemeClr val="dk1"/>
                </a:solidFill>
                <a:latin typeface="NimbusSanL-Regu"/>
              </a:rPr>
              <a:t>This </a:t>
            </a:r>
            <a:r>
              <a:rPr lang="en-GB" sz="2400" dirty="0">
                <a:solidFill>
                  <a:schemeClr val="dk1"/>
                </a:solidFill>
                <a:latin typeface="NimbusSanL-Regu"/>
              </a:rPr>
              <a:t>means that, unfortunately, we have to drop unmatched workers and firms.</a:t>
            </a:r>
          </a:p>
          <a:p>
            <a:pPr marL="631825" indent="-344488">
              <a:lnSpc>
                <a:spcPct val="110000"/>
              </a:lnSpc>
              <a:spcBef>
                <a:spcPts val="1800"/>
              </a:spcBef>
              <a:buClr>
                <a:srgbClr val="3333CC"/>
              </a:buClr>
              <a:buFontTx/>
              <a:buChar char="►"/>
            </a:pPr>
            <a:r>
              <a:rPr lang="en-GB" sz="2400" dirty="0" smtClean="0">
                <a:solidFill>
                  <a:schemeClr val="dk1"/>
                </a:solidFill>
                <a:latin typeface="NimbusSanL-Regu"/>
              </a:rPr>
              <a:t>Good </a:t>
            </a:r>
            <a:r>
              <a:rPr lang="en-GB" sz="2400" dirty="0">
                <a:solidFill>
                  <a:schemeClr val="dk1"/>
                </a:solidFill>
                <a:latin typeface="NimbusSanL-Regu"/>
              </a:rPr>
              <a:t>news is that the data set is already very big, so even when dropping unmatched data, it is still a big sample.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Choice of </a:t>
            </a:r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variable</a:t>
            </a:r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Choice of </a:t>
            </a:r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variable</a:t>
            </a:r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61233"/>
              </p:ext>
            </p:extLst>
          </p:nvPr>
        </p:nvGraphicFramePr>
        <p:xfrm>
          <a:off x="862913" y="1265452"/>
          <a:ext cx="10515600" cy="458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63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Model variable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Data variable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Alternatives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90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Worker Skill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Education level (0 to 6)</a:t>
                      </a: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rgbClr val="3333CC"/>
                          </a:solidFill>
                          <a:latin typeface="NimbusSanL-Regu"/>
                          <a:ea typeface="+mn-ea"/>
                          <a:cs typeface="+mn-cs"/>
                        </a:rPr>
                        <a:t>(illiterate to PhD)</a:t>
                      </a:r>
                      <a:endParaRPr lang="en-GB" sz="1400" b="0" i="0" u="none" strike="noStrike" kern="1200" baseline="0" dirty="0">
                        <a:solidFill>
                          <a:srgbClr val="3333CC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Log Wages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Wage regression residual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Manager Skill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Log Average Reported Profits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3333CC"/>
                          </a:solidFill>
                          <a:latin typeface="NimbusSanL-Regu"/>
                          <a:ea typeface="+mn-ea"/>
                          <a:cs typeface="+mn-cs"/>
                        </a:rPr>
                        <a:t>(assumes same distribution as profits)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90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Firm Size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Firm size (in workers)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90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Wages (return to worker skill)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Average Daily Wages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90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Profits (return to manager skill)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Average Reported Profits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4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Descriptive statistics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749117"/>
              </p:ext>
            </p:extLst>
          </p:nvPr>
        </p:nvGraphicFramePr>
        <p:xfrm>
          <a:off x="838202" y="1133211"/>
          <a:ext cx="10515596" cy="459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166"/>
                <a:gridCol w="1314166"/>
                <a:gridCol w="1314166"/>
                <a:gridCol w="1315300"/>
                <a:gridCol w="1314166"/>
                <a:gridCol w="1314166"/>
                <a:gridCol w="1314166"/>
                <a:gridCol w="1315300"/>
              </a:tblGrid>
              <a:tr h="1033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Mean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Standard Deviation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Min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Max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Median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90th percentile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NimbusSanL-Regu"/>
                          <a:ea typeface="+mn-ea"/>
                          <a:cs typeface="+mn-cs"/>
                        </a:rPr>
                        <a:t>Obs</a:t>
                      </a:r>
                      <a:endParaRPr lang="en-GB" sz="1800" b="0" i="0" u="none" strike="noStrike" kern="1200" baseline="0" dirty="0">
                        <a:solidFill>
                          <a:schemeClr val="bg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841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Education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2.166434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1.017146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0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552,364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41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wage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15,519.59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16,691.64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.01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1,733,613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12,988.59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30,602.05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374,717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033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wage (daily)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58.06863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249.641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0.00003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68,373.84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43.39396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91.57422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319,919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41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profit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7,187.25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27,099.97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.01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3,005,061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1,829.724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17,724.17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27,225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9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35350"/>
              </p:ext>
            </p:extLst>
          </p:nvPr>
        </p:nvGraphicFramePr>
        <p:xfrm>
          <a:off x="863596" y="1540936"/>
          <a:ext cx="10261608" cy="4555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1"/>
                <a:gridCol w="1282701"/>
                <a:gridCol w="1282701"/>
                <a:gridCol w="1282701"/>
                <a:gridCol w="1282701"/>
                <a:gridCol w="1282701"/>
                <a:gridCol w="1282701"/>
                <a:gridCol w="1282701"/>
              </a:tblGrid>
              <a:tr h="663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 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mean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sd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min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max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median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90th percentile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663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Number of workers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19.10815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255.9593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0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96,402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37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376,891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0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Firm age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9.262611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9.61008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0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105.737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6.00274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21.51233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353,072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90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profit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3,601.598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16,809.16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.01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3,005,061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761.25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8,235.29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64,817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0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wage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8,865.947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10,613.06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.01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733,636.4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6,552.8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18,487.82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255,872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63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wage (daily)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41.5741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92.41269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.0001111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26,461.27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35.97185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63.53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250,344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3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Av worker education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1.987123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.87669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0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6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2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342,023</a:t>
                      </a:r>
                      <a:endParaRPr lang="en-GB" sz="1800" b="0" i="0" u="none" strike="noStrike" kern="1200" baseline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7046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Number of firms with some income information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NimbusSanL-Regu"/>
                          <a:ea typeface="+mn-ea"/>
                          <a:cs typeface="+mn-cs"/>
                        </a:rPr>
                        <a:t>403,372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NimbusSanL-Regu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Descriptive statistics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The economy consists of workers with different skill </a:t>
                </a:r>
                <a:r>
                  <a:rPr lang="en-GB" sz="24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, and firms with different managerial skill </a:t>
                </a:r>
                <a:r>
                  <a:rPr lang="en-GB" sz="2400" i="1" dirty="0" smtClean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. Both are characterised by cumulative density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They both match and produce output according to a production technology</a:t>
                </a:r>
              </a:p>
              <a:p>
                <a:pPr marL="287337" indent="0" algn="ctr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 smtClean="0">
                  <a:solidFill>
                    <a:schemeClr val="dk1"/>
                  </a:solidFill>
                  <a:latin typeface="NimbusSanL-Regu"/>
                </a:endParaRP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Which depends on their skills,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number of workers of type </a:t>
                </a:r>
                <a:r>
                  <a:rPr lang="en-GB" sz="24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 the firm type </a:t>
                </a:r>
                <a:r>
                  <a:rPr lang="en-GB" sz="2400" i="1" dirty="0" smtClean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 employs, and the managerial resources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 (time the manager can spend supervising her workers of skill </a:t>
                </a:r>
                <a:r>
                  <a:rPr lang="en-GB" sz="24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).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 (resources of the firm are normalized to one)</a:t>
                </a:r>
                <a:endParaRPr lang="en-GB" sz="2400" dirty="0" smtClean="0">
                  <a:solidFill>
                    <a:schemeClr val="dk1"/>
                  </a:solidFill>
                  <a:latin typeface="NimbusSanL-Regu"/>
                </a:endParaRP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Total output of the firm is the sum of output across worker types:</a:t>
                </a: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>
                  <a:solidFill>
                    <a:schemeClr val="dk1"/>
                  </a:solidFill>
                  <a:latin typeface="NimbusSanL-Regu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  <a:blipFill rotWithShape="0">
                <a:blip r:embed="rId2"/>
                <a:stretch>
                  <a:fillRect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Model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</p:spPr>
            <p:txBody>
              <a:bodyPr anchor="ctr">
                <a:normAutofit/>
              </a:bodyPr>
              <a:lstStyle/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The optimization problem of the firm is therefore</a:t>
                </a: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s-E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s-E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NimbusSanL-Regu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sz="2400" dirty="0" smtClean="0">
                  <a:solidFill>
                    <a:schemeClr val="dk1"/>
                  </a:solidFill>
                  <a:latin typeface="NimbusSanL-Regu"/>
                </a:endParaRPr>
              </a:p>
              <a:p>
                <a:pPr marL="631825" lvl="0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Dividing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and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, the problem becomes</a:t>
                </a:r>
              </a:p>
              <a:p>
                <a:pPr marL="287337" lvl="0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  <a:latin typeface="NimbusSanL-Regu"/>
                </a:endParaRPr>
              </a:p>
              <a:p>
                <a:pPr marL="631825" lvl="0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Where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the production function in intensive form.</a:t>
                </a:r>
              </a:p>
              <a:p>
                <a:pPr marL="287337" lvl="0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This means that optimally firms only hire one type of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worker,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and they have to decide which type and how many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to </a:t>
                </a:r>
                <a:r>
                  <a:rPr lang="en-GB" sz="2400" dirty="0">
                    <a:solidFill>
                      <a:prstClr val="black"/>
                    </a:solidFill>
                    <a:latin typeface="NimbusSanL-Regu"/>
                  </a:rPr>
                  <a:t>hire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.</a:t>
                </a:r>
                <a:endParaRPr lang="en-GB" sz="2400" dirty="0">
                  <a:solidFill>
                    <a:schemeClr val="dk1"/>
                  </a:solidFill>
                  <a:latin typeface="NimbusSanL-Regu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5611"/>
                <a:ext cx="10515600" cy="5391352"/>
              </a:xfrm>
              <a:blipFill rotWithShape="0">
                <a:blip r:embed="rId2"/>
                <a:stretch>
                  <a:fillRect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Model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schemeClr val="dk1"/>
                    </a:solidFill>
                    <a:latin typeface="NimbusSanL-Regu"/>
                  </a:rPr>
                  <a:t>A</a:t>
                </a: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n equilibrium is therefore a feasible allocation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and a strictly positive wage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that solves the firms problem.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We focus on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NimbusSanL-Regu"/>
                  </a:rPr>
                  <a:t>assortative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matching, that is, monotonic allocations that are monotonic in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That is:</a:t>
                </a:r>
              </a:p>
              <a:p>
                <a:pPr marL="1089025" lvl="1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Positive </a:t>
                </a:r>
                <a:r>
                  <a:rPr lang="en-GB" sz="2000" dirty="0" err="1" smtClean="0">
                    <a:solidFill>
                      <a:prstClr val="black"/>
                    </a:solidFill>
                    <a:latin typeface="NimbusSanL-Regu"/>
                  </a:rPr>
                  <a:t>Assortative</a:t>
                </a:r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 Matching (PAM): High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 matches with high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.</a:t>
                </a:r>
              </a:p>
              <a:p>
                <a:pPr marL="1089025" lvl="1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Negative </a:t>
                </a:r>
                <a:r>
                  <a:rPr lang="en-GB" sz="2000" dirty="0" err="1" smtClean="0">
                    <a:solidFill>
                      <a:prstClr val="black"/>
                    </a:solidFill>
                    <a:latin typeface="NimbusSanL-Regu"/>
                  </a:rPr>
                  <a:t>Assortative</a:t>
                </a:r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 Matching (NAM): </a:t>
                </a:r>
                <a:r>
                  <a:rPr lang="en-GB" sz="2000" dirty="0">
                    <a:solidFill>
                      <a:prstClr val="black"/>
                    </a:solidFill>
                    <a:latin typeface="NimbusSanL-Regu"/>
                  </a:rPr>
                  <a:t>High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prstClr val="black"/>
                    </a:solidFill>
                    <a:latin typeface="NimbusSanL-Regu"/>
                  </a:rPr>
                  <a:t> matches with </a:t>
                </a:r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low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.</a:t>
                </a:r>
              </a:p>
              <a:p>
                <a:pPr marL="631825" lvl="0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prstClr val="black"/>
                    </a:solidFill>
                    <a:latin typeface="NimbusSanL-Regu"/>
                  </a:rPr>
                  <a:t>H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ere is when the complementarities of the different inputs become important</a:t>
                </a:r>
                <a:endParaRPr lang="en-GB" sz="2000" dirty="0" smtClean="0">
                  <a:solidFill>
                    <a:prstClr val="black"/>
                  </a:solidFill>
                  <a:latin typeface="NimbusSanL-Regu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b="0" i="0" u="none" strike="noStrike" baseline="0" dirty="0" err="1" smtClean="0">
                <a:solidFill>
                  <a:srgbClr val="3333B3"/>
                </a:solidFill>
                <a:latin typeface="NimbusSanL-Regu"/>
              </a:rPr>
              <a:t>Assortative</a:t>
            </a:r>
            <a:r>
              <a:rPr lang="en-GB" sz="2800" b="0" i="0" u="none" strike="noStrike" baseline="0" dirty="0" smtClean="0">
                <a:solidFill>
                  <a:srgbClr val="3333B3"/>
                </a:solidFill>
                <a:latin typeface="NimbusSanL-Regu"/>
              </a:rPr>
              <a:t> Matching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s-ES" sz="2400" dirty="0" smtClean="0">
                    <a:solidFill>
                      <a:schemeClr val="dk1"/>
                    </a:solidFill>
                    <a:latin typeface="NimbusSanL-Regu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  <a:latin typeface="NimbusSanL-Regu"/>
                  </a:rPr>
                  <a:t>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cross partial derivate w.r.t inputs I and j: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</a:t>
                </a:r>
                <a:r>
                  <a:rPr lang="en-GB" sz="2400" i="1" dirty="0" smtClean="0">
                    <a:solidFill>
                      <a:prstClr val="black"/>
                    </a:solidFill>
                    <a:latin typeface="NimbusSanL-Regu"/>
                  </a:rPr>
                  <a:t>type complementarity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– good firms do better with good workers.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</a:t>
                </a:r>
                <a:r>
                  <a:rPr lang="en-GB" sz="2400" i="1" dirty="0" smtClean="0">
                    <a:solidFill>
                      <a:prstClr val="black"/>
                    </a:solidFill>
                    <a:latin typeface="NimbusSanL-Regu"/>
                  </a:rPr>
                  <a:t>quantities complementarity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– always positive with constant returns to scale.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𝑦𝑙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</a:t>
                </a:r>
                <a:r>
                  <a:rPr lang="en-GB" sz="2400" i="1" dirty="0" smtClean="0">
                    <a:solidFill>
                      <a:prstClr val="black"/>
                    </a:solidFill>
                    <a:latin typeface="NimbusSanL-Regu"/>
                  </a:rPr>
                  <a:t>span of control complementarity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- good firms do better with more workers.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</a:t>
                </a:r>
                <a:r>
                  <a:rPr lang="en-GB" sz="2400" i="1" dirty="0" smtClean="0">
                    <a:solidFill>
                      <a:prstClr val="black"/>
                    </a:solidFill>
                    <a:latin typeface="NimbusSanL-Regu"/>
                  </a:rPr>
                  <a:t>managerial resource complementarity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– if positive (and large) more time spent with good workers is more productive than time spent with </a:t>
                </a:r>
                <a:r>
                  <a:rPr lang="en-GB" sz="2400" i="1" dirty="0" smtClean="0">
                    <a:solidFill>
                      <a:prstClr val="black"/>
                    </a:solidFill>
                    <a:latin typeface="NimbusSanL-Regu"/>
                  </a:rPr>
                  <a:t>bad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workers</a:t>
                </a:r>
                <a:endParaRPr lang="en-GB" sz="2400" dirty="0" smtClean="0">
                  <a:solidFill>
                    <a:prstClr val="black"/>
                  </a:solidFill>
                  <a:latin typeface="NimbusSanL-Regu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Input Complementarities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Why are the cross-derivatives important?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A necessary condition for PAM is:</a:t>
                </a: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sSub>
                        <m:sSub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lang="en-GB" sz="2400" dirty="0">
                          <a:solidFill>
                            <a:prstClr val="black"/>
                          </a:solidFill>
                          <a:latin typeface="NimbusSanL-Regu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𝑦𝑙</m:t>
                          </m:r>
                        </m:sub>
                      </m:sSub>
                      <m:sSub>
                        <m:sSub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solidFill>
                    <a:prstClr val="black"/>
                  </a:solidFill>
                  <a:latin typeface="NimbusSanL-Regu"/>
                </a:endParaRP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The opposite inequality is necessary and sufficient condition for NAM. 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The interpretation of the input complementarities relates to questions of skill-bias technological change vs quantity-bias technological change (or increases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vs increases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𝑦𝑙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Input Complementarities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The solution to the model is given by solving a system of two differential equations: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Under PAM:           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s-ES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𝑦𝑙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;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>
                    <a:solidFill>
                      <a:prstClr val="black"/>
                    </a:solidFill>
                    <a:latin typeface="NimbusSanL-Regu"/>
                  </a:rPr>
                  <a:t>Under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NAM</a:t>
                </a:r>
                <a:r>
                  <a:rPr lang="en-GB" sz="2400" dirty="0">
                    <a:solidFill>
                      <a:prstClr val="black"/>
                    </a:solidFill>
                    <a:latin typeface="NimbusSanL-Regu"/>
                  </a:rPr>
                  <a:t>:           </a:t>
                </a:r>
                <a14:m>
                  <m:oMath xmlns:m="http://schemas.openxmlformats.org/officeDocument/2006/math">
                    <m:r>
                      <a:rPr lang="es-E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𝑦𝑙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NimbusSanL-Regu"/>
                  </a:rPr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;</a:t>
                </a: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is the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.</a:t>
                </a:r>
                <a:endParaRPr lang="en-GB" sz="2400" dirty="0">
                  <a:solidFill>
                    <a:prstClr val="black"/>
                  </a:solidFill>
                  <a:latin typeface="NimbusSanL-Regu"/>
                </a:endParaRP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prstClr val="black"/>
                    </a:solidFill>
                    <a:latin typeface="NimbusSanL-Regu"/>
                  </a:rPr>
                  <a:t>T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his system can be solved using numerical methods.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Solving the Model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287337" indent="0">
                  <a:lnSpc>
                    <a:spcPct val="10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A very nice special case arises when the production function F is multiplicative separable. In particular, the function we use is:</a:t>
                </a:r>
              </a:p>
              <a:p>
                <a:pPr marL="287337" indent="0">
                  <a:lnSpc>
                    <a:spcPct val="10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endParaRPr lang="en-GB" sz="2400" dirty="0" smtClean="0">
                  <a:solidFill>
                    <a:prstClr val="black"/>
                  </a:solidFill>
                  <a:latin typeface="NimbusSanL-Regu"/>
                </a:endParaRPr>
              </a:p>
              <a:p>
                <a:pPr marL="287337" indent="0">
                  <a:lnSpc>
                    <a:spcPct val="10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chemeClr val="dk1"/>
                  </a:solidFill>
                  <a:latin typeface="NimbusSanL-Regu"/>
                </a:endParaRP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:r>
                  <a:rPr lang="es-ES" sz="2400" dirty="0" err="1" smtClean="0">
                    <a:solidFill>
                      <a:schemeClr val="dk1"/>
                    </a:solidFill>
                    <a:latin typeface="NimbusSanL-Regu"/>
                  </a:rPr>
                  <a:t>Where</a:t>
                </a:r>
                <a:r>
                  <a:rPr lang="es-ES" sz="2400" dirty="0" smtClean="0">
                    <a:solidFill>
                      <a:schemeClr val="dk1"/>
                    </a:solidFill>
                    <a:latin typeface="NimbusSanL-Regu"/>
                  </a:rPr>
                  <a:t>:</a:t>
                </a:r>
                <a:endParaRPr lang="es-ES" sz="2400" b="0" dirty="0" smtClean="0">
                  <a:solidFill>
                    <a:schemeClr val="dk1"/>
                  </a:solidFill>
                  <a:latin typeface="NimbusSanL-Regu"/>
                </a:endParaRP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s-E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E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400" dirty="0" smtClean="0">
                  <a:solidFill>
                    <a:prstClr val="black"/>
                  </a:solidFill>
                  <a:latin typeface="NimbusSanL-Regu"/>
                </a:endParaRPr>
              </a:p>
              <a:p>
                <a:pPr marL="287337" indent="0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s-ES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400" dirty="0" smtClean="0">
                  <a:solidFill>
                    <a:prstClr val="black"/>
                  </a:solidFill>
                  <a:latin typeface="NimbusSanL-Regu"/>
                </a:endParaRP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prstClr val="black"/>
                    </a:solidFill>
                    <a:latin typeface="NimbusSanL-Regu"/>
                  </a:rPr>
                  <a:t>O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ur 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,</a:t>
                </a:r>
                <a:r>
                  <a:rPr lang="es-ES" sz="24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using real world data.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A Special Case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</p:spPr>
            <p:txBody>
              <a:bodyPr anchor="ctr">
                <a:normAutofit/>
              </a:bodyPr>
              <a:lstStyle/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s-ES" sz="2400" dirty="0" smtClean="0">
                    <a:solidFill>
                      <a:prstClr val="black"/>
                    </a:solidFill>
                    <a:latin typeface="NimbusSanL-Regu"/>
                  </a:rPr>
                  <a:t>T</a:t>
                </a: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hat means that we have 3 unknown parameters. What can we target to get them?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The solver takes as inputs the distributions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.</a:t>
                </a:r>
              </a:p>
              <a:p>
                <a:pPr marL="631825" indent="-344488">
                  <a:lnSpc>
                    <a:spcPct val="110000"/>
                  </a:lnSpc>
                  <a:spcBef>
                    <a:spcPts val="1800"/>
                  </a:spcBef>
                  <a:buClr>
                    <a:srgbClr val="3333CC"/>
                  </a:buClr>
                  <a:buFontTx/>
                  <a:buChar char="►"/>
                </a:pPr>
                <a:r>
                  <a:rPr lang="en-GB" sz="2400" dirty="0" smtClean="0">
                    <a:solidFill>
                      <a:schemeClr val="dk1"/>
                    </a:solidFill>
                    <a:latin typeface="NimbusSanL-Regu"/>
                  </a:rPr>
                  <a:t>The solver delivers matched vectors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r>
                          <a:rPr lang="es-E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, which in turn can be used to calculate moments of the distributions of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 and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NimbusSanL-Regu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099"/>
                <a:ext cx="10515600" cy="53768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6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333B3"/>
                </a:solidFill>
                <a:latin typeface="NimbusSanL-Regu"/>
              </a:rPr>
              <a:t>Targets for estimation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419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NimbusSanL-Regu</vt:lpstr>
      <vt:lpstr>Tahoma</vt:lpstr>
      <vt:lpstr>Times New Roman</vt:lpstr>
      <vt:lpstr>Office Theme</vt:lpstr>
      <vt:lpstr>PowerPoint Presentation</vt:lpstr>
      <vt:lpstr>Model</vt:lpstr>
      <vt:lpstr>Model</vt:lpstr>
      <vt:lpstr>Assortative Matching</vt:lpstr>
      <vt:lpstr>Input Complementarities</vt:lpstr>
      <vt:lpstr>Input Complementarities</vt:lpstr>
      <vt:lpstr>Solving the Model</vt:lpstr>
      <vt:lpstr>A Special Case</vt:lpstr>
      <vt:lpstr>Targets for estimation</vt:lpstr>
      <vt:lpstr>Targets for estimation</vt:lpstr>
      <vt:lpstr>Choice of variables</vt:lpstr>
      <vt:lpstr>Choice of variables</vt:lpstr>
      <vt:lpstr>Descriptive statistics</vt:lpstr>
      <vt:lpstr>Descriptive statistics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LAFUENTE MARTINEZ Cristina</dc:creator>
  <cp:lastModifiedBy>Cristina Lafu</cp:lastModifiedBy>
  <cp:revision>20</cp:revision>
  <dcterms:created xsi:type="dcterms:W3CDTF">2015-03-16T14:06:30Z</dcterms:created>
  <dcterms:modified xsi:type="dcterms:W3CDTF">2015-03-17T18:09:05Z</dcterms:modified>
</cp:coreProperties>
</file>