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85B5A4-0F55-4F56-959E-687981D71E0D}" v="4" dt="2018-11-12T00:06:08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os Fradique" userId="7f11fc3c637bf679" providerId="LiveId" clId="{9A85B5A4-0F55-4F56-959E-687981D71E0D}"/>
    <pc:docChg chg="modSld">
      <pc:chgData name="Santos Fradique" userId="7f11fc3c637bf679" providerId="LiveId" clId="{9A85B5A4-0F55-4F56-959E-687981D71E0D}" dt="2018-11-12T00:06:08.177" v="3" actId="1076"/>
      <pc:docMkLst>
        <pc:docMk/>
      </pc:docMkLst>
      <pc:sldChg chg="modSp">
        <pc:chgData name="Santos Fradique" userId="7f11fc3c637bf679" providerId="LiveId" clId="{9A85B5A4-0F55-4F56-959E-687981D71E0D}" dt="2018-11-12T00:06:08.177" v="3" actId="1076"/>
        <pc:sldMkLst>
          <pc:docMk/>
          <pc:sldMk cId="1699032668" sldId="259"/>
        </pc:sldMkLst>
        <pc:spChg chg="mod">
          <ac:chgData name="Santos Fradique" userId="7f11fc3c637bf679" providerId="LiveId" clId="{9A85B5A4-0F55-4F56-959E-687981D71E0D}" dt="2018-11-12T00:06:08.177" v="3" actId="1076"/>
          <ac:spMkLst>
            <pc:docMk/>
            <pc:sldMk cId="1699032668" sldId="259"/>
            <ac:spMk id="9" creationId="{AF8691A1-EAA9-488F-826D-D64B0962F37F}"/>
          </ac:spMkLst>
        </pc:spChg>
        <pc:spChg chg="mod">
          <ac:chgData name="Santos Fradique" userId="7f11fc3c637bf679" providerId="LiveId" clId="{9A85B5A4-0F55-4F56-959E-687981D71E0D}" dt="2018-11-12T00:05:56.126" v="1" actId="115"/>
          <ac:spMkLst>
            <pc:docMk/>
            <pc:sldMk cId="1699032668" sldId="259"/>
            <ac:spMk id="16" creationId="{309C5597-B4A4-48F9-BBBD-BF60326E576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3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9192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90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5221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726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354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1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5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1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83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97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6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7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1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35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2438D-859F-4BF2-9DC4-51386D960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Posto de Correios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E7CE85-E141-4A0C-8CB5-DC5E3F9CA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Autofit/>
          </a:bodyPr>
          <a:lstStyle/>
          <a:p>
            <a:r>
              <a:rPr lang="pt-PT" dirty="0"/>
              <a:t>Agentes e Inteligência Artificial Distribuída </a:t>
            </a:r>
          </a:p>
          <a:p>
            <a:r>
              <a:rPr lang="pt-PT" dirty="0"/>
              <a:t>4º Ano - 1º Semestre</a:t>
            </a:r>
          </a:p>
          <a:p>
            <a:br>
              <a:rPr lang="pt-PT" dirty="0"/>
            </a:br>
            <a:endParaRPr lang="pt-PT" dirty="0"/>
          </a:p>
        </p:txBody>
      </p:sp>
      <p:pic>
        <p:nvPicPr>
          <p:cNvPr id="1028" name="Picture 4" descr="https://lh4.googleusercontent.com/wurRMvr2FzkxddejtPBsKAa7Qms9XsAHH1Jlc3JgjoCNWAixKOURhxrenaEJzVL6Ks_ApquicwrL6ijDBpm3rreV23NpCjUKNHSkgIQyDE5efONDzBPRjyaey-nkq2Y-DCSCwqfA5KY">
            <a:extLst>
              <a:ext uri="{FF2B5EF4-FFF2-40B4-BE49-F238E27FC236}">
                <a16:creationId xmlns:a16="http://schemas.microsoft.com/office/drawing/2014/main" id="{6B5B8942-43F9-411B-A819-48099C743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539" y="5721445"/>
            <a:ext cx="3324461" cy="104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3EC14FB-709E-4F4B-8A44-B8F7F0DE6085}"/>
              </a:ext>
            </a:extLst>
          </p:cNvPr>
          <p:cNvSpPr/>
          <p:nvPr/>
        </p:nvSpPr>
        <p:spPr>
          <a:xfrm>
            <a:off x="276462" y="572144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</a:rPr>
              <a:t>David Falcão - up201506571@fe.up.pt</a:t>
            </a:r>
            <a:endParaRPr lang="pt-PT" dirty="0"/>
          </a:p>
          <a:p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</a:rPr>
              <a:t>Pedro Miranda - up201506574@fe.up.pt</a:t>
            </a:r>
            <a:endParaRPr lang="pt-PT" dirty="0"/>
          </a:p>
          <a:p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</a:rPr>
              <a:t>Verónica Fradique - up201506440@fe.up.pt </a:t>
            </a:r>
            <a:endParaRPr lang="pt-PT" dirty="0"/>
          </a:p>
          <a:p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30699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5BD7B-D432-41E6-9174-5F3FCEF6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68600"/>
            <a:ext cx="10302702" cy="1320800"/>
          </a:xfrm>
        </p:spPr>
        <p:txBody>
          <a:bodyPr>
            <a:noAutofit/>
          </a:bodyPr>
          <a:lstStyle/>
          <a:p>
            <a:r>
              <a:rPr lang="pt-PT" sz="7000" dirty="0"/>
              <a:t>Informações Adicionais</a:t>
            </a:r>
          </a:p>
        </p:txBody>
      </p:sp>
    </p:spTree>
    <p:extLst>
      <p:ext uri="{BB962C8B-B14F-4D97-AF65-F5344CB8AC3E}">
        <p14:creationId xmlns:p14="http://schemas.microsoft.com/office/powerpoint/2010/main" val="665783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AB0C7-60BA-4FBB-AF67-7FB3075A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Detalhado de Execução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1F7338-0193-4D71-BC99-61B299E16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0"/>
            <a:ext cx="8596668" cy="5212079"/>
          </a:xfrm>
        </p:spPr>
        <p:txBody>
          <a:bodyPr>
            <a:normAutofit/>
          </a:bodyPr>
          <a:lstStyle/>
          <a:p>
            <a:r>
              <a:rPr lang="pt-PT" sz="2200" dirty="0"/>
              <a:t>Os agentes participantes são adicionados no </a:t>
            </a:r>
            <a:r>
              <a:rPr lang="pt-PT" sz="2200" dirty="0" err="1"/>
              <a:t>Launcher</a:t>
            </a:r>
            <a:r>
              <a:rPr lang="pt-PT" sz="2200" dirty="0"/>
              <a:t>, após ser posto em execução o sistema, os carteiros comunicam ao Posto de Correio que se encontram disponíveis para fazer entregas. O Posto de Correio vai gerando Entregas que são comunicadas a todos os carteiros existentes no sistema. Estes com base no consumo do seu veículo, distância do Posto ao ponto de entrega e ,se for a primeira entrega, distância da sua posição ao Posto de Correios. Se o veículo já tiver uma carga acima dos 80% da sua carga total, o preço sofre um aumento. Depois de comunicados ao Posto de Correios os preços praticados por cada carteiro, o Posto escolhe a melhor oferta com base no preço proposto pelo carteiro e o seu rating. Depois de escolhido é comunicado aos carteiros se foram escolhidos ou não e o escolhido adiciona a sua lista de entregas a entrega e vai sendo atualizada a sua posição conforme este faz as suas entregas.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1316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765CE-0C29-4E92-915F-B39ECDA3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Classes Implementadas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7BCA83F-84FA-44F5-A991-35D07846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200" dirty="0"/>
              <a:t>Foram implementadas as classes dos agentes </a:t>
            </a:r>
            <a:r>
              <a:rPr lang="pt-PT" sz="2200" dirty="0" err="1"/>
              <a:t>PostMan</a:t>
            </a:r>
            <a:r>
              <a:rPr lang="pt-PT" sz="2200" dirty="0"/>
              <a:t> e </a:t>
            </a:r>
            <a:r>
              <a:rPr lang="pt-PT" sz="2200" dirty="0" err="1"/>
              <a:t>PostOffice</a:t>
            </a:r>
            <a:r>
              <a:rPr lang="pt-PT" sz="2200" dirty="0"/>
              <a:t>, e depois os objetos relacionados com o funcionamento do sistema, sendo estes as classes </a:t>
            </a:r>
            <a:r>
              <a:rPr lang="pt-PT" sz="2200" dirty="0" err="1"/>
              <a:t>Vehicle</a:t>
            </a:r>
            <a:r>
              <a:rPr lang="pt-PT" sz="2200" dirty="0"/>
              <a:t>, </a:t>
            </a:r>
            <a:r>
              <a:rPr lang="pt-PT" sz="2200" dirty="0" err="1"/>
              <a:t>Order</a:t>
            </a:r>
            <a:r>
              <a:rPr lang="pt-PT" sz="2200" dirty="0"/>
              <a:t>, </a:t>
            </a:r>
            <a:r>
              <a:rPr lang="pt-PT" sz="2200" dirty="0" err="1"/>
              <a:t>Point</a:t>
            </a:r>
            <a:r>
              <a:rPr lang="pt-PT" sz="2200" dirty="0"/>
              <a:t>, </a:t>
            </a:r>
            <a:r>
              <a:rPr lang="pt-PT" sz="2200" dirty="0" err="1"/>
              <a:t>PostManID</a:t>
            </a:r>
            <a:r>
              <a:rPr lang="pt-PT" sz="2200" dirty="0"/>
              <a:t> e </a:t>
            </a:r>
            <a:r>
              <a:rPr lang="pt-PT" sz="2200" dirty="0" err="1"/>
              <a:t>Proposal</a:t>
            </a:r>
            <a:r>
              <a:rPr lang="pt-PT" sz="2200" dirty="0"/>
              <a:t>. Para além destas classes foram ainda implementadas as classes relacionadas à comunicação entre agentes estando divididas entre a parte de comunicação do </a:t>
            </a:r>
            <a:r>
              <a:rPr lang="pt-PT" sz="2200" dirty="0" err="1"/>
              <a:t>PostMan</a:t>
            </a:r>
            <a:r>
              <a:rPr lang="pt-PT" sz="2200" dirty="0"/>
              <a:t> e a parte do </a:t>
            </a:r>
            <a:r>
              <a:rPr lang="pt-PT" sz="2200" dirty="0" err="1"/>
              <a:t>PostOffice</a:t>
            </a:r>
            <a:r>
              <a:rPr lang="pt-PT" sz="2200" dirty="0"/>
              <a:t>. Em cada um dos lados, cada classe representa uma mensagem das usadas. Estas mensagens estão acima representadas.</a:t>
            </a:r>
          </a:p>
        </p:txBody>
      </p:sp>
    </p:spTree>
    <p:extLst>
      <p:ext uri="{BB962C8B-B14F-4D97-AF65-F5344CB8AC3E}">
        <p14:creationId xmlns:p14="http://schemas.microsoft.com/office/powerpoint/2010/main" val="356061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9666E-6FAC-40C4-9C77-9F68D181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Outras Observações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2761DBD-AC51-4380-BBB9-B69473D27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200" dirty="0"/>
              <a:t>Foram realizados testes unitários para os algoritmos usados. Estão testados algoritmos como o de Ordenação das Entregas no vetor de entregas do </a:t>
            </a:r>
            <a:r>
              <a:rPr lang="pt-PT" sz="2200" dirty="0" err="1"/>
              <a:t>PostMan</a:t>
            </a:r>
            <a:r>
              <a:rPr lang="pt-PT" sz="2200" dirty="0"/>
              <a:t> por ordem de distância e algoritmo de cálculo de distâncias entre pontos.</a:t>
            </a:r>
          </a:p>
        </p:txBody>
      </p:sp>
    </p:spTree>
    <p:extLst>
      <p:ext uri="{BB962C8B-B14F-4D97-AF65-F5344CB8AC3E}">
        <p14:creationId xmlns:p14="http://schemas.microsoft.com/office/powerpoint/2010/main" val="236381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B618E-FA6C-47D5-A4E7-7891A6743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A44113E-B884-42A7-8982-7AF206C0F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8781"/>
            <a:ext cx="8596668" cy="4372582"/>
          </a:xfrm>
        </p:spPr>
        <p:txBody>
          <a:bodyPr>
            <a:normAutofit fontScale="92500" lnSpcReduction="10000"/>
          </a:bodyPr>
          <a:lstStyle/>
          <a:p>
            <a:r>
              <a:rPr lang="pt-PT" sz="2400" dirty="0"/>
              <a:t>Pretende-se implementar um sistema de distribuição de correio no qual vários carteiros negociam com o posto de correios que correspondência vão entregar, tendo estes um limite de correspondência que podem transportar. Os carteiros recebem um valor por cada entrega feita. Assim os Carteiros tentam receber o máximo possível, tentando minimizar as despesas em viagens a locais mais distantes. </a:t>
            </a:r>
          </a:p>
          <a:p>
            <a:r>
              <a:rPr lang="pt-PT" sz="2400" dirty="0"/>
              <a:t>O Posto de Correio pretende que as entregas sejam feitas com a menor possibilidade de atraso possível e com o menor preço possível. Há portanto carteiros que irão assegurar uma probabilidade maior de entrega sem atrasos do que outros e carteiros que por serem mais competentes irão cobrar mais ao Posto de Correios.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3662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BA166-3035-4F73-84E3-AF704B89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Esquema Global</a:t>
            </a:r>
          </a:p>
        </p:txBody>
      </p:sp>
      <p:pic>
        <p:nvPicPr>
          <p:cNvPr id="2050" name="Picture 2" descr="https://lh3.googleusercontent.com/Hx5ebMPktWOCFDpYPEjRhZbPtJ08MnkNp3w4sHyY4r83ZDdFcGvUsmsX7Nwa0gn9RsH0tplVIxzNWROPrh2Av2_dnpIK2emMFkpjh7avjwRLsp-NTg2DkBWUF4CKuhqmVd5r_2Zkoec">
            <a:extLst>
              <a:ext uri="{FF2B5EF4-FFF2-40B4-BE49-F238E27FC236}">
                <a16:creationId xmlns:a16="http://schemas.microsoft.com/office/drawing/2014/main" id="{EDDA74A5-EBFC-4255-9A75-81599DF4B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043" y="2546740"/>
            <a:ext cx="523875" cy="234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3.googleusercontent.com/dvzLMw1NrqfK1aBJy8UOSRZ2YRevcPv9LkHKjZtUa8yKlpkLufsm5x163igKH9FDBQnoXF5iZL28pdotS3xfYmJKm6s7Sm4S0wULp1ArakC4dZHP4QkfP9C3w6PYDsKNOhQAVxVrlVo">
            <a:extLst>
              <a:ext uri="{FF2B5EF4-FFF2-40B4-BE49-F238E27FC236}">
                <a16:creationId xmlns:a16="http://schemas.microsoft.com/office/drawing/2014/main" id="{A0A48FAC-704C-4695-852B-0FAFA7676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53" y="1636871"/>
            <a:ext cx="4676775" cy="358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43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25C06-6143-4C09-94C7-4B3BD58FE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231726" cy="2430780"/>
          </a:xfrm>
        </p:spPr>
        <p:txBody>
          <a:bodyPr>
            <a:normAutofit/>
          </a:bodyPr>
          <a:lstStyle/>
          <a:p>
            <a:r>
              <a:rPr lang="pt-PT" dirty="0"/>
              <a:t>Interações e Protocolos de Comunicação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714C885-9228-44EA-A24C-2E10EB60B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780403"/>
              </p:ext>
            </p:extLst>
          </p:nvPr>
        </p:nvGraphicFramePr>
        <p:xfrm>
          <a:off x="3589020" y="609599"/>
          <a:ext cx="6446520" cy="5566786"/>
        </p:xfrm>
        <a:graphic>
          <a:graphicData uri="http://schemas.openxmlformats.org/drawingml/2006/table">
            <a:tbl>
              <a:tblPr/>
              <a:tblGrid>
                <a:gridCol w="2096278">
                  <a:extLst>
                    <a:ext uri="{9D8B030D-6E8A-4147-A177-3AD203B41FA5}">
                      <a16:colId xmlns:a16="http://schemas.microsoft.com/office/drawing/2014/main" val="2872184088"/>
                    </a:ext>
                  </a:extLst>
                </a:gridCol>
                <a:gridCol w="612188">
                  <a:extLst>
                    <a:ext uri="{9D8B030D-6E8A-4147-A177-3AD203B41FA5}">
                      <a16:colId xmlns:a16="http://schemas.microsoft.com/office/drawing/2014/main" val="441486543"/>
                    </a:ext>
                  </a:extLst>
                </a:gridCol>
                <a:gridCol w="3738054">
                  <a:extLst>
                    <a:ext uri="{9D8B030D-6E8A-4147-A177-3AD203B41FA5}">
                      <a16:colId xmlns:a16="http://schemas.microsoft.com/office/drawing/2014/main" val="1363599123"/>
                    </a:ext>
                  </a:extLst>
                </a:gridCol>
              </a:tblGrid>
              <a:tr h="43442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PostMan</a:t>
                      </a:r>
                      <a:endParaRPr lang="pt-PT" sz="1600" dirty="0">
                        <a:effectLst/>
                      </a:endParaRPr>
                    </a:p>
                  </a:txBody>
                  <a:tcPr marL="65190" marR="65190" marT="65190" marB="6519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600">
                          <a:effectLst/>
                        </a:rPr>
                        <a:t> </a:t>
                      </a:r>
                    </a:p>
                  </a:txBody>
                  <a:tcPr marL="65190" marR="65190" marT="65190" marB="6519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PostOffice</a:t>
                      </a:r>
                      <a:endParaRPr lang="pt-PT" sz="1600">
                        <a:effectLst/>
                      </a:endParaRPr>
                    </a:p>
                  </a:txBody>
                  <a:tcPr marL="65190" marR="65190" marT="65190" marB="6519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559572"/>
                  </a:ext>
                </a:extLst>
              </a:tr>
              <a:tr h="6080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[Subscribe] Handshake</a:t>
                      </a:r>
                      <a:endParaRPr lang="pt-PT" sz="1600">
                        <a:effectLst/>
                      </a:endParaRPr>
                    </a:p>
                  </a:txBody>
                  <a:tcPr marL="65190" marR="65190" marT="65190" marB="6519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b="0" dirty="0">
                          <a:effectLst/>
                        </a:rPr>
                        <a:t> </a:t>
                      </a:r>
                      <a:endParaRPr lang="pt-PT" sz="1600" dirty="0">
                        <a:effectLst/>
                      </a:endParaRPr>
                    </a:p>
                  </a:txBody>
                  <a:tcPr marL="65190" marR="65190" marT="65190" marB="6519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Guarda ID e nome do </a:t>
                      </a:r>
                      <a:r>
                        <a:rPr lang="pt-P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sender</a:t>
                      </a:r>
                      <a:endParaRPr lang="pt-PT" sz="1600" dirty="0">
                        <a:effectLst/>
                      </a:endParaRPr>
                    </a:p>
                  </a:txBody>
                  <a:tcPr marL="65190" marR="65190" marT="65190" marB="6519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83217"/>
                  </a:ext>
                </a:extLst>
              </a:tr>
              <a:tr h="6080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Guarda Posição do PostOffice</a:t>
                      </a:r>
                      <a:endParaRPr lang="pt-PT" sz="1600">
                        <a:effectLst/>
                      </a:endParaRPr>
                    </a:p>
                  </a:txBody>
                  <a:tcPr marL="65190" marR="65190" marT="65190" marB="6519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600">
                          <a:effectLst/>
                        </a:rPr>
                        <a:t> </a:t>
                      </a:r>
                    </a:p>
                  </a:txBody>
                  <a:tcPr marL="65190" marR="65190" marT="65190" marB="6519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</a:t>
                      </a:r>
                      <a:r>
                        <a:rPr lang="pt-P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Confirm</a:t>
                      </a:r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] </a:t>
                      </a:r>
                      <a:r>
                        <a:rPr lang="pt-P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Handshake</a:t>
                      </a:r>
                      <a:endParaRPr lang="pt-PT" sz="1600" dirty="0">
                        <a:effectLst/>
                      </a:endParaRPr>
                    </a:p>
                  </a:txBody>
                  <a:tcPr marL="65190" marR="65190" marT="65190" marB="6519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856467"/>
                  </a:ext>
                </a:extLst>
              </a:tr>
              <a:tr h="4344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Espera uma order</a:t>
                      </a:r>
                      <a:endParaRPr lang="pt-PT" sz="1600">
                        <a:effectLst/>
                      </a:endParaRPr>
                    </a:p>
                  </a:txBody>
                  <a:tcPr marL="65190" marR="65190" marT="65190" marB="6519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600">
                          <a:effectLst/>
                        </a:rPr>
                        <a:t> </a:t>
                      </a:r>
                    </a:p>
                  </a:txBody>
                  <a:tcPr marL="65190" marR="65190" marT="65190" marB="6519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Gera uma </a:t>
                      </a:r>
                      <a:r>
                        <a:rPr lang="pt-P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order</a:t>
                      </a:r>
                      <a:endParaRPr lang="pt-PT" sz="1600" dirty="0">
                        <a:effectLst/>
                      </a:endParaRPr>
                    </a:p>
                  </a:txBody>
                  <a:tcPr marL="65190" marR="65190" marT="65190" marB="6519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817996"/>
                  </a:ext>
                </a:extLst>
              </a:tr>
              <a:tr h="4344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Calcula a sua oferta</a:t>
                      </a:r>
                      <a:endParaRPr lang="pt-PT" sz="1600">
                        <a:effectLst/>
                      </a:endParaRPr>
                    </a:p>
                  </a:txBody>
                  <a:tcPr marL="65190" marR="65190" marT="65190" marB="6519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600">
                          <a:effectLst/>
                        </a:rPr>
                        <a:t> </a:t>
                      </a:r>
                    </a:p>
                  </a:txBody>
                  <a:tcPr marL="65190" marR="65190" marT="65190" marB="6519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</a:t>
                      </a:r>
                      <a:r>
                        <a:rPr lang="pt-P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Propagate</a:t>
                      </a:r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] </a:t>
                      </a:r>
                      <a:r>
                        <a:rPr lang="pt-P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Order</a:t>
                      </a:r>
                      <a:endParaRPr lang="pt-PT" sz="1600" dirty="0">
                        <a:effectLst/>
                      </a:endParaRPr>
                    </a:p>
                  </a:txBody>
                  <a:tcPr marL="65190" marR="65190" marT="65190" marB="6519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340680"/>
                  </a:ext>
                </a:extLst>
              </a:tr>
              <a:tr h="4344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[Propose] Proposal</a:t>
                      </a:r>
                      <a:endParaRPr lang="pt-PT" sz="1600">
                        <a:effectLst/>
                      </a:endParaRPr>
                    </a:p>
                  </a:txBody>
                  <a:tcPr marL="65190" marR="65190" marT="65190" marB="6519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600">
                          <a:effectLst/>
                        </a:rPr>
                        <a:t> </a:t>
                      </a:r>
                    </a:p>
                  </a:txBody>
                  <a:tcPr marL="65190" marR="65190" marT="65190" marB="6519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Guarda a proposta</a:t>
                      </a:r>
                      <a:endParaRPr lang="pt-PT" sz="1600" dirty="0">
                        <a:effectLst/>
                      </a:endParaRPr>
                    </a:p>
                  </a:txBody>
                  <a:tcPr marL="65190" marR="65190" marT="65190" marB="6519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557193"/>
                  </a:ext>
                </a:extLst>
              </a:tr>
              <a:tr h="4277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Aguarda resposta</a:t>
                      </a:r>
                      <a:endParaRPr lang="pt-PT" sz="1600">
                        <a:effectLst/>
                      </a:endParaRPr>
                    </a:p>
                  </a:txBody>
                  <a:tcPr marL="65190" marR="65190" marT="65190" marB="6519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600">
                          <a:effectLst/>
                        </a:rPr>
                        <a:t> </a:t>
                      </a:r>
                    </a:p>
                  </a:txBody>
                  <a:tcPr marL="65190" marR="65190" marT="65190" marB="6519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Calcula a melhor proposta</a:t>
                      </a:r>
                      <a:endParaRPr lang="pt-PT" sz="1600" dirty="0">
                        <a:effectLst/>
                      </a:endParaRPr>
                    </a:p>
                  </a:txBody>
                  <a:tcPr marL="65190" marR="65190" marT="65190" marB="6519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806623"/>
                  </a:ext>
                </a:extLst>
              </a:tr>
              <a:tr h="84788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Analisa Resposta</a:t>
                      </a:r>
                      <a:endParaRPr lang="pt-PT" sz="1600">
                        <a:effectLst/>
                      </a:endParaRPr>
                    </a:p>
                  </a:txBody>
                  <a:tcPr marL="65190" marR="65190" marT="65190" marB="6519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600">
                          <a:effectLst/>
                        </a:rPr>
                        <a:t> </a:t>
                      </a:r>
                    </a:p>
                  </a:txBody>
                  <a:tcPr marL="65190" marR="65190" marT="65190" marB="6519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[ACCEPT_PROPOSAL] </a:t>
                      </a:r>
                      <a:r>
                        <a:rPr lang="pt-P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Decision</a:t>
                      </a:r>
                      <a:endParaRPr lang="pt-PT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</a:t>
                      </a:r>
                      <a:endParaRPr lang="pt-PT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[REJECT_PROPOSAL] *</a:t>
                      </a:r>
                      <a:r>
                        <a:rPr lang="pt-P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Decision</a:t>
                      </a:r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</a:t>
                      </a:r>
                      <a:endParaRPr lang="pt-PT" sz="1600" dirty="0">
                        <a:effectLst/>
                      </a:endParaRPr>
                    </a:p>
                  </a:txBody>
                  <a:tcPr marL="65190" marR="65190" marT="65190" marB="6519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621253"/>
                  </a:ext>
                </a:extLst>
              </a:tr>
              <a:tr h="4344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...</a:t>
                      </a:r>
                      <a:endParaRPr lang="pt-PT" sz="1600">
                        <a:effectLst/>
                      </a:endParaRPr>
                    </a:p>
                  </a:txBody>
                  <a:tcPr marL="65190" marR="65190" marT="65190" marB="6519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600">
                          <a:effectLst/>
                        </a:rPr>
                        <a:t> </a:t>
                      </a:r>
                    </a:p>
                  </a:txBody>
                  <a:tcPr marL="65190" marR="65190" marT="65190" marB="6519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...</a:t>
                      </a:r>
                      <a:endParaRPr lang="pt-PT" sz="1600" dirty="0">
                        <a:effectLst/>
                      </a:endParaRPr>
                    </a:p>
                  </a:txBody>
                  <a:tcPr marL="65190" marR="65190" marT="65190" marB="6519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918730"/>
                  </a:ext>
                </a:extLst>
              </a:tr>
              <a:tr h="4344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cada segundo</a:t>
                      </a:r>
                      <a:endParaRPr lang="pt-PT" sz="1600">
                        <a:effectLst/>
                      </a:endParaRPr>
                    </a:p>
                  </a:txBody>
                  <a:tcPr marL="65190" marR="65190" marT="65190" marB="6519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600">
                          <a:effectLst/>
                        </a:rPr>
                        <a:t> </a:t>
                      </a:r>
                    </a:p>
                  </a:txBody>
                  <a:tcPr marL="65190" marR="65190" marT="65190" marB="6519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[QUERY_IF] Alive</a:t>
                      </a:r>
                      <a:endParaRPr lang="pt-PT" sz="1600" dirty="0">
                        <a:effectLst/>
                      </a:endParaRPr>
                    </a:p>
                  </a:txBody>
                  <a:tcPr marL="65190" marR="65190" marT="65190" marB="6519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947282"/>
                  </a:ext>
                </a:extLst>
              </a:tr>
              <a:tr h="4344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[Confirm] Alive</a:t>
                      </a:r>
                      <a:endParaRPr lang="pt-PT" sz="1600">
                        <a:effectLst/>
                      </a:endParaRPr>
                    </a:p>
                  </a:txBody>
                  <a:tcPr marL="65190" marR="65190" marT="65190" marB="6519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1600">
                          <a:effectLst/>
                        </a:rPr>
                        <a:t> </a:t>
                      </a:r>
                    </a:p>
                  </a:txBody>
                  <a:tcPr marL="65190" marR="65190" marT="65190" marB="6519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Verifica a atividade dos </a:t>
                      </a:r>
                      <a:r>
                        <a:rPr lang="pt-P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postmen</a:t>
                      </a:r>
                      <a:endParaRPr lang="pt-PT" sz="1600" dirty="0">
                        <a:effectLst/>
                      </a:endParaRPr>
                    </a:p>
                  </a:txBody>
                  <a:tcPr marL="65190" marR="65190" marT="65190" marB="6519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324749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00CE7580-54B8-4B05-AC41-7111A000F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863" y="2144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PT" altLang="pt-P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PT" altLang="pt-P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PT" altLang="pt-P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Seta: Bidirecional 7">
            <a:extLst>
              <a:ext uri="{FF2B5EF4-FFF2-40B4-BE49-F238E27FC236}">
                <a16:creationId xmlns:a16="http://schemas.microsoft.com/office/drawing/2014/main" id="{FD25D2D7-CA87-41C9-A3E3-378ABBE52E5A}"/>
              </a:ext>
            </a:extLst>
          </p:cNvPr>
          <p:cNvSpPr/>
          <p:nvPr/>
        </p:nvSpPr>
        <p:spPr>
          <a:xfrm>
            <a:off x="5701928" y="1129883"/>
            <a:ext cx="567690" cy="32080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AF8691A1-EAA9-488F-826D-D64B0962F37F}"/>
              </a:ext>
            </a:extLst>
          </p:cNvPr>
          <p:cNvSpPr/>
          <p:nvPr/>
        </p:nvSpPr>
        <p:spPr>
          <a:xfrm>
            <a:off x="5751458" y="1740855"/>
            <a:ext cx="518160" cy="403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E4D3398A-6718-4AA2-B6B5-3791B6546F37}"/>
              </a:ext>
            </a:extLst>
          </p:cNvPr>
          <p:cNvSpPr/>
          <p:nvPr/>
        </p:nvSpPr>
        <p:spPr>
          <a:xfrm>
            <a:off x="5744051" y="3158203"/>
            <a:ext cx="518160" cy="403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E191F5D4-F762-4E18-BAAD-FE5409CA3B8C}"/>
              </a:ext>
            </a:extLst>
          </p:cNvPr>
          <p:cNvSpPr/>
          <p:nvPr/>
        </p:nvSpPr>
        <p:spPr>
          <a:xfrm>
            <a:off x="5744051" y="4256088"/>
            <a:ext cx="518160" cy="403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EDEC7C6E-9D69-4CBD-B322-AFF4AD61489A}"/>
              </a:ext>
            </a:extLst>
          </p:cNvPr>
          <p:cNvSpPr/>
          <p:nvPr/>
        </p:nvSpPr>
        <p:spPr>
          <a:xfrm>
            <a:off x="5744051" y="5709444"/>
            <a:ext cx="518160" cy="403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8EF05D4D-8180-4619-9C66-F7587568B902}"/>
              </a:ext>
            </a:extLst>
          </p:cNvPr>
          <p:cNvSpPr/>
          <p:nvPr/>
        </p:nvSpPr>
        <p:spPr>
          <a:xfrm rot="10800000">
            <a:off x="5682509" y="2281182"/>
            <a:ext cx="518160" cy="403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32F8CDCB-4468-424B-B637-D081006264D3}"/>
              </a:ext>
            </a:extLst>
          </p:cNvPr>
          <p:cNvSpPr/>
          <p:nvPr/>
        </p:nvSpPr>
        <p:spPr>
          <a:xfrm rot="10800000">
            <a:off x="5682509" y="2754344"/>
            <a:ext cx="518160" cy="403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309C5597-B4A4-48F9-BBBD-BF60326E5760}"/>
              </a:ext>
            </a:extLst>
          </p:cNvPr>
          <p:cNvSpPr/>
          <p:nvPr/>
        </p:nvSpPr>
        <p:spPr>
          <a:xfrm rot="10800000">
            <a:off x="5701928" y="5324259"/>
            <a:ext cx="518160" cy="403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u="sng" dirty="0"/>
          </a:p>
        </p:txBody>
      </p:sp>
    </p:spTree>
    <p:extLst>
      <p:ext uri="{BB962C8B-B14F-4D97-AF65-F5344CB8AC3E}">
        <p14:creationId xmlns:p14="http://schemas.microsoft.com/office/powerpoint/2010/main" val="169903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FFC7E-C80E-4DF3-B1F9-EEA0C699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Arquitetura dos Agentes e Estratégias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5973050-350C-4A42-8E33-82398F935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200" dirty="0"/>
              <a:t>A estratégia seguida, para a atribuição de uma encomenda,  pelo Posto de Correio será:</a:t>
            </a:r>
          </a:p>
          <a:p>
            <a:pPr marL="0" indent="0">
              <a:buNone/>
            </a:pPr>
            <a:r>
              <a:rPr lang="pt-PT" sz="2200" b="1" dirty="0"/>
              <a:t>								Preço / Rating</a:t>
            </a:r>
            <a:endParaRPr lang="pt-PT" sz="2200" dirty="0"/>
          </a:p>
          <a:p>
            <a:r>
              <a:rPr lang="pt-PT" sz="2200" dirty="0"/>
              <a:t>Preço - Custo de uma encomenda calculado com base na distância, na capacidade do veículo e estado de ocupação deste.</a:t>
            </a:r>
          </a:p>
          <a:p>
            <a:r>
              <a:rPr lang="pt-PT" sz="2200" dirty="0"/>
              <a:t>Rating - Número entre 0 e 1 que traduz a qualidade do Carteiro, com base na capacidade de entrega a tempo das entregas anteriores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6331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5839B-29CC-4FC6-9EBC-1E4A271E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Software Utilizado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0B05DBE-8E0A-46FD-A7BD-721C79E15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200" dirty="0"/>
              <a:t>JADE - Para a implementação do sistema </a:t>
            </a:r>
            <a:r>
              <a:rPr lang="pt-PT" sz="2200" dirty="0" err="1"/>
              <a:t>multi-agente,bem</a:t>
            </a:r>
            <a:r>
              <a:rPr lang="pt-PT" sz="2200" dirty="0"/>
              <a:t> como para a comunicação entre estes.</a:t>
            </a:r>
          </a:p>
          <a:p>
            <a:r>
              <a:rPr lang="pt-PT" sz="2200" dirty="0" err="1"/>
              <a:t>JUnit</a:t>
            </a:r>
            <a:r>
              <a:rPr lang="pt-PT" sz="2200" dirty="0"/>
              <a:t> - Para testar o algoritmo usado para o cálculo do preço aplicado por cada carteiro.</a:t>
            </a:r>
          </a:p>
        </p:txBody>
      </p:sp>
    </p:spTree>
    <p:extLst>
      <p:ext uri="{BB962C8B-B14F-4D97-AF65-F5344CB8AC3E}">
        <p14:creationId xmlns:p14="http://schemas.microsoft.com/office/powerpoint/2010/main" val="143563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17036-D810-4C60-849F-BA9E65F5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Experiências Realizadas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A1D2010-E6B3-433A-94AF-63E5BBEB5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200" dirty="0"/>
              <a:t>Foram realizados testes de funcionamento do sistema, testando a comunicação entre carteiros e Posto de Correios, algoritmos usados para o cálculo dos preços aplicados por cada carteiro, rating dos carteiros, entrega das encomendas.</a:t>
            </a:r>
            <a:br>
              <a:rPr lang="pt-PT" sz="2200" dirty="0"/>
            </a:br>
            <a:r>
              <a:rPr lang="pt-PT" sz="2200" dirty="0"/>
              <a:t>Assim, foram usados 3 carteiros como base do exemplo e foram sendo geradas encomendas pelo Posto de Correios e observado o comportamento destes 3 carteiros, ao nível dos pontos acima enumerados.</a:t>
            </a:r>
          </a:p>
        </p:txBody>
      </p:sp>
    </p:spTree>
    <p:extLst>
      <p:ext uri="{BB962C8B-B14F-4D97-AF65-F5344CB8AC3E}">
        <p14:creationId xmlns:p14="http://schemas.microsoft.com/office/powerpoint/2010/main" val="428268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C5DD5-9049-4B68-80F7-DAFF080E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dos Resultados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FAB475-15F8-4B4D-85EC-E9428635B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200" dirty="0"/>
              <a:t>As experiências foram bastante satisfatórias, tendo os agentes se comportado como era previsto e tendo os métodos para classificação de Carteiros (rating e preço) sido ótimos para a escolha do melhor Carteiro a quem entregar cada encomenda, por parte do Posto de Correios. Assim, o sistema </a:t>
            </a:r>
            <a:r>
              <a:rPr lang="pt-PT" sz="2200" dirty="0" err="1"/>
              <a:t>multi-agente</a:t>
            </a:r>
            <a:r>
              <a:rPr lang="pt-PT" sz="2200" dirty="0"/>
              <a:t> comportou-se como se esperava.</a:t>
            </a:r>
          </a:p>
        </p:txBody>
      </p:sp>
    </p:spTree>
    <p:extLst>
      <p:ext uri="{BB962C8B-B14F-4D97-AF65-F5344CB8AC3E}">
        <p14:creationId xmlns:p14="http://schemas.microsoft.com/office/powerpoint/2010/main" val="2466665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A7DCC-7324-4004-B4D0-4338647E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1FCD7E8-ACBA-4B24-BBE7-4673F8A50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200" dirty="0"/>
              <a:t>Concluindo, o sistema atingiu um ponto estável no seu desenvolvimento, sendo assim possível a sua utilização.</a:t>
            </a:r>
            <a:br>
              <a:rPr lang="pt-PT" sz="2200" dirty="0"/>
            </a:br>
            <a:r>
              <a:rPr lang="pt-PT" sz="2200" dirty="0"/>
              <a:t>Em termos futuros, o projeto tem por onde evoluir no que toca à otimização dos algoritmos usados, visto que o preço e o rating são tratados como proporcionais, o que não é o mais correto. Otimizações poderiam também ser feitas no sistema de comunicações.</a:t>
            </a:r>
          </a:p>
        </p:txBody>
      </p:sp>
    </p:spTree>
    <p:extLst>
      <p:ext uri="{BB962C8B-B14F-4D97-AF65-F5344CB8AC3E}">
        <p14:creationId xmlns:p14="http://schemas.microsoft.com/office/powerpoint/2010/main" val="38216513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Vermelh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730</Words>
  <Application>Microsoft Office PowerPoint</Application>
  <PresentationFormat>Ecrã Panorâmico</PresentationFormat>
  <Paragraphs>70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Faceta</vt:lpstr>
      <vt:lpstr>Posto de Correios</vt:lpstr>
      <vt:lpstr>Problema</vt:lpstr>
      <vt:lpstr>Esquema Global</vt:lpstr>
      <vt:lpstr>Interações e Protocolos de Comunicação</vt:lpstr>
      <vt:lpstr>Arquitetura dos Agentes e Estratégias</vt:lpstr>
      <vt:lpstr>Software Utilizado</vt:lpstr>
      <vt:lpstr>Experiências Realizadas</vt:lpstr>
      <vt:lpstr>Análise dos Resultados</vt:lpstr>
      <vt:lpstr>Conclusões</vt:lpstr>
      <vt:lpstr>Informações Adicionais</vt:lpstr>
      <vt:lpstr>Exemplo Detalhado de Execução</vt:lpstr>
      <vt:lpstr>Classes Implementadas</vt:lpstr>
      <vt:lpstr>Outras Observações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Posto de Correios</dc:title>
  <dc:creator>Santos Fradique</dc:creator>
  <cp:lastModifiedBy>Santos Fradique</cp:lastModifiedBy>
  <cp:revision>3</cp:revision>
  <dcterms:created xsi:type="dcterms:W3CDTF">2018-11-11T23:41:16Z</dcterms:created>
  <dcterms:modified xsi:type="dcterms:W3CDTF">2018-11-12T00:06:10Z</dcterms:modified>
</cp:coreProperties>
</file>