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2" r:id="rId6"/>
    <p:sldId id="263" r:id="rId7"/>
    <p:sldId id="264" r:id="rId8"/>
    <p:sldId id="265" r:id="rId9"/>
    <p:sldId id="267" r:id="rId10"/>
    <p:sldId id="266" r:id="rId11"/>
    <p:sldId id="25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47"/>
    <p:restoredTop sz="94528"/>
  </p:normalViewPr>
  <p:slideViewPr>
    <p:cSldViewPr snapToGrid="0" snapToObjects="1">
      <p:cViewPr>
        <p:scale>
          <a:sx n="139" d="100"/>
          <a:sy n="139" d="100"/>
        </p:scale>
        <p:origin x="-24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AE015-000C-1145-B7F1-27FADD3EBF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6C8DAD-2468-3344-9E7D-7AF5FC1857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F41362-83BC-3343-A25D-AF5099D7DB49}"/>
              </a:ext>
            </a:extLst>
          </p:cNvPr>
          <p:cNvSpPr>
            <a:spLocks noGrp="1"/>
          </p:cNvSpPr>
          <p:nvPr>
            <p:ph type="dt" sz="half" idx="10"/>
          </p:nvPr>
        </p:nvSpPr>
        <p:spPr/>
        <p:txBody>
          <a:bodyPr/>
          <a:lstStyle/>
          <a:p>
            <a:fld id="{162E55E0-BDB4-9043-BF1D-478246A6851D}" type="datetimeFigureOut">
              <a:rPr lang="en-US" smtClean="0"/>
              <a:t>10/5/20</a:t>
            </a:fld>
            <a:endParaRPr lang="en-US"/>
          </a:p>
        </p:txBody>
      </p:sp>
      <p:sp>
        <p:nvSpPr>
          <p:cNvPr id="5" name="Footer Placeholder 4">
            <a:extLst>
              <a:ext uri="{FF2B5EF4-FFF2-40B4-BE49-F238E27FC236}">
                <a16:creationId xmlns:a16="http://schemas.microsoft.com/office/drawing/2014/main" id="{6975AD62-2EEE-8A4A-B18D-884BF4D89F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B1DDC5-03D3-F646-AC4B-611C451926F8}"/>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3913498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5648-61D8-7A41-B290-93582D05DA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068A47-C747-684B-97CA-D8826F8536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46163-F0FA-6245-8951-1BB38FC2C128}"/>
              </a:ext>
            </a:extLst>
          </p:cNvPr>
          <p:cNvSpPr>
            <a:spLocks noGrp="1"/>
          </p:cNvSpPr>
          <p:nvPr>
            <p:ph type="dt" sz="half" idx="10"/>
          </p:nvPr>
        </p:nvSpPr>
        <p:spPr/>
        <p:txBody>
          <a:bodyPr/>
          <a:lstStyle/>
          <a:p>
            <a:fld id="{162E55E0-BDB4-9043-BF1D-478246A6851D}" type="datetimeFigureOut">
              <a:rPr lang="en-US" smtClean="0"/>
              <a:t>10/5/20</a:t>
            </a:fld>
            <a:endParaRPr lang="en-US"/>
          </a:p>
        </p:txBody>
      </p:sp>
      <p:sp>
        <p:nvSpPr>
          <p:cNvPr id="5" name="Footer Placeholder 4">
            <a:extLst>
              <a:ext uri="{FF2B5EF4-FFF2-40B4-BE49-F238E27FC236}">
                <a16:creationId xmlns:a16="http://schemas.microsoft.com/office/drawing/2014/main" id="{7A9A076B-D9CF-F445-9C93-1373A2FB53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8F08B-BAE8-294B-AFA8-80FC2101F913}"/>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1880045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605FA-2D01-7B45-8C14-ECABFA1A22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66F0AE-DC84-3C40-B4C4-D4BD272499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EB2E9E-15F9-7444-95D7-57C54F20B5A2}"/>
              </a:ext>
            </a:extLst>
          </p:cNvPr>
          <p:cNvSpPr>
            <a:spLocks noGrp="1"/>
          </p:cNvSpPr>
          <p:nvPr>
            <p:ph type="dt" sz="half" idx="10"/>
          </p:nvPr>
        </p:nvSpPr>
        <p:spPr/>
        <p:txBody>
          <a:bodyPr/>
          <a:lstStyle/>
          <a:p>
            <a:fld id="{162E55E0-BDB4-9043-BF1D-478246A6851D}" type="datetimeFigureOut">
              <a:rPr lang="en-US" smtClean="0"/>
              <a:t>10/5/20</a:t>
            </a:fld>
            <a:endParaRPr lang="en-US"/>
          </a:p>
        </p:txBody>
      </p:sp>
      <p:sp>
        <p:nvSpPr>
          <p:cNvPr id="5" name="Footer Placeholder 4">
            <a:extLst>
              <a:ext uri="{FF2B5EF4-FFF2-40B4-BE49-F238E27FC236}">
                <a16:creationId xmlns:a16="http://schemas.microsoft.com/office/drawing/2014/main" id="{85F571DB-8DBA-BE44-8200-3C6993275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4ECA9-4827-D84F-B0EB-C7874C484FC7}"/>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3406826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1A71B-FAFD-214B-BDDF-A08C291E36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4DDF66-AB0C-994B-BF30-505523251C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9BBC48-A45D-0B45-988E-91781DF917CF}"/>
              </a:ext>
            </a:extLst>
          </p:cNvPr>
          <p:cNvSpPr>
            <a:spLocks noGrp="1"/>
          </p:cNvSpPr>
          <p:nvPr>
            <p:ph type="dt" sz="half" idx="10"/>
          </p:nvPr>
        </p:nvSpPr>
        <p:spPr/>
        <p:txBody>
          <a:bodyPr/>
          <a:lstStyle/>
          <a:p>
            <a:fld id="{162E55E0-BDB4-9043-BF1D-478246A6851D}" type="datetimeFigureOut">
              <a:rPr lang="en-US" smtClean="0"/>
              <a:t>10/5/20</a:t>
            </a:fld>
            <a:endParaRPr lang="en-US"/>
          </a:p>
        </p:txBody>
      </p:sp>
      <p:sp>
        <p:nvSpPr>
          <p:cNvPr id="5" name="Footer Placeholder 4">
            <a:extLst>
              <a:ext uri="{FF2B5EF4-FFF2-40B4-BE49-F238E27FC236}">
                <a16:creationId xmlns:a16="http://schemas.microsoft.com/office/drawing/2014/main" id="{799CB608-C7E8-2E46-B270-3BF0726A7E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06F301-53C2-224C-935C-9BF2D7EF32BC}"/>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402856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DD66-CD6A-F14D-B24E-3D3B171289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B9A9F3-CCDD-2C4D-B0B9-A41312AE55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75C920-3491-D948-87B5-E8ECBAF3B38E}"/>
              </a:ext>
            </a:extLst>
          </p:cNvPr>
          <p:cNvSpPr>
            <a:spLocks noGrp="1"/>
          </p:cNvSpPr>
          <p:nvPr>
            <p:ph type="dt" sz="half" idx="10"/>
          </p:nvPr>
        </p:nvSpPr>
        <p:spPr/>
        <p:txBody>
          <a:bodyPr/>
          <a:lstStyle/>
          <a:p>
            <a:fld id="{162E55E0-BDB4-9043-BF1D-478246A6851D}" type="datetimeFigureOut">
              <a:rPr lang="en-US" smtClean="0"/>
              <a:t>10/5/20</a:t>
            </a:fld>
            <a:endParaRPr lang="en-US"/>
          </a:p>
        </p:txBody>
      </p:sp>
      <p:sp>
        <p:nvSpPr>
          <p:cNvPr id="5" name="Footer Placeholder 4">
            <a:extLst>
              <a:ext uri="{FF2B5EF4-FFF2-40B4-BE49-F238E27FC236}">
                <a16:creationId xmlns:a16="http://schemas.microsoft.com/office/drawing/2014/main" id="{D0B91E60-72A8-8947-8083-0DC85B187B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BE0D2-F6CA-FC4E-8E6E-B0AFBC149B94}"/>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386816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0409E-0DCC-B040-8CE6-D0E415F1C0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96F4E2-0129-7547-96EC-D56F80C5B9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198FCD-D1BC-2C44-8BDC-31965A0CB1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E10864-5262-5949-B360-D765AF94C80C}"/>
              </a:ext>
            </a:extLst>
          </p:cNvPr>
          <p:cNvSpPr>
            <a:spLocks noGrp="1"/>
          </p:cNvSpPr>
          <p:nvPr>
            <p:ph type="dt" sz="half" idx="10"/>
          </p:nvPr>
        </p:nvSpPr>
        <p:spPr/>
        <p:txBody>
          <a:bodyPr/>
          <a:lstStyle/>
          <a:p>
            <a:fld id="{162E55E0-BDB4-9043-BF1D-478246A6851D}" type="datetimeFigureOut">
              <a:rPr lang="en-US" smtClean="0"/>
              <a:t>10/5/20</a:t>
            </a:fld>
            <a:endParaRPr lang="en-US"/>
          </a:p>
        </p:txBody>
      </p:sp>
      <p:sp>
        <p:nvSpPr>
          <p:cNvPr id="6" name="Footer Placeholder 5">
            <a:extLst>
              <a:ext uri="{FF2B5EF4-FFF2-40B4-BE49-F238E27FC236}">
                <a16:creationId xmlns:a16="http://schemas.microsoft.com/office/drawing/2014/main" id="{74688F0A-10CD-C341-8CFF-72BFBBA3F0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58509B-70E8-3A49-9E5E-A64BFB8C3A83}"/>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4105146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C29AE-00E7-1A47-9185-68D3B1B3C7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C61248-7A68-8443-9F68-010CFEC9DC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8F7189-D7A7-3742-8622-B5F4011DC3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994FC8-1A35-784F-8D30-219F60C33F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795C9B-55C8-BC41-BB66-DC0386E9C1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61DF50-9E63-D844-B38B-1A39F40444E8}"/>
              </a:ext>
            </a:extLst>
          </p:cNvPr>
          <p:cNvSpPr>
            <a:spLocks noGrp="1"/>
          </p:cNvSpPr>
          <p:nvPr>
            <p:ph type="dt" sz="half" idx="10"/>
          </p:nvPr>
        </p:nvSpPr>
        <p:spPr/>
        <p:txBody>
          <a:bodyPr/>
          <a:lstStyle/>
          <a:p>
            <a:fld id="{162E55E0-BDB4-9043-BF1D-478246A6851D}" type="datetimeFigureOut">
              <a:rPr lang="en-US" smtClean="0"/>
              <a:t>10/5/20</a:t>
            </a:fld>
            <a:endParaRPr lang="en-US"/>
          </a:p>
        </p:txBody>
      </p:sp>
      <p:sp>
        <p:nvSpPr>
          <p:cNvPr id="8" name="Footer Placeholder 7">
            <a:extLst>
              <a:ext uri="{FF2B5EF4-FFF2-40B4-BE49-F238E27FC236}">
                <a16:creationId xmlns:a16="http://schemas.microsoft.com/office/drawing/2014/main" id="{ECCA28B7-1ADE-C74C-A688-C95EFA3CEB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47D86F-9224-4F47-BBEA-FB1955FC46A2}"/>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91998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1193-4FAC-5E4E-85A2-044BA2884B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2FBB65-82F2-8246-9834-BDB84C60747D}"/>
              </a:ext>
            </a:extLst>
          </p:cNvPr>
          <p:cNvSpPr>
            <a:spLocks noGrp="1"/>
          </p:cNvSpPr>
          <p:nvPr>
            <p:ph type="dt" sz="half" idx="10"/>
          </p:nvPr>
        </p:nvSpPr>
        <p:spPr/>
        <p:txBody>
          <a:bodyPr/>
          <a:lstStyle/>
          <a:p>
            <a:fld id="{162E55E0-BDB4-9043-BF1D-478246A6851D}" type="datetimeFigureOut">
              <a:rPr lang="en-US" smtClean="0"/>
              <a:t>10/5/20</a:t>
            </a:fld>
            <a:endParaRPr lang="en-US"/>
          </a:p>
        </p:txBody>
      </p:sp>
      <p:sp>
        <p:nvSpPr>
          <p:cNvPr id="4" name="Footer Placeholder 3">
            <a:extLst>
              <a:ext uri="{FF2B5EF4-FFF2-40B4-BE49-F238E27FC236}">
                <a16:creationId xmlns:a16="http://schemas.microsoft.com/office/drawing/2014/main" id="{C43FAD8D-8A2B-C94C-AD28-37DAE37815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A9BEC2-E801-5841-91B2-16B3CB2A3B4B}"/>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628372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9BAC94-4955-4140-8C0B-8827900BC37D}"/>
              </a:ext>
            </a:extLst>
          </p:cNvPr>
          <p:cNvSpPr>
            <a:spLocks noGrp="1"/>
          </p:cNvSpPr>
          <p:nvPr>
            <p:ph type="dt" sz="half" idx="10"/>
          </p:nvPr>
        </p:nvSpPr>
        <p:spPr/>
        <p:txBody>
          <a:bodyPr/>
          <a:lstStyle/>
          <a:p>
            <a:fld id="{162E55E0-BDB4-9043-BF1D-478246A6851D}" type="datetimeFigureOut">
              <a:rPr lang="en-US" smtClean="0"/>
              <a:t>10/5/20</a:t>
            </a:fld>
            <a:endParaRPr lang="en-US"/>
          </a:p>
        </p:txBody>
      </p:sp>
      <p:sp>
        <p:nvSpPr>
          <p:cNvPr id="3" name="Footer Placeholder 2">
            <a:extLst>
              <a:ext uri="{FF2B5EF4-FFF2-40B4-BE49-F238E27FC236}">
                <a16:creationId xmlns:a16="http://schemas.microsoft.com/office/drawing/2014/main" id="{EE354039-9D48-844A-89C7-3DE2CC1C6E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DED872-EF14-1641-BA64-A4DE06733381}"/>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3921141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7A47F-EF96-BB45-BC6E-D9B9BC35FE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042024-1314-4A45-9646-DD496D77D0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37B925-E4F7-4541-9B9F-CBB216CAEB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F64381-210B-3046-970F-76BB33F596E4}"/>
              </a:ext>
            </a:extLst>
          </p:cNvPr>
          <p:cNvSpPr>
            <a:spLocks noGrp="1"/>
          </p:cNvSpPr>
          <p:nvPr>
            <p:ph type="dt" sz="half" idx="10"/>
          </p:nvPr>
        </p:nvSpPr>
        <p:spPr/>
        <p:txBody>
          <a:bodyPr/>
          <a:lstStyle/>
          <a:p>
            <a:fld id="{162E55E0-BDB4-9043-BF1D-478246A6851D}" type="datetimeFigureOut">
              <a:rPr lang="en-US" smtClean="0"/>
              <a:t>10/5/20</a:t>
            </a:fld>
            <a:endParaRPr lang="en-US"/>
          </a:p>
        </p:txBody>
      </p:sp>
      <p:sp>
        <p:nvSpPr>
          <p:cNvPr id="6" name="Footer Placeholder 5">
            <a:extLst>
              <a:ext uri="{FF2B5EF4-FFF2-40B4-BE49-F238E27FC236}">
                <a16:creationId xmlns:a16="http://schemas.microsoft.com/office/drawing/2014/main" id="{EB18FDCA-2576-234E-AEC1-DD9A9A50A2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3B8DAA-EB36-0743-B846-06129D7AEA5E}"/>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4095045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8C455-F800-CA44-AE7B-294F732FA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7E7A24-2549-424D-95CA-916B59D4C1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D63EE-9F1F-4247-9368-0F569288B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CF5E8D-1903-FD46-A125-3D35BF4085BD}"/>
              </a:ext>
            </a:extLst>
          </p:cNvPr>
          <p:cNvSpPr>
            <a:spLocks noGrp="1"/>
          </p:cNvSpPr>
          <p:nvPr>
            <p:ph type="dt" sz="half" idx="10"/>
          </p:nvPr>
        </p:nvSpPr>
        <p:spPr/>
        <p:txBody>
          <a:bodyPr/>
          <a:lstStyle/>
          <a:p>
            <a:fld id="{162E55E0-BDB4-9043-BF1D-478246A6851D}" type="datetimeFigureOut">
              <a:rPr lang="en-US" smtClean="0"/>
              <a:t>10/5/20</a:t>
            </a:fld>
            <a:endParaRPr lang="en-US"/>
          </a:p>
        </p:txBody>
      </p:sp>
      <p:sp>
        <p:nvSpPr>
          <p:cNvPr id="6" name="Footer Placeholder 5">
            <a:extLst>
              <a:ext uri="{FF2B5EF4-FFF2-40B4-BE49-F238E27FC236}">
                <a16:creationId xmlns:a16="http://schemas.microsoft.com/office/drawing/2014/main" id="{B106D714-1AE2-3E44-8063-D09D4038C9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7BE5B5-BEC5-134F-B4BF-55D53854CC1F}"/>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1165542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1EA403-D685-5445-81BA-6BDFED9C6C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027F5B-7B36-994E-8A5C-A08BFEA08A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33901E-45EB-1C46-9597-20300CC178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E55E0-BDB4-9043-BF1D-478246A6851D}" type="datetimeFigureOut">
              <a:rPr lang="en-US" smtClean="0"/>
              <a:t>10/5/20</a:t>
            </a:fld>
            <a:endParaRPr lang="en-US"/>
          </a:p>
        </p:txBody>
      </p:sp>
      <p:sp>
        <p:nvSpPr>
          <p:cNvPr id="5" name="Footer Placeholder 4">
            <a:extLst>
              <a:ext uri="{FF2B5EF4-FFF2-40B4-BE49-F238E27FC236}">
                <a16:creationId xmlns:a16="http://schemas.microsoft.com/office/drawing/2014/main" id="{4FD13D96-3FEC-6F43-99D6-8CD923F3D9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3B0C56-A617-6247-880E-A6A2078D97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0DEB5-A365-774D-B01B-4B67836BEBAD}" type="slidenum">
              <a:rPr lang="en-US" smtClean="0"/>
              <a:t>‹#›</a:t>
            </a:fld>
            <a:endParaRPr lang="en-US"/>
          </a:p>
        </p:txBody>
      </p:sp>
    </p:spTree>
    <p:extLst>
      <p:ext uri="{BB962C8B-B14F-4D97-AF65-F5344CB8AC3E}">
        <p14:creationId xmlns:p14="http://schemas.microsoft.com/office/powerpoint/2010/main" val="3307022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B2FAF3C-F36A-4612-B00B-E737FEB1E0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3420AEB-7D6F-4338-9CD8-7B96376170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9551E9D5-67C0-42B0-9796-909C1B9DF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9CB4C9E0-236E-426D-88FB-50ACF81BC9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a16="http://schemas.microsoft.com/office/drawing/2014/main" id="{1A11A9AC-1E25-429F-A3A8-67DED3DF45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9">
              <a:extLst>
                <a:ext uri="{FF2B5EF4-FFF2-40B4-BE49-F238E27FC236}">
                  <a16:creationId xmlns:a16="http://schemas.microsoft.com/office/drawing/2014/main" id="{66E126C4-E1AC-4DDC-87CB-5D8B4605C8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a:extLst>
                <a:ext uri="{FF2B5EF4-FFF2-40B4-BE49-F238E27FC236}">
                  <a16:creationId xmlns:a16="http://schemas.microsoft.com/office/drawing/2014/main" id="{B1DE6C75-DCE1-4942-8E8D-ECA1D1773C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a:extLst>
                <a:ext uri="{FF2B5EF4-FFF2-40B4-BE49-F238E27FC236}">
                  <a16:creationId xmlns:a16="http://schemas.microsoft.com/office/drawing/2014/main" id="{F5459AD3-234D-4C3B-BD9C-92B3377BDB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a:extLst>
                <a:ext uri="{FF2B5EF4-FFF2-40B4-BE49-F238E27FC236}">
                  <a16:creationId xmlns:a16="http://schemas.microsoft.com/office/drawing/2014/main" id="{5593DA70-95B1-425C-BF35-F923099D6F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3">
              <a:extLst>
                <a:ext uri="{FF2B5EF4-FFF2-40B4-BE49-F238E27FC236}">
                  <a16:creationId xmlns:a16="http://schemas.microsoft.com/office/drawing/2014/main" id="{0514C5B5-A5F4-4421-879B-17D39CA644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4">
              <a:extLst>
                <a:ext uri="{FF2B5EF4-FFF2-40B4-BE49-F238E27FC236}">
                  <a16:creationId xmlns:a16="http://schemas.microsoft.com/office/drawing/2014/main" id="{E165685F-E0CE-4CA0-9ECE-F8AE4F3D5E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5">
              <a:extLst>
                <a:ext uri="{FF2B5EF4-FFF2-40B4-BE49-F238E27FC236}">
                  <a16:creationId xmlns:a16="http://schemas.microsoft.com/office/drawing/2014/main" id="{C556BC16-0C87-4FD9-A109-F5AB2056C5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6">
              <a:extLst>
                <a:ext uri="{FF2B5EF4-FFF2-40B4-BE49-F238E27FC236}">
                  <a16:creationId xmlns:a16="http://schemas.microsoft.com/office/drawing/2014/main" id="{DD9A975C-A4CA-4A81-8CA9-BF5A2995F0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B9767C7-72DF-4C7F-8A04-C8D67B7156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8">
              <a:extLst>
                <a:ext uri="{FF2B5EF4-FFF2-40B4-BE49-F238E27FC236}">
                  <a16:creationId xmlns:a16="http://schemas.microsoft.com/office/drawing/2014/main" id="{693F6BB9-0055-42AC-8866-E65D927550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9">
              <a:extLst>
                <a:ext uri="{FF2B5EF4-FFF2-40B4-BE49-F238E27FC236}">
                  <a16:creationId xmlns:a16="http://schemas.microsoft.com/office/drawing/2014/main" id="{BA9A3435-1B30-4618-BB50-E0369BD07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0">
              <a:extLst>
                <a:ext uri="{FF2B5EF4-FFF2-40B4-BE49-F238E27FC236}">
                  <a16:creationId xmlns:a16="http://schemas.microsoft.com/office/drawing/2014/main" id="{2D60252F-2011-4924-81EC-B25F50634C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1">
              <a:extLst>
                <a:ext uri="{FF2B5EF4-FFF2-40B4-BE49-F238E27FC236}">
                  <a16:creationId xmlns:a16="http://schemas.microsoft.com/office/drawing/2014/main" id="{850B7881-58E3-4C9F-9ADB-04F92D4C4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2">
              <a:extLst>
                <a:ext uri="{FF2B5EF4-FFF2-40B4-BE49-F238E27FC236}">
                  <a16:creationId xmlns:a16="http://schemas.microsoft.com/office/drawing/2014/main" id="{FA90BB2F-2D4A-40BD-90CE-5CF30EC8D4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3">
              <a:extLst>
                <a:ext uri="{FF2B5EF4-FFF2-40B4-BE49-F238E27FC236}">
                  <a16:creationId xmlns:a16="http://schemas.microsoft.com/office/drawing/2014/main" id="{4DA0AE8C-7215-4A64-B19F-3F0F3E6A6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1" name="Isosceles Triangle 39">
            <a:extLst>
              <a:ext uri="{FF2B5EF4-FFF2-40B4-BE49-F238E27FC236}">
                <a16:creationId xmlns:a16="http://schemas.microsoft.com/office/drawing/2014/main" id="{D8DAE7B8-0656-422E-9515-E10952688A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892384" y="4386808"/>
            <a:ext cx="407233" cy="351063"/>
          </a:xfrm>
          <a:prstGeom prst="triangle">
            <a:avLst/>
          </a:prstGeom>
          <a:solidFill>
            <a:srgbClr val="8E5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1AF60B-0770-194C-9D73-15C2231C5C5A}"/>
              </a:ext>
            </a:extLst>
          </p:cNvPr>
          <p:cNvSpPr>
            <a:spLocks noGrp="1"/>
          </p:cNvSpPr>
          <p:nvPr>
            <p:ph type="ctrTitle"/>
          </p:nvPr>
        </p:nvSpPr>
        <p:spPr>
          <a:xfrm>
            <a:off x="2048256" y="4617720"/>
            <a:ext cx="8083296" cy="941832"/>
          </a:xfrm>
        </p:spPr>
        <p:txBody>
          <a:bodyPr>
            <a:normAutofit/>
          </a:bodyPr>
          <a:lstStyle/>
          <a:p>
            <a:r>
              <a:rPr lang="en-US" sz="4000" dirty="0"/>
              <a:t>Tanzanian Water Well Dataset</a:t>
            </a:r>
          </a:p>
        </p:txBody>
      </p:sp>
      <p:sp>
        <p:nvSpPr>
          <p:cNvPr id="3" name="Subtitle 2">
            <a:extLst>
              <a:ext uri="{FF2B5EF4-FFF2-40B4-BE49-F238E27FC236}">
                <a16:creationId xmlns:a16="http://schemas.microsoft.com/office/drawing/2014/main" id="{6B978707-88C1-F342-83B0-18D59F57A1EE}"/>
              </a:ext>
            </a:extLst>
          </p:cNvPr>
          <p:cNvSpPr>
            <a:spLocks noGrp="1"/>
          </p:cNvSpPr>
          <p:nvPr>
            <p:ph type="subTitle" idx="1"/>
          </p:nvPr>
        </p:nvSpPr>
        <p:spPr>
          <a:xfrm>
            <a:off x="2048256" y="5559552"/>
            <a:ext cx="8083296" cy="521208"/>
          </a:xfrm>
        </p:spPr>
        <p:txBody>
          <a:bodyPr>
            <a:noAutofit/>
          </a:bodyPr>
          <a:lstStyle/>
          <a:p>
            <a:r>
              <a:rPr lang="en-US" sz="3200" dirty="0"/>
              <a:t>Classification Model</a:t>
            </a:r>
          </a:p>
        </p:txBody>
      </p:sp>
      <p:sp>
        <p:nvSpPr>
          <p:cNvPr id="33" name="Rectangle 32">
            <a:extLst>
              <a:ext uri="{FF2B5EF4-FFF2-40B4-BE49-F238E27FC236}">
                <a16:creationId xmlns:a16="http://schemas.microsoft.com/office/drawing/2014/main" id="{A363DA99-BE95-4C06-82AA-917ED6556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2847" y="954593"/>
            <a:ext cx="6086306" cy="3432215"/>
          </a:xfrm>
          <a:prstGeom prst="rect">
            <a:avLst/>
          </a:prstGeom>
          <a:solidFill>
            <a:schemeClr val="bg1"/>
          </a:solidFill>
          <a:ln w="19050">
            <a:solidFill>
              <a:srgbClr val="8E51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catter chart&#10;&#10;Description automatically generated">
            <a:extLst>
              <a:ext uri="{FF2B5EF4-FFF2-40B4-BE49-F238E27FC236}">
                <a16:creationId xmlns:a16="http://schemas.microsoft.com/office/drawing/2014/main" id="{533C6DD5-3805-BD48-813D-D494D9775255}"/>
              </a:ext>
            </a:extLst>
          </p:cNvPr>
          <p:cNvPicPr>
            <a:picLocks noChangeAspect="1"/>
          </p:cNvPicPr>
          <p:nvPr/>
        </p:nvPicPr>
        <p:blipFill rotWithShape="1">
          <a:blip r:embed="rId2"/>
          <a:srcRect r="2885" b="2"/>
          <a:stretch/>
        </p:blipFill>
        <p:spPr>
          <a:xfrm>
            <a:off x="1470551" y="211959"/>
            <a:ext cx="9190479" cy="4583085"/>
          </a:xfrm>
          <a:prstGeom prst="rect">
            <a:avLst/>
          </a:prstGeom>
        </p:spPr>
      </p:pic>
    </p:spTree>
    <p:extLst>
      <p:ext uri="{BB962C8B-B14F-4D97-AF65-F5344CB8AC3E}">
        <p14:creationId xmlns:p14="http://schemas.microsoft.com/office/powerpoint/2010/main" val="2382679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210BC-3B3A-C143-8C8A-230A32F50152}"/>
              </a:ext>
            </a:extLst>
          </p:cNvPr>
          <p:cNvSpPr>
            <a:spLocks noGrp="1"/>
          </p:cNvSpPr>
          <p:nvPr>
            <p:ph type="title"/>
          </p:nvPr>
        </p:nvSpPr>
        <p:spPr/>
        <p:txBody>
          <a:bodyPr/>
          <a:lstStyle/>
          <a:p>
            <a:pPr algn="ctr"/>
            <a:r>
              <a:rPr lang="en-US" b="1" dirty="0"/>
              <a:t>Recommendations</a:t>
            </a:r>
          </a:p>
        </p:txBody>
      </p:sp>
      <p:sp>
        <p:nvSpPr>
          <p:cNvPr id="3" name="Content Placeholder 2">
            <a:extLst>
              <a:ext uri="{FF2B5EF4-FFF2-40B4-BE49-F238E27FC236}">
                <a16:creationId xmlns:a16="http://schemas.microsoft.com/office/drawing/2014/main" id="{0A4412C3-AAA2-3848-9AF8-8B2AC38CC69B}"/>
              </a:ext>
            </a:extLst>
          </p:cNvPr>
          <p:cNvSpPr>
            <a:spLocks noGrp="1"/>
          </p:cNvSpPr>
          <p:nvPr>
            <p:ph idx="1"/>
          </p:nvPr>
        </p:nvSpPr>
        <p:spPr/>
        <p:txBody>
          <a:bodyPr>
            <a:noAutofit/>
          </a:bodyPr>
          <a:lstStyle/>
          <a:p>
            <a:pPr marL="0" indent="0">
              <a:buNone/>
            </a:pPr>
            <a:r>
              <a:rPr lang="en-US" sz="1500" dirty="0"/>
              <a:t>What needs to be done for accurate status of wells:</a:t>
            </a:r>
          </a:p>
          <a:p>
            <a:r>
              <a:rPr lang="en-US" sz="1500" dirty="0"/>
              <a:t>Need additional data 2014 to the present.  </a:t>
            </a:r>
          </a:p>
          <a:p>
            <a:r>
              <a:rPr lang="en-US" sz="1500" dirty="0"/>
              <a:t>35% of values for years of construction are 0. Need values for years. Don’t know how old these wells are. </a:t>
            </a:r>
          </a:p>
          <a:p>
            <a:pPr marL="0" indent="0">
              <a:buNone/>
            </a:pPr>
            <a:r>
              <a:rPr lang="en-US" sz="1500" dirty="0"/>
              <a:t>What can be done to improve operation of wells:</a:t>
            </a:r>
          </a:p>
          <a:p>
            <a:r>
              <a:rPr lang="en-US" sz="1500" dirty="0"/>
              <a:t>There are almost 5,000 wells that function but need repairs.  Priority should be to get them repaired to avoid non-functioning. </a:t>
            </a:r>
          </a:p>
          <a:p>
            <a:r>
              <a:rPr lang="en-US" sz="1500" dirty="0"/>
              <a:t>Largest category of ‘quantity’ of water in wells is ‘enough’.  Concentrate on repairing wells in enough category that are non-functioning.  Water level is sufficient but wells don’t work. Almost 10,000 wells in this category.  Also, immediate attention to wells in category that function but need repairs. </a:t>
            </a:r>
          </a:p>
          <a:p>
            <a:r>
              <a:rPr lang="en-US" sz="1500" dirty="0"/>
              <a:t>Largest category of ‘quality’ of water in wells is good.  Concentrate on repairing wells in good category that are non-functioning.  Water level is good but wells don’t work. Almost 20,000 wells are in this category.  Also, immediate attention to 4,000 wells in category that function but need repairs. </a:t>
            </a:r>
          </a:p>
          <a:p>
            <a:r>
              <a:rPr lang="en-US" sz="1500" dirty="0"/>
              <a:t>Regarding regions, what can be learned from Iringa which has the largest number of wells (5294) .  Over 4,000 wells are functioning but also the lowest number of non-functioning wells (1,000) compared to other regions. 2nd largest is </a:t>
            </a:r>
            <a:r>
              <a:rPr lang="en-US" sz="1500" dirty="0" err="1"/>
              <a:t>Shinyenga</a:t>
            </a:r>
            <a:r>
              <a:rPr lang="en-US" sz="1500" dirty="0"/>
              <a:t> which has 4,982 wells of which almost 3,000 are functioning and 1,500 aren’t functioning.  It wasn’t as simple as checking population because it varies in different parts of the regions.  Why were more wells built in these regions as opposed to others?  Was it a matter of funding, management, etc.?</a:t>
            </a:r>
          </a:p>
          <a:p>
            <a:pPr marL="0" indent="0">
              <a:buNone/>
            </a:pPr>
            <a:endParaRPr lang="en-US" sz="1500" dirty="0"/>
          </a:p>
          <a:p>
            <a:pPr marL="0" indent="0">
              <a:buNone/>
            </a:pPr>
            <a:endParaRPr lang="en-US" sz="1500" dirty="0"/>
          </a:p>
          <a:p>
            <a:pPr marL="0" indent="0">
              <a:buNone/>
            </a:pPr>
            <a:r>
              <a:rPr lang="en-US" sz="1500" dirty="0"/>
              <a:t>  </a:t>
            </a:r>
          </a:p>
        </p:txBody>
      </p:sp>
    </p:spTree>
    <p:extLst>
      <p:ext uri="{BB962C8B-B14F-4D97-AF65-F5344CB8AC3E}">
        <p14:creationId xmlns:p14="http://schemas.microsoft.com/office/powerpoint/2010/main" val="2789791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E4D8E-8437-C048-ADAA-F9A31E36BD95}"/>
              </a:ext>
            </a:extLst>
          </p:cNvPr>
          <p:cNvSpPr>
            <a:spLocks noGrp="1"/>
          </p:cNvSpPr>
          <p:nvPr>
            <p:ph type="title"/>
          </p:nvPr>
        </p:nvSpPr>
        <p:spPr/>
        <p:txBody>
          <a:bodyPr/>
          <a:lstStyle/>
          <a:p>
            <a:pPr algn="ctr"/>
            <a:r>
              <a:rPr lang="en-US" b="1" dirty="0"/>
              <a:t>Follow-up</a:t>
            </a:r>
          </a:p>
        </p:txBody>
      </p:sp>
      <p:sp>
        <p:nvSpPr>
          <p:cNvPr id="3" name="Content Placeholder 2">
            <a:extLst>
              <a:ext uri="{FF2B5EF4-FFF2-40B4-BE49-F238E27FC236}">
                <a16:creationId xmlns:a16="http://schemas.microsoft.com/office/drawing/2014/main" id="{5168676E-9C49-8941-A50E-5C0B9548557C}"/>
              </a:ext>
            </a:extLst>
          </p:cNvPr>
          <p:cNvSpPr>
            <a:spLocks noGrp="1"/>
          </p:cNvSpPr>
          <p:nvPr>
            <p:ph idx="1"/>
          </p:nvPr>
        </p:nvSpPr>
        <p:spPr/>
        <p:txBody>
          <a:bodyPr/>
          <a:lstStyle/>
          <a:p>
            <a:pPr marL="0" indent="0">
              <a:buNone/>
            </a:pPr>
            <a:r>
              <a:rPr lang="en-US" dirty="0"/>
              <a:t>If I had more time I would continue working on the following matters:</a:t>
            </a:r>
          </a:p>
          <a:p>
            <a:pPr marL="0" indent="0">
              <a:buNone/>
            </a:pPr>
            <a:r>
              <a:rPr lang="en-US" dirty="0"/>
              <a:t>Geographic spatial map</a:t>
            </a:r>
          </a:p>
          <a:p>
            <a:pPr marL="0" indent="0">
              <a:buNone/>
            </a:pPr>
            <a:r>
              <a:rPr lang="en-US" dirty="0"/>
              <a:t>Work on the column showing the amount of water available for the population around the well.  This is critical information because it’s not enough to determine whether the well is working or not, another issue is whether the well sufficient to provide meet the community’s water needs.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72067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10281-CD61-E646-BF85-13F4CB8F5471}"/>
              </a:ext>
            </a:extLst>
          </p:cNvPr>
          <p:cNvSpPr>
            <a:spLocks noGrp="1"/>
          </p:cNvSpPr>
          <p:nvPr>
            <p:ph type="title"/>
          </p:nvPr>
        </p:nvSpPr>
        <p:spPr/>
        <p:txBody>
          <a:bodyPr/>
          <a:lstStyle/>
          <a:p>
            <a:r>
              <a:rPr lang="en-US" dirty="0"/>
              <a:t>Closing</a:t>
            </a:r>
          </a:p>
        </p:txBody>
      </p:sp>
      <p:sp>
        <p:nvSpPr>
          <p:cNvPr id="3" name="Content Placeholder 2">
            <a:extLst>
              <a:ext uri="{FF2B5EF4-FFF2-40B4-BE49-F238E27FC236}">
                <a16:creationId xmlns:a16="http://schemas.microsoft.com/office/drawing/2014/main" id="{16BED5B5-233F-4A49-A2AA-430866B5EDF1}"/>
              </a:ext>
            </a:extLst>
          </p:cNvPr>
          <p:cNvSpPr>
            <a:spLocks noGrp="1"/>
          </p:cNvSpPr>
          <p:nvPr>
            <p:ph idx="1"/>
          </p:nvPr>
        </p:nvSpPr>
        <p:spPr/>
        <p:txBody>
          <a:bodyPr/>
          <a:lstStyle/>
          <a:p>
            <a:r>
              <a:rPr lang="en-US" dirty="0"/>
              <a:t>Thank you for taking the time to listen to my presentation regarding the water crisis in Tanzania.  If you have any questions, please do not hesitate to reach out to me at (917) 348-3454 or email me at </a:t>
            </a:r>
            <a:r>
              <a:rPr lang="en-US" dirty="0" err="1"/>
              <a:t>torredave@gmail.com</a:t>
            </a:r>
            <a:r>
              <a:rPr lang="en-US"/>
              <a:t>.</a:t>
            </a:r>
            <a:endParaRPr lang="en-US" dirty="0"/>
          </a:p>
        </p:txBody>
      </p:sp>
    </p:spTree>
    <p:extLst>
      <p:ext uri="{BB962C8B-B14F-4D97-AF65-F5344CB8AC3E}">
        <p14:creationId xmlns:p14="http://schemas.microsoft.com/office/powerpoint/2010/main" val="2372154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AB4EC-1C85-0D4C-ACE1-78AE5B4E5248}"/>
              </a:ext>
            </a:extLst>
          </p:cNvPr>
          <p:cNvSpPr>
            <a:spLocks noGrp="1"/>
          </p:cNvSpPr>
          <p:nvPr>
            <p:ph type="title"/>
          </p:nvPr>
        </p:nvSpPr>
        <p:spPr/>
        <p:txBody>
          <a:bodyPr/>
          <a:lstStyle/>
          <a:p>
            <a:pPr algn="ctr"/>
            <a:r>
              <a:rPr lang="en-US" b="1" dirty="0"/>
              <a:t>Introduction</a:t>
            </a:r>
          </a:p>
        </p:txBody>
      </p:sp>
      <p:sp>
        <p:nvSpPr>
          <p:cNvPr id="3" name="Content Placeholder 2">
            <a:extLst>
              <a:ext uri="{FF2B5EF4-FFF2-40B4-BE49-F238E27FC236}">
                <a16:creationId xmlns:a16="http://schemas.microsoft.com/office/drawing/2014/main" id="{E375947E-8FB7-C44F-942A-4C20A02B9D24}"/>
              </a:ext>
            </a:extLst>
          </p:cNvPr>
          <p:cNvSpPr>
            <a:spLocks noGrp="1"/>
          </p:cNvSpPr>
          <p:nvPr>
            <p:ph idx="1"/>
          </p:nvPr>
        </p:nvSpPr>
        <p:spPr>
          <a:xfrm>
            <a:off x="838200" y="1825625"/>
            <a:ext cx="10515600" cy="4667250"/>
          </a:xfrm>
        </p:spPr>
        <p:txBody>
          <a:bodyPr>
            <a:normAutofit fontScale="85000" lnSpcReduction="20000"/>
          </a:bodyPr>
          <a:lstStyle/>
          <a:p>
            <a:r>
              <a:rPr lang="en-US" dirty="0"/>
              <a:t>The International Water Development Agency  has asked me to analyze existing data regarding the ongoing water crisis in the country of Tanzania, specifically involving the water wells.   </a:t>
            </a:r>
          </a:p>
          <a:p>
            <a:r>
              <a:rPr lang="en-US" dirty="0"/>
              <a:t>I will  provide the Agency with analysis of the facts and factors which had the most impact on the operating status of the wells and recommendations on which factors in order to increase the level of functioning wells merit continuing, improvement or discontinuing.</a:t>
            </a:r>
          </a:p>
          <a:p>
            <a:r>
              <a:rPr lang="en-US" dirty="0"/>
              <a:t>I will create classification models to predict the condition of water wells based on  features that will be functioning, non-functioning, or functioning but requiring repairs.  This is a multi-class classification model. </a:t>
            </a:r>
          </a:p>
          <a:p>
            <a:r>
              <a:rPr lang="en-US" dirty="0"/>
              <a:t>I worked with a dataset containing 59,400 data points and 40 features.  Features contain information ranging from entities that installed wells, when wells were installed, location of water wells to the water quality of the wells.  </a:t>
            </a:r>
          </a:p>
          <a:p>
            <a:r>
              <a:rPr lang="en-US" dirty="0"/>
              <a:t>Dataset covers time period 1960 – 2013.</a:t>
            </a:r>
          </a:p>
          <a:p>
            <a:endParaRPr lang="en-US" dirty="0"/>
          </a:p>
        </p:txBody>
      </p:sp>
    </p:spTree>
    <p:extLst>
      <p:ext uri="{BB962C8B-B14F-4D97-AF65-F5344CB8AC3E}">
        <p14:creationId xmlns:p14="http://schemas.microsoft.com/office/powerpoint/2010/main" val="4117908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2D54B-77A3-7949-81BF-095D6CEF4260}"/>
              </a:ext>
            </a:extLst>
          </p:cNvPr>
          <p:cNvSpPr>
            <a:spLocks noGrp="1"/>
          </p:cNvSpPr>
          <p:nvPr>
            <p:ph type="title"/>
          </p:nvPr>
        </p:nvSpPr>
        <p:spPr>
          <a:xfrm>
            <a:off x="838200" y="365125"/>
            <a:ext cx="10515600" cy="1306443"/>
          </a:xfrm>
        </p:spPr>
        <p:txBody>
          <a:bodyPr>
            <a:normAutofit/>
          </a:bodyPr>
          <a:lstStyle/>
          <a:p>
            <a:r>
              <a:rPr lang="en-US" sz="4000" dirty="0"/>
              <a:t>What is the condition of the water points ?  </a:t>
            </a:r>
          </a:p>
        </p:txBody>
      </p:sp>
      <p:sp>
        <p:nvSpPr>
          <p:cNvPr id="9" name="Content Placeholder 8">
            <a:extLst>
              <a:ext uri="{FF2B5EF4-FFF2-40B4-BE49-F238E27FC236}">
                <a16:creationId xmlns:a16="http://schemas.microsoft.com/office/drawing/2014/main" id="{388EA7EB-9402-404B-925F-8A452A9E30A8}"/>
              </a:ext>
            </a:extLst>
          </p:cNvPr>
          <p:cNvSpPr>
            <a:spLocks noGrp="1"/>
          </p:cNvSpPr>
          <p:nvPr>
            <p:ph idx="1"/>
          </p:nvPr>
        </p:nvSpPr>
        <p:spPr>
          <a:xfrm>
            <a:off x="838200" y="1825625"/>
            <a:ext cx="4152774" cy="4303464"/>
          </a:xfrm>
        </p:spPr>
        <p:txBody>
          <a:bodyPr>
            <a:normAutofit/>
          </a:bodyPr>
          <a:lstStyle/>
          <a:p>
            <a:pPr marL="0" indent="0">
              <a:buNone/>
            </a:pPr>
            <a:endParaRPr lang="en-US" sz="2000" dirty="0"/>
          </a:p>
          <a:p>
            <a:pPr marL="0" indent="0">
              <a:buNone/>
            </a:pPr>
            <a:r>
              <a:rPr lang="en-US" sz="2000" dirty="0"/>
              <a:t>Distribution of target/labels</a:t>
            </a:r>
          </a:p>
          <a:p>
            <a:r>
              <a:rPr lang="en-US" sz="2000" dirty="0"/>
              <a:t>59,400 water wells</a:t>
            </a:r>
          </a:p>
          <a:p>
            <a:r>
              <a:rPr lang="en-US" sz="2000" dirty="0"/>
              <a:t>54% of the wells are functioning</a:t>
            </a:r>
          </a:p>
          <a:p>
            <a:r>
              <a:rPr lang="en-US" sz="2000" dirty="0"/>
              <a:t>38% of the wells are non-functioning.</a:t>
            </a:r>
          </a:p>
          <a:p>
            <a:r>
              <a:rPr lang="en-US" sz="2000" dirty="0"/>
              <a:t>7% are functioning but need repairs.</a:t>
            </a:r>
          </a:p>
        </p:txBody>
      </p:sp>
      <p:pic>
        <p:nvPicPr>
          <p:cNvPr id="5" name="Content Placeholder 4" descr="Chart, bar chart&#10;&#10;Description automatically generated">
            <a:extLst>
              <a:ext uri="{FF2B5EF4-FFF2-40B4-BE49-F238E27FC236}">
                <a16:creationId xmlns:a16="http://schemas.microsoft.com/office/drawing/2014/main" id="{ED2D997A-09B9-FE4C-B6AA-46F0E3C9426F}"/>
              </a:ext>
            </a:extLst>
          </p:cNvPr>
          <p:cNvPicPr>
            <a:picLocks noChangeAspect="1"/>
          </p:cNvPicPr>
          <p:nvPr/>
        </p:nvPicPr>
        <p:blipFill rotWithShape="1">
          <a:blip r:embed="rId2"/>
          <a:srcRect l="2312" r="11884" b="1"/>
          <a:stretch/>
        </p:blipFill>
        <p:spPr>
          <a:xfrm>
            <a:off x="5183500" y="1904282"/>
            <a:ext cx="6170299" cy="4224808"/>
          </a:xfrm>
          <a:prstGeom prst="rect">
            <a:avLst/>
          </a:prstGeom>
        </p:spPr>
      </p:pic>
    </p:spTree>
    <p:extLst>
      <p:ext uri="{BB962C8B-B14F-4D97-AF65-F5344CB8AC3E}">
        <p14:creationId xmlns:p14="http://schemas.microsoft.com/office/powerpoint/2010/main" val="2811283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2D54B-77A3-7949-81BF-095D6CEF4260}"/>
              </a:ext>
            </a:extLst>
          </p:cNvPr>
          <p:cNvSpPr>
            <a:spLocks noGrp="1"/>
          </p:cNvSpPr>
          <p:nvPr>
            <p:ph type="title"/>
          </p:nvPr>
        </p:nvSpPr>
        <p:spPr>
          <a:xfrm>
            <a:off x="838200" y="1"/>
            <a:ext cx="10515600" cy="927601"/>
          </a:xfrm>
        </p:spPr>
        <p:txBody>
          <a:bodyPr>
            <a:normAutofit/>
          </a:bodyPr>
          <a:lstStyle/>
          <a:p>
            <a:r>
              <a:rPr lang="en-US" sz="3200" dirty="0"/>
              <a:t>When were the water points built?  </a:t>
            </a:r>
          </a:p>
        </p:txBody>
      </p:sp>
      <p:sp>
        <p:nvSpPr>
          <p:cNvPr id="9" name="Content Placeholder 8">
            <a:extLst>
              <a:ext uri="{FF2B5EF4-FFF2-40B4-BE49-F238E27FC236}">
                <a16:creationId xmlns:a16="http://schemas.microsoft.com/office/drawing/2014/main" id="{388EA7EB-9402-404B-925F-8A452A9E30A8}"/>
              </a:ext>
            </a:extLst>
          </p:cNvPr>
          <p:cNvSpPr>
            <a:spLocks noGrp="1"/>
          </p:cNvSpPr>
          <p:nvPr>
            <p:ph idx="1"/>
          </p:nvPr>
        </p:nvSpPr>
        <p:spPr>
          <a:xfrm>
            <a:off x="838199" y="927602"/>
            <a:ext cx="9283701" cy="2501397"/>
          </a:xfrm>
        </p:spPr>
        <p:txBody>
          <a:bodyPr>
            <a:normAutofit fontScale="25000" lnSpcReduction="20000"/>
          </a:bodyPr>
          <a:lstStyle/>
          <a:p>
            <a:r>
              <a:rPr lang="en-US" sz="8000" dirty="0"/>
              <a:t>Water wells were constructed between 1960 and 2013.</a:t>
            </a:r>
          </a:p>
          <a:p>
            <a:r>
              <a:rPr lang="en-US" sz="8000" dirty="0"/>
              <a:t>An issue is 35% of feature ‘</a:t>
            </a:r>
            <a:r>
              <a:rPr lang="en-US" sz="8000" dirty="0" err="1"/>
              <a:t>construction_year</a:t>
            </a:r>
            <a:r>
              <a:rPr lang="en-US" sz="8000" dirty="0"/>
              <a:t>’ reported 0 values.  Need data of which years 0 represent for clearer picture of how old wells are.</a:t>
            </a:r>
          </a:p>
          <a:p>
            <a:r>
              <a:rPr lang="en-US" sz="8000" dirty="0"/>
              <a:t>Excluding 0 values, most wells built between 2008 to 2011.  Years 2000, 2008, 2009, 2009 each represent 4% of feature.  </a:t>
            </a:r>
          </a:p>
          <a:p>
            <a:r>
              <a:rPr lang="en-US" sz="8000" dirty="0"/>
              <a:t>In 2008, 1800 wells functional, 700 non-functional, 200 need repair.</a:t>
            </a:r>
          </a:p>
          <a:p>
            <a:pPr marL="0" indent="0">
              <a:buNone/>
            </a:pPr>
            <a:r>
              <a:rPr lang="en-US" sz="8000" dirty="0"/>
              <a:t>    In 2009, over 1,750 functioning, 700 non-functioning, 175 need repairs.</a:t>
            </a:r>
          </a:p>
          <a:p>
            <a:pPr marL="0" indent="0">
              <a:buNone/>
            </a:pPr>
            <a:r>
              <a:rPr lang="en-US" sz="8000" dirty="0"/>
              <a:t>    In 2010, over 2,000 functioning, 550 non-functioning, 170 need repairs.</a:t>
            </a:r>
          </a:p>
          <a:p>
            <a:pPr marL="0" indent="0">
              <a:buNone/>
            </a:pPr>
            <a:endParaRPr lang="en-US" sz="8000" dirty="0"/>
          </a:p>
        </p:txBody>
      </p:sp>
      <p:pic>
        <p:nvPicPr>
          <p:cNvPr id="4" name="Picture 3" descr="A picture containing chart&#10;&#10;Description automatically generated">
            <a:extLst>
              <a:ext uri="{FF2B5EF4-FFF2-40B4-BE49-F238E27FC236}">
                <a16:creationId xmlns:a16="http://schemas.microsoft.com/office/drawing/2014/main" id="{4299701B-4741-5546-8330-067F0571AD20}"/>
              </a:ext>
            </a:extLst>
          </p:cNvPr>
          <p:cNvPicPr>
            <a:picLocks noChangeAspect="1"/>
          </p:cNvPicPr>
          <p:nvPr/>
        </p:nvPicPr>
        <p:blipFill>
          <a:blip r:embed="rId2"/>
          <a:stretch>
            <a:fillRect/>
          </a:stretch>
        </p:blipFill>
        <p:spPr>
          <a:xfrm>
            <a:off x="193431" y="3429000"/>
            <a:ext cx="11995520" cy="3429000"/>
          </a:xfrm>
          <a:prstGeom prst="rect">
            <a:avLst/>
          </a:prstGeom>
        </p:spPr>
      </p:pic>
    </p:spTree>
    <p:extLst>
      <p:ext uri="{BB962C8B-B14F-4D97-AF65-F5344CB8AC3E}">
        <p14:creationId xmlns:p14="http://schemas.microsoft.com/office/powerpoint/2010/main" val="3168862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2D54B-77A3-7949-81BF-095D6CEF4260}"/>
              </a:ext>
            </a:extLst>
          </p:cNvPr>
          <p:cNvSpPr>
            <a:spLocks noGrp="1"/>
          </p:cNvSpPr>
          <p:nvPr>
            <p:ph type="title"/>
          </p:nvPr>
        </p:nvSpPr>
        <p:spPr>
          <a:xfrm>
            <a:off x="838200" y="365125"/>
            <a:ext cx="10515600" cy="1306443"/>
          </a:xfrm>
        </p:spPr>
        <p:txBody>
          <a:bodyPr>
            <a:normAutofit/>
          </a:bodyPr>
          <a:lstStyle/>
          <a:p>
            <a:r>
              <a:rPr lang="en-US" sz="4000" dirty="0"/>
              <a:t>Water ‘quantity’ in wells and operating status  </a:t>
            </a:r>
          </a:p>
        </p:txBody>
      </p:sp>
      <p:sp>
        <p:nvSpPr>
          <p:cNvPr id="9" name="Content Placeholder 8">
            <a:extLst>
              <a:ext uri="{FF2B5EF4-FFF2-40B4-BE49-F238E27FC236}">
                <a16:creationId xmlns:a16="http://schemas.microsoft.com/office/drawing/2014/main" id="{388EA7EB-9402-404B-925F-8A452A9E30A8}"/>
              </a:ext>
            </a:extLst>
          </p:cNvPr>
          <p:cNvSpPr>
            <a:spLocks noGrp="1"/>
          </p:cNvSpPr>
          <p:nvPr>
            <p:ph idx="1"/>
          </p:nvPr>
        </p:nvSpPr>
        <p:spPr>
          <a:xfrm>
            <a:off x="838200" y="1825625"/>
            <a:ext cx="4152774" cy="4546600"/>
          </a:xfrm>
        </p:spPr>
        <p:txBody>
          <a:bodyPr>
            <a:normAutofit fontScale="92500" lnSpcReduction="20000"/>
          </a:bodyPr>
          <a:lstStyle/>
          <a:p>
            <a:pPr marL="0" indent="0">
              <a:buNone/>
            </a:pPr>
            <a:endParaRPr lang="en-US" sz="2000" dirty="0"/>
          </a:p>
          <a:p>
            <a:r>
              <a:rPr lang="en-US" sz="2000" dirty="0"/>
              <a:t>5 categories under ‘quantity’</a:t>
            </a:r>
          </a:p>
          <a:p>
            <a:r>
              <a:rPr lang="en-US" sz="2000" dirty="0"/>
              <a:t>Enough category is 56% of quantity</a:t>
            </a:r>
          </a:p>
          <a:p>
            <a:pPr marL="0" indent="0">
              <a:buNone/>
            </a:pPr>
            <a:r>
              <a:rPr lang="en-US" sz="2000" dirty="0"/>
              <a:t>    Over 20,000 wells are functioning </a:t>
            </a:r>
          </a:p>
          <a:p>
            <a:pPr marL="0" indent="0">
              <a:buNone/>
            </a:pPr>
            <a:r>
              <a:rPr lang="en-US" sz="2000" dirty="0"/>
              <a:t>     Around 9,000 non-functioning</a:t>
            </a:r>
          </a:p>
          <a:p>
            <a:pPr marL="0" indent="0">
              <a:buNone/>
            </a:pPr>
            <a:r>
              <a:rPr lang="en-US" sz="2000" dirty="0"/>
              <a:t>     Around 2,500 need repairs.</a:t>
            </a:r>
          </a:p>
          <a:p>
            <a:r>
              <a:rPr lang="en-US" sz="2000" dirty="0"/>
              <a:t>Insufficient is 26% of feature.</a:t>
            </a:r>
          </a:p>
          <a:p>
            <a:pPr marL="0" indent="0">
              <a:buNone/>
            </a:pPr>
            <a:r>
              <a:rPr lang="en-US" sz="2000" dirty="0"/>
              <a:t>     Around 8,000 wells functioning</a:t>
            </a:r>
          </a:p>
          <a:p>
            <a:pPr marL="0" indent="0">
              <a:buNone/>
            </a:pPr>
            <a:r>
              <a:rPr lang="en-US" sz="2000" dirty="0"/>
              <a:t>     Around 6,000 non-functioning</a:t>
            </a:r>
          </a:p>
          <a:p>
            <a:pPr marL="0" indent="0">
              <a:buNone/>
            </a:pPr>
            <a:r>
              <a:rPr lang="en-US" sz="2000" dirty="0"/>
              <a:t>     2,000 need repairs</a:t>
            </a:r>
          </a:p>
          <a:p>
            <a:r>
              <a:rPr lang="en-US" sz="2000" dirty="0"/>
              <a:t>Dry is 11% of feature.</a:t>
            </a:r>
          </a:p>
          <a:p>
            <a:pPr marL="0" indent="0">
              <a:buNone/>
            </a:pPr>
            <a:r>
              <a:rPr lang="en-US" sz="2000" dirty="0"/>
              <a:t>    Around 6,000 non-functioning</a:t>
            </a:r>
          </a:p>
          <a:p>
            <a:pPr marL="0" indent="0">
              <a:buNone/>
            </a:pPr>
            <a:r>
              <a:rPr lang="en-US" sz="2000" dirty="0"/>
              <a:t>    Few </a:t>
            </a:r>
            <a:r>
              <a:rPr lang="en-US" sz="2000" dirty="0" err="1"/>
              <a:t>functioing</a:t>
            </a:r>
            <a:endParaRPr lang="en-US" sz="2000" dirty="0"/>
          </a:p>
        </p:txBody>
      </p:sp>
      <p:pic>
        <p:nvPicPr>
          <p:cNvPr id="4" name="Picture 3" descr="Chart, bar chart&#10;&#10;Description automatically generated">
            <a:extLst>
              <a:ext uri="{FF2B5EF4-FFF2-40B4-BE49-F238E27FC236}">
                <a16:creationId xmlns:a16="http://schemas.microsoft.com/office/drawing/2014/main" id="{E5058B79-684B-E049-8BC2-42A95A6F98E2}"/>
              </a:ext>
            </a:extLst>
          </p:cNvPr>
          <p:cNvPicPr>
            <a:picLocks noChangeAspect="1"/>
          </p:cNvPicPr>
          <p:nvPr/>
        </p:nvPicPr>
        <p:blipFill>
          <a:blip r:embed="rId2"/>
          <a:stretch>
            <a:fillRect/>
          </a:stretch>
        </p:blipFill>
        <p:spPr>
          <a:xfrm>
            <a:off x="4800600" y="1825624"/>
            <a:ext cx="5233736" cy="3952875"/>
          </a:xfrm>
          <a:prstGeom prst="rect">
            <a:avLst/>
          </a:prstGeom>
        </p:spPr>
      </p:pic>
    </p:spTree>
    <p:extLst>
      <p:ext uri="{BB962C8B-B14F-4D97-AF65-F5344CB8AC3E}">
        <p14:creationId xmlns:p14="http://schemas.microsoft.com/office/powerpoint/2010/main" val="1052240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2D54B-77A3-7949-81BF-095D6CEF4260}"/>
              </a:ext>
            </a:extLst>
          </p:cNvPr>
          <p:cNvSpPr>
            <a:spLocks noGrp="1"/>
          </p:cNvSpPr>
          <p:nvPr>
            <p:ph type="title"/>
          </p:nvPr>
        </p:nvSpPr>
        <p:spPr>
          <a:xfrm>
            <a:off x="838200" y="365125"/>
            <a:ext cx="10515600" cy="1306443"/>
          </a:xfrm>
        </p:spPr>
        <p:txBody>
          <a:bodyPr>
            <a:normAutofit/>
          </a:bodyPr>
          <a:lstStyle/>
          <a:p>
            <a:r>
              <a:rPr lang="en-US" sz="4000" dirty="0"/>
              <a:t>Water quality in wells and operating status  </a:t>
            </a:r>
          </a:p>
        </p:txBody>
      </p:sp>
      <p:sp>
        <p:nvSpPr>
          <p:cNvPr id="9" name="Content Placeholder 8">
            <a:extLst>
              <a:ext uri="{FF2B5EF4-FFF2-40B4-BE49-F238E27FC236}">
                <a16:creationId xmlns:a16="http://schemas.microsoft.com/office/drawing/2014/main" id="{388EA7EB-9402-404B-925F-8A452A9E30A8}"/>
              </a:ext>
            </a:extLst>
          </p:cNvPr>
          <p:cNvSpPr>
            <a:spLocks noGrp="1"/>
          </p:cNvSpPr>
          <p:nvPr>
            <p:ph idx="1"/>
          </p:nvPr>
        </p:nvSpPr>
        <p:spPr>
          <a:xfrm>
            <a:off x="838200" y="1825625"/>
            <a:ext cx="4152774" cy="4303464"/>
          </a:xfrm>
        </p:spPr>
        <p:txBody>
          <a:bodyPr>
            <a:normAutofit fontScale="92500" lnSpcReduction="10000"/>
          </a:bodyPr>
          <a:lstStyle/>
          <a:p>
            <a:pPr marL="0" indent="0">
              <a:buNone/>
            </a:pPr>
            <a:endParaRPr lang="en-US" sz="2000" dirty="0"/>
          </a:p>
          <a:p>
            <a:r>
              <a:rPr lang="en-US" sz="2000" dirty="0"/>
              <a:t>Feature is </a:t>
            </a:r>
            <a:r>
              <a:rPr lang="en-US" sz="2000" dirty="0" err="1"/>
              <a:t>quality_group</a:t>
            </a:r>
            <a:r>
              <a:rPr lang="en-US" sz="2000" dirty="0"/>
              <a:t> </a:t>
            </a:r>
          </a:p>
          <a:p>
            <a:r>
              <a:rPr lang="en-US" sz="2000" dirty="0"/>
              <a:t>Good category is 86% of quality</a:t>
            </a:r>
          </a:p>
          <a:p>
            <a:pPr marL="0" indent="0">
              <a:buNone/>
            </a:pPr>
            <a:r>
              <a:rPr lang="en-US" sz="2000" dirty="0"/>
              <a:t>    Around 29,000 wells are functioning </a:t>
            </a:r>
          </a:p>
          <a:p>
            <a:pPr marL="0" indent="0">
              <a:buNone/>
            </a:pPr>
            <a:r>
              <a:rPr lang="en-US" sz="2000" dirty="0"/>
              <a:t>    Almost 18,000 non-functioning</a:t>
            </a:r>
          </a:p>
          <a:p>
            <a:pPr marL="0" indent="0">
              <a:buNone/>
            </a:pPr>
            <a:r>
              <a:rPr lang="en-US" sz="2000" dirty="0"/>
              <a:t>    Around 4,000 need repairs.</a:t>
            </a:r>
          </a:p>
          <a:p>
            <a:r>
              <a:rPr lang="en-US" sz="2000" dirty="0"/>
              <a:t>Salty is 9% of feature.</a:t>
            </a:r>
          </a:p>
          <a:p>
            <a:pPr marL="0" indent="0">
              <a:buNone/>
            </a:pPr>
            <a:r>
              <a:rPr lang="en-US" sz="2000" dirty="0"/>
              <a:t>     Around 2,500 wells functioning</a:t>
            </a:r>
          </a:p>
          <a:p>
            <a:pPr marL="0" indent="0">
              <a:buNone/>
            </a:pPr>
            <a:r>
              <a:rPr lang="en-US" sz="2000" dirty="0"/>
              <a:t>     Around 2,500 non-functioning</a:t>
            </a:r>
          </a:p>
          <a:p>
            <a:pPr marL="0" indent="0">
              <a:buNone/>
            </a:pPr>
            <a:r>
              <a:rPr lang="en-US" sz="2000" dirty="0"/>
              <a:t>     500 need repairs</a:t>
            </a:r>
          </a:p>
          <a:p>
            <a:r>
              <a:rPr lang="en-US" sz="2000" dirty="0"/>
              <a:t>Milky is 1% of feature.</a:t>
            </a:r>
          </a:p>
          <a:p>
            <a:pPr marL="0" indent="0">
              <a:buNone/>
            </a:pPr>
            <a:r>
              <a:rPr lang="en-US" sz="2000" dirty="0"/>
              <a:t>    </a:t>
            </a:r>
          </a:p>
        </p:txBody>
      </p:sp>
      <p:pic>
        <p:nvPicPr>
          <p:cNvPr id="5" name="Picture 4" descr="Chart, bar chart&#10;&#10;Description automatically generated">
            <a:extLst>
              <a:ext uri="{FF2B5EF4-FFF2-40B4-BE49-F238E27FC236}">
                <a16:creationId xmlns:a16="http://schemas.microsoft.com/office/drawing/2014/main" id="{DFAEDC42-CE18-454B-B9EA-F736E6DBE6F7}"/>
              </a:ext>
            </a:extLst>
          </p:cNvPr>
          <p:cNvPicPr>
            <a:picLocks noChangeAspect="1"/>
          </p:cNvPicPr>
          <p:nvPr/>
        </p:nvPicPr>
        <p:blipFill>
          <a:blip r:embed="rId2"/>
          <a:stretch>
            <a:fillRect/>
          </a:stretch>
        </p:blipFill>
        <p:spPr>
          <a:xfrm>
            <a:off x="4990974" y="1333499"/>
            <a:ext cx="5091488" cy="4453689"/>
          </a:xfrm>
          <a:prstGeom prst="rect">
            <a:avLst/>
          </a:prstGeom>
        </p:spPr>
      </p:pic>
    </p:spTree>
    <p:extLst>
      <p:ext uri="{BB962C8B-B14F-4D97-AF65-F5344CB8AC3E}">
        <p14:creationId xmlns:p14="http://schemas.microsoft.com/office/powerpoint/2010/main" val="2883465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2D54B-77A3-7949-81BF-095D6CEF4260}"/>
              </a:ext>
            </a:extLst>
          </p:cNvPr>
          <p:cNvSpPr>
            <a:spLocks noGrp="1"/>
          </p:cNvSpPr>
          <p:nvPr>
            <p:ph type="title"/>
          </p:nvPr>
        </p:nvSpPr>
        <p:spPr>
          <a:xfrm>
            <a:off x="838200" y="1"/>
            <a:ext cx="10515600" cy="1096714"/>
          </a:xfrm>
        </p:spPr>
        <p:txBody>
          <a:bodyPr>
            <a:normAutofit/>
          </a:bodyPr>
          <a:lstStyle/>
          <a:p>
            <a:r>
              <a:rPr lang="en-US" sz="4000" dirty="0"/>
              <a:t>Which regions have water wells.  </a:t>
            </a:r>
          </a:p>
        </p:txBody>
      </p:sp>
      <p:sp>
        <p:nvSpPr>
          <p:cNvPr id="9" name="Content Placeholder 8">
            <a:extLst>
              <a:ext uri="{FF2B5EF4-FFF2-40B4-BE49-F238E27FC236}">
                <a16:creationId xmlns:a16="http://schemas.microsoft.com/office/drawing/2014/main" id="{388EA7EB-9402-404B-925F-8A452A9E30A8}"/>
              </a:ext>
            </a:extLst>
          </p:cNvPr>
          <p:cNvSpPr>
            <a:spLocks noGrp="1"/>
          </p:cNvSpPr>
          <p:nvPr>
            <p:ph idx="1"/>
          </p:nvPr>
        </p:nvSpPr>
        <p:spPr>
          <a:xfrm>
            <a:off x="838199" y="927603"/>
            <a:ext cx="9283701" cy="1431282"/>
          </a:xfrm>
        </p:spPr>
        <p:txBody>
          <a:bodyPr>
            <a:normAutofit fontScale="25000" lnSpcReduction="20000"/>
          </a:bodyPr>
          <a:lstStyle/>
          <a:p>
            <a:r>
              <a:rPr lang="en-US" sz="8000" dirty="0"/>
              <a:t>Iringa has 9% of wells. </a:t>
            </a:r>
            <a:r>
              <a:rPr lang="en-US" sz="8000" dirty="0" err="1"/>
              <a:t>Shinyanga</a:t>
            </a:r>
            <a:r>
              <a:rPr lang="en-US" sz="8000" dirty="0"/>
              <a:t> has 8%, Mbeya 8%, Kilimanjaro 7%</a:t>
            </a:r>
          </a:p>
          <a:p>
            <a:r>
              <a:rPr lang="en-US" sz="8000" dirty="0"/>
              <a:t>Over 4,000 of Iringa wells are working and 1,000 not working. </a:t>
            </a:r>
          </a:p>
          <a:p>
            <a:r>
              <a:rPr lang="en-US" sz="8000" dirty="0" err="1"/>
              <a:t>Shinyanga</a:t>
            </a:r>
            <a:r>
              <a:rPr lang="en-US" sz="8000" dirty="0"/>
              <a:t> has almost 3,000 functioning wells and 1,500 non-functioning</a:t>
            </a:r>
          </a:p>
          <a:p>
            <a:r>
              <a:rPr lang="en-US" sz="8000" dirty="0"/>
              <a:t>Mbeya has 2,500 functioning wells and 2,000 non-functioning.</a:t>
            </a:r>
          </a:p>
        </p:txBody>
      </p:sp>
      <p:pic>
        <p:nvPicPr>
          <p:cNvPr id="5" name="Picture 4" descr="Chart, bar chart&#10;&#10;Description automatically generated">
            <a:extLst>
              <a:ext uri="{FF2B5EF4-FFF2-40B4-BE49-F238E27FC236}">
                <a16:creationId xmlns:a16="http://schemas.microsoft.com/office/drawing/2014/main" id="{C2257AED-C2A6-014D-A586-6BFA2321FDFC}"/>
              </a:ext>
            </a:extLst>
          </p:cNvPr>
          <p:cNvPicPr>
            <a:picLocks noChangeAspect="1"/>
          </p:cNvPicPr>
          <p:nvPr/>
        </p:nvPicPr>
        <p:blipFill>
          <a:blip r:embed="rId2"/>
          <a:stretch>
            <a:fillRect/>
          </a:stretch>
        </p:blipFill>
        <p:spPr>
          <a:xfrm>
            <a:off x="971550" y="2225842"/>
            <a:ext cx="10248900" cy="3800308"/>
          </a:xfrm>
          <a:prstGeom prst="rect">
            <a:avLst/>
          </a:prstGeom>
        </p:spPr>
      </p:pic>
    </p:spTree>
    <p:extLst>
      <p:ext uri="{BB962C8B-B14F-4D97-AF65-F5344CB8AC3E}">
        <p14:creationId xmlns:p14="http://schemas.microsoft.com/office/powerpoint/2010/main" val="3216904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2D54B-77A3-7949-81BF-095D6CEF4260}"/>
              </a:ext>
            </a:extLst>
          </p:cNvPr>
          <p:cNvSpPr>
            <a:spLocks noGrp="1"/>
          </p:cNvSpPr>
          <p:nvPr>
            <p:ph type="title"/>
          </p:nvPr>
        </p:nvSpPr>
        <p:spPr>
          <a:xfrm>
            <a:off x="838200" y="365125"/>
            <a:ext cx="10515600" cy="1574886"/>
          </a:xfrm>
        </p:spPr>
        <p:txBody>
          <a:bodyPr>
            <a:normAutofit/>
          </a:bodyPr>
          <a:lstStyle/>
          <a:p>
            <a:r>
              <a:rPr lang="en-US" sz="4000" dirty="0"/>
              <a:t>Random Forest and Confusion Matrix   </a:t>
            </a:r>
          </a:p>
        </p:txBody>
      </p:sp>
      <p:sp>
        <p:nvSpPr>
          <p:cNvPr id="9" name="Content Placeholder 8">
            <a:extLst>
              <a:ext uri="{FF2B5EF4-FFF2-40B4-BE49-F238E27FC236}">
                <a16:creationId xmlns:a16="http://schemas.microsoft.com/office/drawing/2014/main" id="{388EA7EB-9402-404B-925F-8A452A9E30A8}"/>
              </a:ext>
            </a:extLst>
          </p:cNvPr>
          <p:cNvSpPr>
            <a:spLocks noGrp="1"/>
          </p:cNvSpPr>
          <p:nvPr>
            <p:ph idx="1"/>
          </p:nvPr>
        </p:nvSpPr>
        <p:spPr>
          <a:xfrm>
            <a:off x="838200" y="1825625"/>
            <a:ext cx="4152774" cy="4303464"/>
          </a:xfrm>
        </p:spPr>
        <p:txBody>
          <a:bodyPr>
            <a:normAutofit/>
          </a:bodyPr>
          <a:lstStyle/>
          <a:p>
            <a:pPr marL="0" indent="0">
              <a:buNone/>
            </a:pPr>
            <a:endParaRPr lang="en-US" sz="2000" dirty="0"/>
          </a:p>
          <a:p>
            <a:pPr marL="0" indent="0">
              <a:buNone/>
            </a:pPr>
            <a:endParaRPr lang="en-US" sz="2000" dirty="0"/>
          </a:p>
          <a:p>
            <a:r>
              <a:rPr lang="en-US" sz="2000" dirty="0"/>
              <a:t>Overall model accuracy: 78%</a:t>
            </a:r>
          </a:p>
          <a:p>
            <a:r>
              <a:rPr lang="en-US" sz="2000" dirty="0"/>
              <a:t>Confusion Matrix:</a:t>
            </a:r>
          </a:p>
          <a:p>
            <a:pPr marL="0" indent="0">
              <a:buNone/>
            </a:pPr>
            <a:r>
              <a:rPr lang="en-US" sz="2000" dirty="0"/>
              <a:t>     82% in predicting functioning wells </a:t>
            </a:r>
          </a:p>
          <a:p>
            <a:pPr marL="0" indent="0">
              <a:buNone/>
            </a:pPr>
            <a:r>
              <a:rPr lang="en-US" sz="2000" dirty="0"/>
              <a:t>     78% accuracy in predicting </a:t>
            </a:r>
          </a:p>
          <a:p>
            <a:pPr marL="0" indent="0">
              <a:buNone/>
            </a:pPr>
            <a:r>
              <a:rPr lang="en-US" sz="2000" dirty="0"/>
              <a:t>     non-functioning wells</a:t>
            </a:r>
          </a:p>
        </p:txBody>
      </p:sp>
      <p:pic>
        <p:nvPicPr>
          <p:cNvPr id="4" name="Picture 3" descr="Chart&#10;&#10;Description automatically generated">
            <a:extLst>
              <a:ext uri="{FF2B5EF4-FFF2-40B4-BE49-F238E27FC236}">
                <a16:creationId xmlns:a16="http://schemas.microsoft.com/office/drawing/2014/main" id="{531CFF5A-919B-F14E-B2BC-0CBD97058FBC}"/>
              </a:ext>
            </a:extLst>
          </p:cNvPr>
          <p:cNvPicPr>
            <a:picLocks noChangeAspect="1"/>
          </p:cNvPicPr>
          <p:nvPr/>
        </p:nvPicPr>
        <p:blipFill>
          <a:blip r:embed="rId2"/>
          <a:stretch>
            <a:fillRect/>
          </a:stretch>
        </p:blipFill>
        <p:spPr>
          <a:xfrm>
            <a:off x="4880918" y="1940011"/>
            <a:ext cx="4769707" cy="4090085"/>
          </a:xfrm>
          <a:prstGeom prst="rect">
            <a:avLst/>
          </a:prstGeom>
        </p:spPr>
      </p:pic>
    </p:spTree>
    <p:extLst>
      <p:ext uri="{BB962C8B-B14F-4D97-AF65-F5344CB8AC3E}">
        <p14:creationId xmlns:p14="http://schemas.microsoft.com/office/powerpoint/2010/main" val="3042065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2D54B-77A3-7949-81BF-095D6CEF4260}"/>
              </a:ext>
            </a:extLst>
          </p:cNvPr>
          <p:cNvSpPr>
            <a:spLocks noGrp="1"/>
          </p:cNvSpPr>
          <p:nvPr>
            <p:ph type="title"/>
          </p:nvPr>
        </p:nvSpPr>
        <p:spPr>
          <a:xfrm>
            <a:off x="838200" y="365125"/>
            <a:ext cx="10515600" cy="1574886"/>
          </a:xfrm>
        </p:spPr>
        <p:txBody>
          <a:bodyPr>
            <a:normAutofit/>
          </a:bodyPr>
          <a:lstStyle/>
          <a:p>
            <a:r>
              <a:rPr lang="en-US" sz="4000" dirty="0"/>
              <a:t>Feature Importance</a:t>
            </a:r>
          </a:p>
        </p:txBody>
      </p:sp>
      <p:sp>
        <p:nvSpPr>
          <p:cNvPr id="9" name="Content Placeholder 8">
            <a:extLst>
              <a:ext uri="{FF2B5EF4-FFF2-40B4-BE49-F238E27FC236}">
                <a16:creationId xmlns:a16="http://schemas.microsoft.com/office/drawing/2014/main" id="{388EA7EB-9402-404B-925F-8A452A9E30A8}"/>
              </a:ext>
            </a:extLst>
          </p:cNvPr>
          <p:cNvSpPr>
            <a:spLocks noGrp="1"/>
          </p:cNvSpPr>
          <p:nvPr>
            <p:ph idx="1"/>
          </p:nvPr>
        </p:nvSpPr>
        <p:spPr>
          <a:xfrm>
            <a:off x="838200" y="1825625"/>
            <a:ext cx="4152774" cy="4303464"/>
          </a:xfrm>
        </p:spPr>
        <p:txBody>
          <a:bodyPr>
            <a:normAutofit lnSpcReduction="10000"/>
          </a:bodyPr>
          <a:lstStyle/>
          <a:p>
            <a:pPr marL="0" indent="0">
              <a:buNone/>
            </a:pPr>
            <a:endParaRPr lang="en-US" sz="2000" dirty="0"/>
          </a:p>
          <a:p>
            <a:pPr marL="0" indent="0">
              <a:buNone/>
            </a:pPr>
            <a:endParaRPr lang="en-US" sz="2000" dirty="0"/>
          </a:p>
          <a:p>
            <a:r>
              <a:rPr lang="en-US" sz="2000" dirty="0"/>
              <a:t>Latitude and longitude of wells’ locations had biggest effect on predicting the functioning status of wells.</a:t>
            </a:r>
          </a:p>
          <a:p>
            <a:r>
              <a:rPr lang="en-US" sz="2000" dirty="0" err="1"/>
              <a:t>construction_year</a:t>
            </a:r>
            <a:r>
              <a:rPr lang="en-US" sz="2000" dirty="0"/>
              <a:t> was important in making predictions.  </a:t>
            </a:r>
          </a:p>
          <a:p>
            <a:r>
              <a:rPr lang="en-US" sz="2000" dirty="0"/>
              <a:t>Quantity category important – </a:t>
            </a:r>
            <a:r>
              <a:rPr lang="en-US" sz="2000" dirty="0" err="1"/>
              <a:t>quantity_enough</a:t>
            </a:r>
            <a:r>
              <a:rPr lang="en-US" sz="2000" dirty="0"/>
              <a:t> and </a:t>
            </a:r>
            <a:r>
              <a:rPr lang="en-US" sz="2000" dirty="0" err="1"/>
              <a:t>quantity_insufficient</a:t>
            </a:r>
            <a:r>
              <a:rPr lang="en-US" sz="2000" dirty="0"/>
              <a:t>.</a:t>
            </a:r>
          </a:p>
          <a:p>
            <a:pPr marL="0" indent="0">
              <a:buNone/>
            </a:pPr>
            <a:r>
              <a:rPr lang="en-US" sz="2000" dirty="0"/>
              <a:t>      </a:t>
            </a:r>
          </a:p>
          <a:p>
            <a:pPr marL="0" indent="0">
              <a:buNone/>
            </a:pPr>
            <a:r>
              <a:rPr lang="en-US" sz="2000" dirty="0"/>
              <a:t> </a:t>
            </a:r>
          </a:p>
        </p:txBody>
      </p:sp>
      <p:pic>
        <p:nvPicPr>
          <p:cNvPr id="3" name="Picture 2">
            <a:extLst>
              <a:ext uri="{FF2B5EF4-FFF2-40B4-BE49-F238E27FC236}">
                <a16:creationId xmlns:a16="http://schemas.microsoft.com/office/drawing/2014/main" id="{7AD177FE-6B39-614C-B830-CCB2CECB713B}"/>
              </a:ext>
            </a:extLst>
          </p:cNvPr>
          <p:cNvPicPr>
            <a:picLocks noChangeAspect="1"/>
          </p:cNvPicPr>
          <p:nvPr/>
        </p:nvPicPr>
        <p:blipFill>
          <a:blip r:embed="rId2"/>
          <a:stretch>
            <a:fillRect/>
          </a:stretch>
        </p:blipFill>
        <p:spPr>
          <a:xfrm>
            <a:off x="5221705" y="2093495"/>
            <a:ext cx="6352674" cy="4547938"/>
          </a:xfrm>
          <a:prstGeom prst="rect">
            <a:avLst/>
          </a:prstGeom>
        </p:spPr>
      </p:pic>
    </p:spTree>
    <p:extLst>
      <p:ext uri="{BB962C8B-B14F-4D97-AF65-F5344CB8AC3E}">
        <p14:creationId xmlns:p14="http://schemas.microsoft.com/office/powerpoint/2010/main" val="3709503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2980</TotalTime>
  <Words>990</Words>
  <Application>Microsoft Macintosh PowerPoint</Application>
  <PresentationFormat>Widescreen</PresentationFormat>
  <Paragraphs>88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Tanzanian Water Well Dataset</vt:lpstr>
      <vt:lpstr>Introduction</vt:lpstr>
      <vt:lpstr>What is the condition of the water points ?  </vt:lpstr>
      <vt:lpstr>When were the water points built?  </vt:lpstr>
      <vt:lpstr>Water ‘quantity’ in wells and operating status  </vt:lpstr>
      <vt:lpstr>Water quality in wells and operating status  </vt:lpstr>
      <vt:lpstr>Which regions have water wells.  </vt:lpstr>
      <vt:lpstr>Random Forest and Confusion Matrix   </vt:lpstr>
      <vt:lpstr>Feature Importance</vt:lpstr>
      <vt:lpstr>Recommendations</vt:lpstr>
      <vt:lpstr>Follow-up</vt:lpstr>
      <vt:lpstr>Closing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Tanzanian Water Well Dataset</dc:title>
  <dc:creator>David Torres</dc:creator>
  <cp:lastModifiedBy>David Torres</cp:lastModifiedBy>
  <cp:revision>34</cp:revision>
  <dcterms:created xsi:type="dcterms:W3CDTF">2020-10-05T16:54:46Z</dcterms:created>
  <dcterms:modified xsi:type="dcterms:W3CDTF">2020-10-07T18:34:51Z</dcterms:modified>
</cp:coreProperties>
</file>