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5" r:id="rId4"/>
    <p:sldId id="259" r:id="rId5"/>
    <p:sldId id="267" r:id="rId6"/>
    <p:sldId id="260" r:id="rId7"/>
    <p:sldId id="263" r:id="rId8"/>
    <p:sldId id="262" r:id="rId9"/>
    <p:sldId id="270" r:id="rId10"/>
    <p:sldId id="266" r:id="rId11"/>
    <p:sldId id="25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528"/>
  </p:normalViewPr>
  <p:slideViewPr>
    <p:cSldViewPr snapToGrid="0" snapToObjects="1">
      <p:cViewPr>
        <p:scale>
          <a:sx n="148" d="100"/>
          <a:sy n="148" d="100"/>
        </p:scale>
        <p:origin x="-664"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E015-000C-1145-B7F1-27FADD3EB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C8DAD-2468-3344-9E7D-7AF5FC185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41362-83BC-3343-A25D-AF5099D7DB49}"/>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5" name="Footer Placeholder 4">
            <a:extLst>
              <a:ext uri="{FF2B5EF4-FFF2-40B4-BE49-F238E27FC236}">
                <a16:creationId xmlns:a16="http://schemas.microsoft.com/office/drawing/2014/main" id="{6975AD62-2EEE-8A4A-B18D-884BF4D8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1DDC5-03D3-F646-AC4B-611C451926F8}"/>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1349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5648-61D8-7A41-B290-93582D05D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68A47-C747-684B-97CA-D8826F853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46163-F0FA-6245-8951-1BB38FC2C128}"/>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5" name="Footer Placeholder 4">
            <a:extLst>
              <a:ext uri="{FF2B5EF4-FFF2-40B4-BE49-F238E27FC236}">
                <a16:creationId xmlns:a16="http://schemas.microsoft.com/office/drawing/2014/main" id="{7A9A076B-D9CF-F445-9C93-1373A2FB5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8F08B-BAE8-294B-AFA8-80FC2101F91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88004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605FA-2D01-7B45-8C14-ECABFA1A2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6F0AE-DC84-3C40-B4C4-D4BD27249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B2E9E-15F9-7444-95D7-57C54F20B5A2}"/>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5" name="Footer Placeholder 4">
            <a:extLst>
              <a:ext uri="{FF2B5EF4-FFF2-40B4-BE49-F238E27FC236}">
                <a16:creationId xmlns:a16="http://schemas.microsoft.com/office/drawing/2014/main" id="{85F571DB-8DBA-BE44-8200-3C69932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4ECA9-4827-D84F-B0EB-C7874C484FC7}"/>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40682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A71B-FAFD-214B-BDDF-A08C291E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DDF66-AB0C-994B-BF30-505523251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BC48-A45D-0B45-988E-91781DF917CF}"/>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5" name="Footer Placeholder 4">
            <a:extLst>
              <a:ext uri="{FF2B5EF4-FFF2-40B4-BE49-F238E27FC236}">
                <a16:creationId xmlns:a16="http://schemas.microsoft.com/office/drawing/2014/main" id="{799CB608-C7E8-2E46-B270-3BF0726A7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6F301-53C2-224C-935C-9BF2D7EF32BC}"/>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285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DD66-CD6A-F14D-B24E-3D3B17128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B9A9F3-CCDD-2C4D-B0B9-A41312AE5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5C920-3491-D948-87B5-E8ECBAF3B38E}"/>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5" name="Footer Placeholder 4">
            <a:extLst>
              <a:ext uri="{FF2B5EF4-FFF2-40B4-BE49-F238E27FC236}">
                <a16:creationId xmlns:a16="http://schemas.microsoft.com/office/drawing/2014/main" id="{D0B91E60-72A8-8947-8083-0DC85B187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BE0D2-F6CA-FC4E-8E6E-B0AFBC149B94}"/>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86816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409E-0DCC-B040-8CE6-D0E415F1C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6F4E2-0129-7547-96EC-D56F80C5B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198FCD-D1BC-2C44-8BDC-31965A0CB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10864-5262-5949-B360-D765AF94C80C}"/>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6" name="Footer Placeholder 5">
            <a:extLst>
              <a:ext uri="{FF2B5EF4-FFF2-40B4-BE49-F238E27FC236}">
                <a16:creationId xmlns:a16="http://schemas.microsoft.com/office/drawing/2014/main" id="{74688F0A-10CD-C341-8CFF-72BFBBA3F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8509B-70E8-3A49-9E5E-A64BFB8C3A83}"/>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10514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29AE-00E7-1A47-9185-68D3B1B3C7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C61248-7A68-8443-9F68-010CFEC9D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F7189-D7A7-3742-8622-B5F4011DC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94FC8-1A35-784F-8D30-219F60C33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95C9B-55C8-BC41-BB66-DC0386E9C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1DF50-9E63-D844-B38B-1A39F40444E8}"/>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8" name="Footer Placeholder 7">
            <a:extLst>
              <a:ext uri="{FF2B5EF4-FFF2-40B4-BE49-F238E27FC236}">
                <a16:creationId xmlns:a16="http://schemas.microsoft.com/office/drawing/2014/main" id="{ECCA28B7-1ADE-C74C-A688-C95EFA3CE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47D86F-9224-4F47-BBEA-FB1955FC46A2}"/>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9199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1193-4FAC-5E4E-85A2-044BA2884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FBB65-82F2-8246-9834-BDB84C60747D}"/>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4" name="Footer Placeholder 3">
            <a:extLst>
              <a:ext uri="{FF2B5EF4-FFF2-40B4-BE49-F238E27FC236}">
                <a16:creationId xmlns:a16="http://schemas.microsoft.com/office/drawing/2014/main" id="{C43FAD8D-8A2B-C94C-AD28-37DAE37815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9BEC2-E801-5841-91B2-16B3CB2A3B4B}"/>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62837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BAC94-4955-4140-8C0B-8827900BC37D}"/>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3" name="Footer Placeholder 2">
            <a:extLst>
              <a:ext uri="{FF2B5EF4-FFF2-40B4-BE49-F238E27FC236}">
                <a16:creationId xmlns:a16="http://schemas.microsoft.com/office/drawing/2014/main" id="{EE354039-9D48-844A-89C7-3DE2CC1C6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ED872-EF14-1641-BA64-A4DE06733381}"/>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392114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A47F-EF96-BB45-BC6E-D9B9BC35F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42024-1314-4A45-9646-DD496D77D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7B925-E4F7-4541-9B9F-CBB216CAE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64381-210B-3046-970F-76BB33F596E4}"/>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6" name="Footer Placeholder 5">
            <a:extLst>
              <a:ext uri="{FF2B5EF4-FFF2-40B4-BE49-F238E27FC236}">
                <a16:creationId xmlns:a16="http://schemas.microsoft.com/office/drawing/2014/main" id="{EB18FDCA-2576-234E-AEC1-DD9A9A50A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B8DAA-EB36-0743-B846-06129D7AEA5E}"/>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40950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C455-F800-CA44-AE7B-294F732FA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7E7A24-2549-424D-95CA-916B59D4C1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D63EE-9F1F-4247-9368-0F569288B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F5E8D-1903-FD46-A125-3D35BF4085BD}"/>
              </a:ext>
            </a:extLst>
          </p:cNvPr>
          <p:cNvSpPr>
            <a:spLocks noGrp="1"/>
          </p:cNvSpPr>
          <p:nvPr>
            <p:ph type="dt" sz="half" idx="10"/>
          </p:nvPr>
        </p:nvSpPr>
        <p:spPr/>
        <p:txBody>
          <a:bodyPr/>
          <a:lstStyle/>
          <a:p>
            <a:fld id="{162E55E0-BDB4-9043-BF1D-478246A6851D}" type="datetimeFigureOut">
              <a:rPr lang="en-US" smtClean="0"/>
              <a:t>10/13/20</a:t>
            </a:fld>
            <a:endParaRPr lang="en-US"/>
          </a:p>
        </p:txBody>
      </p:sp>
      <p:sp>
        <p:nvSpPr>
          <p:cNvPr id="6" name="Footer Placeholder 5">
            <a:extLst>
              <a:ext uri="{FF2B5EF4-FFF2-40B4-BE49-F238E27FC236}">
                <a16:creationId xmlns:a16="http://schemas.microsoft.com/office/drawing/2014/main" id="{B106D714-1AE2-3E44-8063-D09D4038C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BE5B5-BEC5-134F-B4BF-55D53854CC1F}"/>
              </a:ext>
            </a:extLst>
          </p:cNvPr>
          <p:cNvSpPr>
            <a:spLocks noGrp="1"/>
          </p:cNvSpPr>
          <p:nvPr>
            <p:ph type="sldNum" sz="quarter" idx="12"/>
          </p:nvPr>
        </p:nvSpPr>
        <p:spPr/>
        <p:txBody>
          <a:bodyPr/>
          <a:lstStyle/>
          <a:p>
            <a:fld id="{1F60DEB5-A365-774D-B01B-4B67836BEBAD}" type="slidenum">
              <a:rPr lang="en-US" smtClean="0"/>
              <a:t>‹#›</a:t>
            </a:fld>
            <a:endParaRPr lang="en-US"/>
          </a:p>
        </p:txBody>
      </p:sp>
    </p:spTree>
    <p:extLst>
      <p:ext uri="{BB962C8B-B14F-4D97-AF65-F5344CB8AC3E}">
        <p14:creationId xmlns:p14="http://schemas.microsoft.com/office/powerpoint/2010/main" val="116554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EA403-D685-5445-81BA-6BDFED9C6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027F5B-7B36-994E-8A5C-A08BFEA08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3901E-45EB-1C46-9597-20300CC17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E55E0-BDB4-9043-BF1D-478246A6851D}" type="datetimeFigureOut">
              <a:rPr lang="en-US" smtClean="0"/>
              <a:t>10/13/20</a:t>
            </a:fld>
            <a:endParaRPr lang="en-US"/>
          </a:p>
        </p:txBody>
      </p:sp>
      <p:sp>
        <p:nvSpPr>
          <p:cNvPr id="5" name="Footer Placeholder 4">
            <a:extLst>
              <a:ext uri="{FF2B5EF4-FFF2-40B4-BE49-F238E27FC236}">
                <a16:creationId xmlns:a16="http://schemas.microsoft.com/office/drawing/2014/main" id="{4FD13D96-3FEC-6F43-99D6-8CD923F3D9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B0C56-A617-6247-880E-A6A2078D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0DEB5-A365-774D-B01B-4B67836BEBAD}" type="slidenum">
              <a:rPr lang="en-US" smtClean="0"/>
              <a:t>‹#›</a:t>
            </a:fld>
            <a:endParaRPr lang="en-US"/>
          </a:p>
        </p:txBody>
      </p:sp>
    </p:spTree>
    <p:extLst>
      <p:ext uri="{BB962C8B-B14F-4D97-AF65-F5344CB8AC3E}">
        <p14:creationId xmlns:p14="http://schemas.microsoft.com/office/powerpoint/2010/main" val="330702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8E5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F60B-0770-194C-9D73-15C2231C5C5A}"/>
              </a:ext>
            </a:extLst>
          </p:cNvPr>
          <p:cNvSpPr>
            <a:spLocks noGrp="1"/>
          </p:cNvSpPr>
          <p:nvPr>
            <p:ph type="ctrTitle"/>
          </p:nvPr>
        </p:nvSpPr>
        <p:spPr>
          <a:xfrm>
            <a:off x="2048256" y="4617720"/>
            <a:ext cx="8083296" cy="941832"/>
          </a:xfrm>
        </p:spPr>
        <p:txBody>
          <a:bodyPr>
            <a:normAutofit/>
          </a:bodyPr>
          <a:lstStyle/>
          <a:p>
            <a:r>
              <a:rPr lang="en-US" sz="4000" dirty="0"/>
              <a:t>Tanzanian Water Well Dataset</a:t>
            </a:r>
          </a:p>
        </p:txBody>
      </p:sp>
      <p:sp>
        <p:nvSpPr>
          <p:cNvPr id="3" name="Subtitle 2">
            <a:extLst>
              <a:ext uri="{FF2B5EF4-FFF2-40B4-BE49-F238E27FC236}">
                <a16:creationId xmlns:a16="http://schemas.microsoft.com/office/drawing/2014/main" id="{6B978707-88C1-F342-83B0-18D59F57A1EE}"/>
              </a:ext>
            </a:extLst>
          </p:cNvPr>
          <p:cNvSpPr>
            <a:spLocks noGrp="1"/>
          </p:cNvSpPr>
          <p:nvPr>
            <p:ph type="subTitle" idx="1"/>
          </p:nvPr>
        </p:nvSpPr>
        <p:spPr>
          <a:xfrm>
            <a:off x="2048256" y="5559552"/>
            <a:ext cx="8083296" cy="521208"/>
          </a:xfrm>
        </p:spPr>
        <p:txBody>
          <a:bodyPr>
            <a:noAutofit/>
          </a:bodyPr>
          <a:lstStyle/>
          <a:p>
            <a:r>
              <a:rPr lang="en-US" sz="3200" dirty="0"/>
              <a:t>Classification Model</a:t>
            </a:r>
          </a:p>
        </p:txBody>
      </p:sp>
      <p:sp>
        <p:nvSpPr>
          <p:cNvPr id="33" name="Rectangle 32">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8E51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tter chart&#10;&#10;Description automatically generated">
            <a:extLst>
              <a:ext uri="{FF2B5EF4-FFF2-40B4-BE49-F238E27FC236}">
                <a16:creationId xmlns:a16="http://schemas.microsoft.com/office/drawing/2014/main" id="{533C6DD5-3805-BD48-813D-D494D9775255}"/>
              </a:ext>
            </a:extLst>
          </p:cNvPr>
          <p:cNvPicPr>
            <a:picLocks noChangeAspect="1"/>
          </p:cNvPicPr>
          <p:nvPr/>
        </p:nvPicPr>
        <p:blipFill rotWithShape="1">
          <a:blip r:embed="rId2"/>
          <a:srcRect r="2885" b="2"/>
          <a:stretch/>
        </p:blipFill>
        <p:spPr>
          <a:xfrm>
            <a:off x="1470551" y="211959"/>
            <a:ext cx="9190479" cy="4583085"/>
          </a:xfrm>
          <a:prstGeom prst="rect">
            <a:avLst/>
          </a:prstGeom>
        </p:spPr>
      </p:pic>
    </p:spTree>
    <p:extLst>
      <p:ext uri="{BB962C8B-B14F-4D97-AF65-F5344CB8AC3E}">
        <p14:creationId xmlns:p14="http://schemas.microsoft.com/office/powerpoint/2010/main" val="238267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10BC-3B3A-C143-8C8A-230A32F50152}"/>
              </a:ext>
            </a:extLst>
          </p:cNvPr>
          <p:cNvSpPr>
            <a:spLocks noGrp="1"/>
          </p:cNvSpPr>
          <p:nvPr>
            <p:ph type="title"/>
          </p:nvPr>
        </p:nvSpPr>
        <p:spPr/>
        <p:txBody>
          <a:bodyPr/>
          <a:lstStyle/>
          <a:p>
            <a:pPr algn="ctr"/>
            <a:r>
              <a:rPr lang="en-US" b="1" dirty="0"/>
              <a:t>Recommendations</a:t>
            </a:r>
          </a:p>
        </p:txBody>
      </p:sp>
      <p:sp>
        <p:nvSpPr>
          <p:cNvPr id="3" name="Content Placeholder 2">
            <a:extLst>
              <a:ext uri="{FF2B5EF4-FFF2-40B4-BE49-F238E27FC236}">
                <a16:creationId xmlns:a16="http://schemas.microsoft.com/office/drawing/2014/main" id="{0A4412C3-AAA2-3848-9AF8-8B2AC38CC69B}"/>
              </a:ext>
            </a:extLst>
          </p:cNvPr>
          <p:cNvSpPr>
            <a:spLocks noGrp="1"/>
          </p:cNvSpPr>
          <p:nvPr>
            <p:ph idx="1"/>
          </p:nvPr>
        </p:nvSpPr>
        <p:spPr/>
        <p:txBody>
          <a:bodyPr>
            <a:noAutofit/>
          </a:bodyPr>
          <a:lstStyle/>
          <a:p>
            <a:pPr marL="0" indent="0">
              <a:buNone/>
            </a:pPr>
            <a:r>
              <a:rPr lang="en-US" sz="1500" dirty="0"/>
              <a:t>What needs to be done for accurate status of wells:</a:t>
            </a:r>
          </a:p>
          <a:p>
            <a:r>
              <a:rPr lang="en-US" sz="1500" dirty="0"/>
              <a:t>Need additional data 2014 to the present.  </a:t>
            </a:r>
          </a:p>
          <a:p>
            <a:r>
              <a:rPr lang="en-US" sz="1500" dirty="0"/>
              <a:t>35% of values for years of construction are 0. Need values for years. Don’t know how old these wells are. </a:t>
            </a:r>
          </a:p>
          <a:p>
            <a:pPr marL="0" indent="0">
              <a:buNone/>
            </a:pPr>
            <a:r>
              <a:rPr lang="en-US" sz="1500" dirty="0"/>
              <a:t>Status of operation of wells:</a:t>
            </a:r>
            <a:endParaRPr lang="en-US" sz="1400" dirty="0"/>
          </a:p>
          <a:p>
            <a:r>
              <a:rPr lang="en-US" sz="1400" dirty="0"/>
              <a:t>‘</a:t>
            </a:r>
            <a:r>
              <a:rPr lang="en-US" sz="1400" dirty="0" err="1"/>
              <a:t>construction_year</a:t>
            </a:r>
            <a:r>
              <a:rPr lang="en-US" sz="1400" dirty="0"/>
              <a:t>’ between years 2000 and 2013 in no year is there a higher probability of finding a non-functioning well than a functioning well.  All year had a higher probability </a:t>
            </a:r>
            <a:r>
              <a:rPr lang="en-US" sz="1400"/>
              <a:t>of functioning </a:t>
            </a:r>
            <a:r>
              <a:rPr lang="en-US" sz="1400" dirty="0"/>
              <a:t>wells</a:t>
            </a:r>
          </a:p>
          <a:p>
            <a:r>
              <a:rPr lang="en-US" sz="1400" dirty="0"/>
              <a:t>Regarding ‘</a:t>
            </a:r>
            <a:r>
              <a:rPr lang="en-US" sz="1400" dirty="0" err="1"/>
              <a:t>population_levels</a:t>
            </a:r>
            <a:r>
              <a:rPr lang="en-US" sz="1400" dirty="0"/>
              <a:t>’ .  Graph demonstrates that in areas with population of 1 there is a higher probability of finding a non-functioning water points.</a:t>
            </a:r>
            <a:endParaRPr lang="en-US" sz="1500" dirty="0"/>
          </a:p>
          <a:p>
            <a:r>
              <a:rPr lang="en-US" sz="1500" dirty="0"/>
              <a:t> Regarding ‘</a:t>
            </a:r>
            <a:r>
              <a:rPr lang="en-US" sz="1500" dirty="0" err="1"/>
              <a:t>quantity_enough</a:t>
            </a:r>
            <a:r>
              <a:rPr lang="en-US" sz="1500" dirty="0"/>
              <a:t>’ of water in </a:t>
            </a:r>
            <a:r>
              <a:rPr lang="en-US" sz="1500" dirty="0" err="1"/>
              <a:t>water_wells</a:t>
            </a:r>
            <a:r>
              <a:rPr lang="en-US" sz="1500" dirty="0"/>
              <a:t>, there is a higher probability of finding a functioning well than a non-functioning well</a:t>
            </a:r>
            <a:r>
              <a:rPr lang="en-US" sz="1600" dirty="0"/>
              <a:t>.</a:t>
            </a:r>
          </a:p>
          <a:p>
            <a:r>
              <a:rPr lang="en-US" sz="1600" dirty="0"/>
              <a:t> Regarding ‘</a:t>
            </a:r>
            <a:r>
              <a:rPr lang="en-US" sz="1600" dirty="0" err="1"/>
              <a:t>quantity_insufficient</a:t>
            </a:r>
            <a:r>
              <a:rPr lang="en-US" sz="1600" dirty="0"/>
              <a:t>’ of water in </a:t>
            </a:r>
            <a:r>
              <a:rPr lang="en-US" sz="1600" dirty="0" err="1"/>
              <a:t>water_wells</a:t>
            </a:r>
            <a:r>
              <a:rPr lang="en-US" sz="1600" dirty="0"/>
              <a:t>, there is a higher probability of finding a functioning well than a non-functioning well.  However, there is not a big difference between the two.</a:t>
            </a:r>
          </a:p>
          <a:p>
            <a:r>
              <a:rPr lang="en-US" sz="1400" dirty="0"/>
              <a:t>‘</a:t>
            </a:r>
            <a:r>
              <a:rPr lang="en-US" sz="1400" dirty="0" err="1"/>
              <a:t>district_code</a:t>
            </a:r>
            <a:r>
              <a:rPr lang="en-US" sz="1400" dirty="0"/>
              <a:t>’ reveals operation status of wells by district.  There is a higher probability of finding a non-functioning well in Districts 33, 53, and 63.</a:t>
            </a:r>
            <a:endParaRPr lang="en-US" sz="1500" dirty="0"/>
          </a:p>
          <a:p>
            <a:pPr marL="0" indent="0">
              <a:buNone/>
            </a:pPr>
            <a:r>
              <a:rPr lang="en-US" sz="1500" dirty="0"/>
              <a:t>  </a:t>
            </a:r>
          </a:p>
        </p:txBody>
      </p:sp>
    </p:spTree>
    <p:extLst>
      <p:ext uri="{BB962C8B-B14F-4D97-AF65-F5344CB8AC3E}">
        <p14:creationId xmlns:p14="http://schemas.microsoft.com/office/powerpoint/2010/main" val="278979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4D8E-8437-C048-ADAA-F9A31E36BD95}"/>
              </a:ext>
            </a:extLst>
          </p:cNvPr>
          <p:cNvSpPr>
            <a:spLocks noGrp="1"/>
          </p:cNvSpPr>
          <p:nvPr>
            <p:ph type="title"/>
          </p:nvPr>
        </p:nvSpPr>
        <p:spPr/>
        <p:txBody>
          <a:bodyPr/>
          <a:lstStyle/>
          <a:p>
            <a:pPr algn="ctr"/>
            <a:r>
              <a:rPr lang="en-US" b="1" dirty="0"/>
              <a:t>Follow-up</a:t>
            </a:r>
          </a:p>
        </p:txBody>
      </p:sp>
      <p:sp>
        <p:nvSpPr>
          <p:cNvPr id="3" name="Content Placeholder 2">
            <a:extLst>
              <a:ext uri="{FF2B5EF4-FFF2-40B4-BE49-F238E27FC236}">
                <a16:creationId xmlns:a16="http://schemas.microsoft.com/office/drawing/2014/main" id="{5168676E-9C49-8941-A50E-5C0B9548557C}"/>
              </a:ext>
            </a:extLst>
          </p:cNvPr>
          <p:cNvSpPr>
            <a:spLocks noGrp="1"/>
          </p:cNvSpPr>
          <p:nvPr>
            <p:ph idx="1"/>
          </p:nvPr>
        </p:nvSpPr>
        <p:spPr/>
        <p:txBody>
          <a:bodyPr/>
          <a:lstStyle/>
          <a:p>
            <a:pPr marL="0" indent="0">
              <a:buNone/>
            </a:pPr>
            <a:r>
              <a:rPr lang="en-US" dirty="0"/>
              <a:t>If I had more time I would continue working on the following matters:</a:t>
            </a:r>
          </a:p>
          <a:p>
            <a:pPr marL="0" indent="0">
              <a:buNone/>
            </a:pPr>
            <a:r>
              <a:rPr lang="en-US" dirty="0"/>
              <a:t>Geographic spatial map</a:t>
            </a:r>
          </a:p>
          <a:p>
            <a:pPr marL="0" indent="0">
              <a:buNone/>
            </a:pPr>
            <a:r>
              <a:rPr lang="en-US" dirty="0"/>
              <a:t>Work on the column showing the amount of water available for the population around the well.  This is critical information because it’s not enough to determine whether the well is working or not, another issue is whether the well sufficient to provide meet the community’s water needs.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206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0281-CD61-E646-BF85-13F4CB8F5471}"/>
              </a:ext>
            </a:extLst>
          </p:cNvPr>
          <p:cNvSpPr>
            <a:spLocks noGrp="1"/>
          </p:cNvSpPr>
          <p:nvPr>
            <p:ph type="title"/>
          </p:nvPr>
        </p:nvSpPr>
        <p:spPr/>
        <p:txBody>
          <a:bodyPr/>
          <a:lstStyle/>
          <a:p>
            <a:pPr algn="ctr"/>
            <a:r>
              <a:rPr lang="en-US" b="1" dirty="0"/>
              <a:t>Closing</a:t>
            </a:r>
          </a:p>
        </p:txBody>
      </p:sp>
      <p:sp>
        <p:nvSpPr>
          <p:cNvPr id="3" name="Content Placeholder 2">
            <a:extLst>
              <a:ext uri="{FF2B5EF4-FFF2-40B4-BE49-F238E27FC236}">
                <a16:creationId xmlns:a16="http://schemas.microsoft.com/office/drawing/2014/main" id="{16BED5B5-233F-4A49-A2AA-430866B5EDF1}"/>
              </a:ext>
            </a:extLst>
          </p:cNvPr>
          <p:cNvSpPr>
            <a:spLocks noGrp="1"/>
          </p:cNvSpPr>
          <p:nvPr>
            <p:ph idx="1"/>
          </p:nvPr>
        </p:nvSpPr>
        <p:spPr/>
        <p:txBody>
          <a:bodyPr/>
          <a:lstStyle/>
          <a:p>
            <a:r>
              <a:rPr lang="en-US" dirty="0"/>
              <a:t>Thank you for taking the time to listen to my presentation regarding the water crisis in Tanzania.  If you have any questions, please do not hesitate to reach out to me at (917) 348-3454 or email me at </a:t>
            </a:r>
            <a:r>
              <a:rPr lang="en-US" dirty="0" err="1"/>
              <a:t>torredave@gmail.com</a:t>
            </a:r>
            <a:r>
              <a:rPr lang="en-US" dirty="0"/>
              <a:t>.</a:t>
            </a:r>
          </a:p>
        </p:txBody>
      </p:sp>
    </p:spTree>
    <p:extLst>
      <p:ext uri="{BB962C8B-B14F-4D97-AF65-F5344CB8AC3E}">
        <p14:creationId xmlns:p14="http://schemas.microsoft.com/office/powerpoint/2010/main" val="237215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B4EC-1C85-0D4C-ACE1-78AE5B4E5248}"/>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E375947E-8FB7-C44F-942A-4C20A02B9D24}"/>
              </a:ext>
            </a:extLst>
          </p:cNvPr>
          <p:cNvSpPr>
            <a:spLocks noGrp="1"/>
          </p:cNvSpPr>
          <p:nvPr>
            <p:ph idx="1"/>
          </p:nvPr>
        </p:nvSpPr>
        <p:spPr>
          <a:xfrm>
            <a:off x="838200" y="1825625"/>
            <a:ext cx="10515600" cy="4667250"/>
          </a:xfrm>
        </p:spPr>
        <p:txBody>
          <a:bodyPr>
            <a:normAutofit/>
          </a:bodyPr>
          <a:lstStyle/>
          <a:p>
            <a:r>
              <a:rPr lang="en-US" dirty="0"/>
              <a:t>The International Water Development Agency asked me to analyze existing data regarding operating status of water points in Tanzania.  </a:t>
            </a:r>
          </a:p>
          <a:p>
            <a:r>
              <a:rPr lang="en-US" dirty="0"/>
              <a:t>Task is to create classification models  to predict the operating status of water </a:t>
            </a:r>
            <a:r>
              <a:rPr lang="en-US" dirty="0" err="1"/>
              <a:t>pointss</a:t>
            </a:r>
            <a:r>
              <a:rPr lang="en-US" dirty="0"/>
              <a:t> based on features whether they are functioning, non-functioning, or functioning but requiring repairs.  This is a multi-class classification model. </a:t>
            </a:r>
          </a:p>
          <a:p>
            <a:r>
              <a:rPr lang="en-US" dirty="0"/>
              <a:t>The dataset contains 59,400 data points and 40 features.  Features ranged from entities that installed wells, when wells were installed, location of water wells to the water quality of the wells.  </a:t>
            </a:r>
          </a:p>
          <a:p>
            <a:endParaRPr lang="en-US" dirty="0"/>
          </a:p>
          <a:p>
            <a:endParaRPr lang="en-US" dirty="0"/>
          </a:p>
        </p:txBody>
      </p:sp>
    </p:spTree>
    <p:extLst>
      <p:ext uri="{BB962C8B-B14F-4D97-AF65-F5344CB8AC3E}">
        <p14:creationId xmlns:p14="http://schemas.microsoft.com/office/powerpoint/2010/main" val="411790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pPr algn="ctr"/>
            <a:r>
              <a:rPr lang="en-US" sz="4000" b="1" dirty="0"/>
              <a:t>Random Forest and Confusion Matrix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r>
              <a:rPr lang="en-US" sz="2000" dirty="0"/>
              <a:t>Random Forest is a classification model consisting of many decision trees.</a:t>
            </a:r>
          </a:p>
          <a:p>
            <a:r>
              <a:rPr lang="en-US" sz="2000" dirty="0"/>
              <a:t>Overall model accuracy: 78%</a:t>
            </a:r>
          </a:p>
          <a:p>
            <a:r>
              <a:rPr lang="en-US" sz="2000" dirty="0"/>
              <a:t>Model target is multi-class</a:t>
            </a:r>
          </a:p>
          <a:p>
            <a:r>
              <a:rPr lang="en-US" sz="2000" dirty="0"/>
              <a:t>Confusion Matrix:</a:t>
            </a:r>
          </a:p>
          <a:p>
            <a:pPr marL="0" indent="0">
              <a:buNone/>
            </a:pPr>
            <a:r>
              <a:rPr lang="en-US" sz="2000" dirty="0"/>
              <a:t>     82% in predicting functioning wells </a:t>
            </a:r>
          </a:p>
          <a:p>
            <a:pPr marL="0" indent="0">
              <a:buNone/>
            </a:pPr>
            <a:r>
              <a:rPr lang="en-US" sz="2000" dirty="0"/>
              <a:t>     78% accuracy non-functioning </a:t>
            </a:r>
          </a:p>
          <a:p>
            <a:pPr marL="0" indent="0">
              <a:buNone/>
            </a:pPr>
            <a:r>
              <a:rPr lang="en-US" sz="2000" dirty="0"/>
              <a:t>     48% functioning need repairs</a:t>
            </a:r>
          </a:p>
        </p:txBody>
      </p:sp>
      <p:pic>
        <p:nvPicPr>
          <p:cNvPr id="4" name="Picture 3" descr="Chart&#10;&#10;Description automatically generated">
            <a:extLst>
              <a:ext uri="{FF2B5EF4-FFF2-40B4-BE49-F238E27FC236}">
                <a16:creationId xmlns:a16="http://schemas.microsoft.com/office/drawing/2014/main" id="{531CFF5A-919B-F14E-B2BC-0CBD97058FBC}"/>
              </a:ext>
            </a:extLst>
          </p:cNvPr>
          <p:cNvPicPr>
            <a:picLocks noChangeAspect="1"/>
          </p:cNvPicPr>
          <p:nvPr/>
        </p:nvPicPr>
        <p:blipFill>
          <a:blip r:embed="rId2"/>
          <a:stretch>
            <a:fillRect/>
          </a:stretch>
        </p:blipFill>
        <p:spPr>
          <a:xfrm>
            <a:off x="4880918" y="1940011"/>
            <a:ext cx="4769707" cy="4090085"/>
          </a:xfrm>
          <a:prstGeom prst="rect">
            <a:avLst/>
          </a:prstGeom>
        </p:spPr>
      </p:pic>
    </p:spTree>
    <p:extLst>
      <p:ext uri="{BB962C8B-B14F-4D97-AF65-F5344CB8AC3E}">
        <p14:creationId xmlns:p14="http://schemas.microsoft.com/office/powerpoint/2010/main" val="304206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Operating status of the water wells?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a:bodyPr>
          <a:lstStyle/>
          <a:p>
            <a:pPr marL="0" indent="0">
              <a:buNone/>
            </a:pPr>
            <a:endParaRPr lang="en-US" sz="2000" dirty="0"/>
          </a:p>
          <a:p>
            <a:pPr marL="0" indent="0">
              <a:buNone/>
            </a:pPr>
            <a:r>
              <a:rPr lang="en-US" sz="2000" dirty="0"/>
              <a:t>Distribution of target/labels</a:t>
            </a:r>
          </a:p>
          <a:p>
            <a:r>
              <a:rPr lang="en-US" sz="2000" dirty="0"/>
              <a:t>59,400 water wells</a:t>
            </a:r>
          </a:p>
          <a:p>
            <a:r>
              <a:rPr lang="en-US" sz="2000" dirty="0"/>
              <a:t>54% of the wells are functioning</a:t>
            </a:r>
          </a:p>
          <a:p>
            <a:r>
              <a:rPr lang="en-US" sz="2000" dirty="0"/>
              <a:t>38% of the wells are non-functioning.</a:t>
            </a:r>
          </a:p>
          <a:p>
            <a:r>
              <a:rPr lang="en-US" sz="2000" dirty="0"/>
              <a:t>7% are functioning but need repairs.</a:t>
            </a:r>
          </a:p>
        </p:txBody>
      </p:sp>
      <p:pic>
        <p:nvPicPr>
          <p:cNvPr id="5" name="Content Placeholder 4" descr="Chart, bar chart&#10;&#10;Description automatically generated">
            <a:extLst>
              <a:ext uri="{FF2B5EF4-FFF2-40B4-BE49-F238E27FC236}">
                <a16:creationId xmlns:a16="http://schemas.microsoft.com/office/drawing/2014/main" id="{ED2D997A-09B9-FE4C-B6AA-46F0E3C9426F}"/>
              </a:ext>
            </a:extLst>
          </p:cNvPr>
          <p:cNvPicPr>
            <a:picLocks noChangeAspect="1"/>
          </p:cNvPicPr>
          <p:nvPr/>
        </p:nvPicPr>
        <p:blipFill rotWithShape="1">
          <a:blip r:embed="rId2"/>
          <a:srcRect l="2312" r="11884" b="1"/>
          <a:stretch/>
        </p:blipFill>
        <p:spPr>
          <a:xfrm>
            <a:off x="5183500" y="1904282"/>
            <a:ext cx="6170299" cy="4224808"/>
          </a:xfrm>
          <a:prstGeom prst="rect">
            <a:avLst/>
          </a:prstGeom>
        </p:spPr>
      </p:pic>
    </p:spTree>
    <p:extLst>
      <p:ext uri="{BB962C8B-B14F-4D97-AF65-F5344CB8AC3E}">
        <p14:creationId xmlns:p14="http://schemas.microsoft.com/office/powerpoint/2010/main" val="28112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574886"/>
          </a:xfrm>
        </p:spPr>
        <p:txBody>
          <a:bodyPr>
            <a:normAutofit/>
          </a:bodyPr>
          <a:lstStyle/>
          <a:p>
            <a:r>
              <a:rPr lang="en-US" sz="4000" dirty="0"/>
              <a:t>Feature Importance</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fontScale="92500" lnSpcReduction="10000"/>
          </a:bodyPr>
          <a:lstStyle/>
          <a:p>
            <a:endParaRPr lang="en-US" sz="2000" dirty="0"/>
          </a:p>
          <a:p>
            <a:r>
              <a:rPr lang="en-US" sz="2000" dirty="0"/>
              <a:t>Ranks impact features had on predicting operation status </a:t>
            </a:r>
          </a:p>
          <a:p>
            <a:r>
              <a:rPr lang="en-US" sz="2000" dirty="0"/>
              <a:t>Latitude and longitude of wells’ locations had biggest effect on predicting the functioning status of wells. </a:t>
            </a:r>
          </a:p>
          <a:p>
            <a:r>
              <a:rPr lang="en-US" sz="2000" dirty="0" err="1"/>
              <a:t>construction_year</a:t>
            </a:r>
            <a:r>
              <a:rPr lang="en-US" sz="2000" dirty="0"/>
              <a:t> was important in making predictions.  </a:t>
            </a:r>
          </a:p>
          <a:p>
            <a:r>
              <a:rPr lang="en-US" sz="2000" dirty="0"/>
              <a:t>Quantity category important – </a:t>
            </a:r>
            <a:r>
              <a:rPr lang="en-US" sz="2000" dirty="0" err="1"/>
              <a:t>quantity_enough</a:t>
            </a:r>
            <a:r>
              <a:rPr lang="en-US" sz="2000" dirty="0"/>
              <a:t> and </a:t>
            </a:r>
            <a:r>
              <a:rPr lang="en-US" sz="2000" dirty="0" err="1"/>
              <a:t>quantity_insufficient</a:t>
            </a:r>
            <a:r>
              <a:rPr lang="en-US" sz="2000" dirty="0"/>
              <a:t>.</a:t>
            </a:r>
          </a:p>
          <a:p>
            <a:pPr marL="0" indent="0">
              <a:buNone/>
            </a:pPr>
            <a:r>
              <a:rPr lang="en-US" sz="2000" dirty="0"/>
              <a:t>      </a:t>
            </a:r>
          </a:p>
          <a:p>
            <a:pPr marL="0" indent="0">
              <a:buNone/>
            </a:pPr>
            <a:r>
              <a:rPr lang="en-US" sz="2000" dirty="0"/>
              <a:t> </a:t>
            </a:r>
          </a:p>
        </p:txBody>
      </p:sp>
      <p:pic>
        <p:nvPicPr>
          <p:cNvPr id="5" name="Picture 4">
            <a:extLst>
              <a:ext uri="{FF2B5EF4-FFF2-40B4-BE49-F238E27FC236}">
                <a16:creationId xmlns:a16="http://schemas.microsoft.com/office/drawing/2014/main" id="{A241B449-6BE8-4C4C-BF73-F14065C4B30D}"/>
              </a:ext>
            </a:extLst>
          </p:cNvPr>
          <p:cNvPicPr>
            <a:picLocks noChangeAspect="1"/>
          </p:cNvPicPr>
          <p:nvPr/>
        </p:nvPicPr>
        <p:blipFill>
          <a:blip r:embed="rId2"/>
          <a:stretch>
            <a:fillRect/>
          </a:stretch>
        </p:blipFill>
        <p:spPr>
          <a:xfrm>
            <a:off x="4990974" y="1825625"/>
            <a:ext cx="5608283" cy="4303464"/>
          </a:xfrm>
          <a:prstGeom prst="rect">
            <a:avLst/>
          </a:prstGeom>
        </p:spPr>
      </p:pic>
    </p:spTree>
    <p:extLst>
      <p:ext uri="{BB962C8B-B14F-4D97-AF65-F5344CB8AC3E}">
        <p14:creationId xmlns:p14="http://schemas.microsoft.com/office/powerpoint/2010/main" val="370950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1"/>
            <a:ext cx="10515600" cy="927601"/>
          </a:xfrm>
        </p:spPr>
        <p:txBody>
          <a:bodyPr>
            <a:normAutofit/>
          </a:bodyPr>
          <a:lstStyle/>
          <a:p>
            <a:r>
              <a:rPr lang="en-US" sz="3200" dirty="0"/>
              <a:t>When were the water points built?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1000125" y="728664"/>
            <a:ext cx="10353675" cy="2214560"/>
          </a:xfrm>
        </p:spPr>
        <p:txBody>
          <a:bodyPr>
            <a:normAutofit fontScale="32500" lnSpcReduction="20000"/>
          </a:bodyPr>
          <a:lstStyle/>
          <a:p>
            <a:r>
              <a:rPr lang="en-US" sz="8000" dirty="0"/>
              <a:t>Constructed between 1960 and 2013.</a:t>
            </a:r>
          </a:p>
          <a:p>
            <a:r>
              <a:rPr lang="en-US" sz="8000" dirty="0"/>
              <a:t>35% of feature ‘</a:t>
            </a:r>
            <a:r>
              <a:rPr lang="en-US" sz="8000" dirty="0" err="1"/>
              <a:t>construction_year</a:t>
            </a:r>
            <a:r>
              <a:rPr lang="en-US" sz="8000" dirty="0"/>
              <a:t>’ reported 0 values.  Need data for 0 year values for clearer picture of operating of wells.</a:t>
            </a:r>
          </a:p>
          <a:p>
            <a:r>
              <a:rPr lang="en-US" sz="8000" dirty="0"/>
              <a:t>Most wells built between 2008 to 2011.  Years 2000, 2008 to 2011 each represent 4% of feature.  </a:t>
            </a:r>
          </a:p>
        </p:txBody>
      </p:sp>
      <p:pic>
        <p:nvPicPr>
          <p:cNvPr id="7" name="Picture 6" descr="Graphical user interface, text, application, email&#10;&#10;Description automatically generated">
            <a:extLst>
              <a:ext uri="{FF2B5EF4-FFF2-40B4-BE49-F238E27FC236}">
                <a16:creationId xmlns:a16="http://schemas.microsoft.com/office/drawing/2014/main" id="{B48494EC-69B9-E041-BB16-A83239B2D6AF}"/>
              </a:ext>
            </a:extLst>
          </p:cNvPr>
          <p:cNvPicPr>
            <a:picLocks noChangeAspect="1"/>
          </p:cNvPicPr>
          <p:nvPr/>
        </p:nvPicPr>
        <p:blipFill>
          <a:blip r:embed="rId2"/>
          <a:stretch>
            <a:fillRect/>
          </a:stretch>
        </p:blipFill>
        <p:spPr>
          <a:xfrm>
            <a:off x="266700" y="2943224"/>
            <a:ext cx="11658600" cy="3914775"/>
          </a:xfrm>
          <a:prstGeom prst="rect">
            <a:avLst/>
          </a:prstGeom>
        </p:spPr>
      </p:pic>
    </p:spTree>
    <p:extLst>
      <p:ext uri="{BB962C8B-B14F-4D97-AF65-F5344CB8AC3E}">
        <p14:creationId xmlns:p14="http://schemas.microsoft.com/office/powerpoint/2010/main" val="316886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Population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303464"/>
          </a:xfrm>
        </p:spPr>
        <p:txBody>
          <a:bodyPr>
            <a:normAutofit fontScale="85000" lnSpcReduction="20000"/>
          </a:bodyPr>
          <a:lstStyle/>
          <a:p>
            <a:pPr marL="0" indent="0">
              <a:buNone/>
            </a:pPr>
            <a:endParaRPr lang="en-US" sz="2000" dirty="0"/>
          </a:p>
          <a:p>
            <a:r>
              <a:rPr lang="en-US" sz="2000" dirty="0"/>
              <a:t>Feature is </a:t>
            </a:r>
            <a:r>
              <a:rPr lang="en-US" sz="2000" dirty="0" err="1"/>
              <a:t>population_levels</a:t>
            </a:r>
            <a:r>
              <a:rPr lang="en-US" sz="2000" dirty="0"/>
              <a:t> </a:t>
            </a:r>
          </a:p>
          <a:p>
            <a:r>
              <a:rPr lang="en-US" sz="2000" dirty="0"/>
              <a:t>Population 0: </a:t>
            </a:r>
          </a:p>
          <a:p>
            <a:pPr marL="0" indent="0">
              <a:buNone/>
            </a:pPr>
            <a:r>
              <a:rPr lang="en-US" sz="2000" dirty="0"/>
              <a:t>    Around 11,000 wells are functioning </a:t>
            </a:r>
          </a:p>
          <a:p>
            <a:pPr marL="0" indent="0">
              <a:buNone/>
            </a:pPr>
            <a:r>
              <a:rPr lang="en-US" sz="2000" dirty="0"/>
              <a:t>    Almost 8,000 non-functioning</a:t>
            </a:r>
          </a:p>
          <a:p>
            <a:pPr marL="0" indent="0">
              <a:buNone/>
            </a:pPr>
            <a:r>
              <a:rPr lang="en-US" sz="2000" dirty="0"/>
              <a:t>    Around 2,000 need repairs.</a:t>
            </a:r>
          </a:p>
          <a:p>
            <a:r>
              <a:rPr lang="en-US" sz="2000" dirty="0"/>
              <a:t>Population 1:</a:t>
            </a:r>
          </a:p>
          <a:p>
            <a:pPr marL="0" indent="0">
              <a:buNone/>
            </a:pPr>
            <a:r>
              <a:rPr lang="en-US" sz="2000" dirty="0"/>
              <a:t>     Around 2,600 wells functioning</a:t>
            </a:r>
          </a:p>
          <a:p>
            <a:pPr marL="0" indent="0">
              <a:buNone/>
            </a:pPr>
            <a:r>
              <a:rPr lang="en-US" sz="2000" dirty="0"/>
              <a:t>     Around 200 non-functioning</a:t>
            </a:r>
          </a:p>
          <a:p>
            <a:pPr marL="0" indent="0">
              <a:buNone/>
            </a:pPr>
            <a:r>
              <a:rPr lang="en-US" sz="2000" dirty="0"/>
              <a:t>     500 need repairs</a:t>
            </a:r>
          </a:p>
          <a:p>
            <a:r>
              <a:rPr lang="en-US" sz="2000" dirty="0"/>
              <a:t>Population 2 to 5,000:</a:t>
            </a:r>
          </a:p>
          <a:p>
            <a:pPr marL="0" indent="0">
              <a:buNone/>
            </a:pPr>
            <a:r>
              <a:rPr lang="en-US" sz="2000" dirty="0"/>
              <a:t>    Around 18,000 functioning</a:t>
            </a:r>
          </a:p>
          <a:p>
            <a:pPr marL="0" indent="0">
              <a:buNone/>
            </a:pPr>
            <a:r>
              <a:rPr lang="en-US" sz="2000" dirty="0"/>
              <a:t>    Around 11,000 non-functioning</a:t>
            </a:r>
          </a:p>
          <a:p>
            <a:pPr marL="0" indent="0">
              <a:buNone/>
            </a:pPr>
            <a:r>
              <a:rPr lang="en-US" sz="2000" dirty="0"/>
              <a:t>    Around 2,000 functioning need repairs</a:t>
            </a:r>
          </a:p>
        </p:txBody>
      </p:sp>
      <p:pic>
        <p:nvPicPr>
          <p:cNvPr id="7" name="Picture 6" descr="Chart, bar chart&#10;&#10;Description automatically generated">
            <a:extLst>
              <a:ext uri="{FF2B5EF4-FFF2-40B4-BE49-F238E27FC236}">
                <a16:creationId xmlns:a16="http://schemas.microsoft.com/office/drawing/2014/main" id="{3E002BFE-2106-D74B-BDF1-AFA4ED71BA4B}"/>
              </a:ext>
            </a:extLst>
          </p:cNvPr>
          <p:cNvPicPr>
            <a:picLocks noChangeAspect="1"/>
          </p:cNvPicPr>
          <p:nvPr/>
        </p:nvPicPr>
        <p:blipFill>
          <a:blip r:embed="rId2"/>
          <a:stretch>
            <a:fillRect/>
          </a:stretch>
        </p:blipFill>
        <p:spPr>
          <a:xfrm>
            <a:off x="4858870" y="2036694"/>
            <a:ext cx="5663079" cy="3989456"/>
          </a:xfrm>
          <a:prstGeom prst="rect">
            <a:avLst/>
          </a:prstGeom>
        </p:spPr>
      </p:pic>
    </p:spTree>
    <p:extLst>
      <p:ext uri="{BB962C8B-B14F-4D97-AF65-F5344CB8AC3E}">
        <p14:creationId xmlns:p14="http://schemas.microsoft.com/office/powerpoint/2010/main" val="288346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Water ‘quantity’ in wells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546600"/>
          </a:xfrm>
        </p:spPr>
        <p:txBody>
          <a:bodyPr>
            <a:normAutofit fontScale="92500" lnSpcReduction="20000"/>
          </a:bodyPr>
          <a:lstStyle/>
          <a:p>
            <a:pPr marL="0" indent="0">
              <a:buNone/>
            </a:pPr>
            <a:endParaRPr lang="en-US" sz="2000" dirty="0"/>
          </a:p>
          <a:p>
            <a:r>
              <a:rPr lang="en-US" sz="2000" dirty="0"/>
              <a:t>5 categories under ‘quantity’</a:t>
            </a:r>
          </a:p>
          <a:p>
            <a:r>
              <a:rPr lang="en-US" sz="2000" dirty="0"/>
              <a:t>Enough category is 56% of quantity</a:t>
            </a:r>
          </a:p>
          <a:p>
            <a:pPr marL="0" indent="0">
              <a:buNone/>
            </a:pPr>
            <a:r>
              <a:rPr lang="en-US" sz="2000" dirty="0"/>
              <a:t>    Over 20,000 wells are functioning </a:t>
            </a:r>
          </a:p>
          <a:p>
            <a:pPr marL="0" indent="0">
              <a:buNone/>
            </a:pPr>
            <a:r>
              <a:rPr lang="en-US" sz="2000" dirty="0"/>
              <a:t>     Around 9,000 non-functioning</a:t>
            </a:r>
          </a:p>
          <a:p>
            <a:pPr marL="0" indent="0">
              <a:buNone/>
            </a:pPr>
            <a:r>
              <a:rPr lang="en-US" sz="2000" dirty="0"/>
              <a:t>     Around 2,500 need repairs.</a:t>
            </a:r>
          </a:p>
          <a:p>
            <a:r>
              <a:rPr lang="en-US" sz="2000" dirty="0"/>
              <a:t>Insufficient is 26% of feature.</a:t>
            </a:r>
          </a:p>
          <a:p>
            <a:pPr marL="0" indent="0">
              <a:buNone/>
            </a:pPr>
            <a:r>
              <a:rPr lang="en-US" sz="2000" dirty="0"/>
              <a:t>     Around 8,000 wells functioning</a:t>
            </a:r>
          </a:p>
          <a:p>
            <a:pPr marL="0" indent="0">
              <a:buNone/>
            </a:pPr>
            <a:r>
              <a:rPr lang="en-US" sz="2000" dirty="0"/>
              <a:t>     Around 6,000 non-functioning</a:t>
            </a:r>
          </a:p>
          <a:p>
            <a:pPr marL="0" indent="0">
              <a:buNone/>
            </a:pPr>
            <a:r>
              <a:rPr lang="en-US" sz="2000" dirty="0"/>
              <a:t>     2,000 need repairs</a:t>
            </a:r>
          </a:p>
          <a:p>
            <a:r>
              <a:rPr lang="en-US" sz="2000" dirty="0"/>
              <a:t>Dry is 11% of feature.</a:t>
            </a:r>
          </a:p>
          <a:p>
            <a:pPr marL="0" indent="0">
              <a:buNone/>
            </a:pPr>
            <a:r>
              <a:rPr lang="en-US" sz="2000" dirty="0"/>
              <a:t>    Around 8,000 non-functioning</a:t>
            </a:r>
          </a:p>
          <a:p>
            <a:pPr marL="0" indent="0">
              <a:buNone/>
            </a:pPr>
            <a:r>
              <a:rPr lang="en-US" sz="2000" dirty="0"/>
              <a:t>    Few functioning</a:t>
            </a:r>
          </a:p>
        </p:txBody>
      </p:sp>
      <p:pic>
        <p:nvPicPr>
          <p:cNvPr id="4" name="Picture 3" descr="Chart, bar chart&#10;&#10;Description automatically generated">
            <a:extLst>
              <a:ext uri="{FF2B5EF4-FFF2-40B4-BE49-F238E27FC236}">
                <a16:creationId xmlns:a16="http://schemas.microsoft.com/office/drawing/2014/main" id="{E5058B79-684B-E049-8BC2-42A95A6F98E2}"/>
              </a:ext>
            </a:extLst>
          </p:cNvPr>
          <p:cNvPicPr>
            <a:picLocks noChangeAspect="1"/>
          </p:cNvPicPr>
          <p:nvPr/>
        </p:nvPicPr>
        <p:blipFill>
          <a:blip r:embed="rId2"/>
          <a:stretch>
            <a:fillRect/>
          </a:stretch>
        </p:blipFill>
        <p:spPr>
          <a:xfrm>
            <a:off x="4800600" y="1825624"/>
            <a:ext cx="5233736" cy="3952875"/>
          </a:xfrm>
          <a:prstGeom prst="rect">
            <a:avLst/>
          </a:prstGeom>
        </p:spPr>
      </p:pic>
    </p:spTree>
    <p:extLst>
      <p:ext uri="{BB962C8B-B14F-4D97-AF65-F5344CB8AC3E}">
        <p14:creationId xmlns:p14="http://schemas.microsoft.com/office/powerpoint/2010/main" val="105224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2D54B-77A3-7949-81BF-095D6CEF4260}"/>
              </a:ext>
            </a:extLst>
          </p:cNvPr>
          <p:cNvSpPr>
            <a:spLocks noGrp="1"/>
          </p:cNvSpPr>
          <p:nvPr>
            <p:ph type="title"/>
          </p:nvPr>
        </p:nvSpPr>
        <p:spPr>
          <a:xfrm>
            <a:off x="838200" y="365125"/>
            <a:ext cx="10515600" cy="1306443"/>
          </a:xfrm>
        </p:spPr>
        <p:txBody>
          <a:bodyPr>
            <a:normAutofit/>
          </a:bodyPr>
          <a:lstStyle/>
          <a:p>
            <a:r>
              <a:rPr lang="en-US" sz="4000" dirty="0"/>
              <a:t>District code and operating status  </a:t>
            </a:r>
          </a:p>
        </p:txBody>
      </p:sp>
      <p:sp>
        <p:nvSpPr>
          <p:cNvPr id="9" name="Content Placeholder 8">
            <a:extLst>
              <a:ext uri="{FF2B5EF4-FFF2-40B4-BE49-F238E27FC236}">
                <a16:creationId xmlns:a16="http://schemas.microsoft.com/office/drawing/2014/main" id="{388EA7EB-9402-404B-925F-8A452A9E30A8}"/>
              </a:ext>
            </a:extLst>
          </p:cNvPr>
          <p:cNvSpPr>
            <a:spLocks noGrp="1"/>
          </p:cNvSpPr>
          <p:nvPr>
            <p:ph idx="1"/>
          </p:nvPr>
        </p:nvSpPr>
        <p:spPr>
          <a:xfrm>
            <a:off x="838200" y="1825625"/>
            <a:ext cx="4152774" cy="4546600"/>
          </a:xfrm>
        </p:spPr>
        <p:txBody>
          <a:bodyPr>
            <a:normAutofit/>
          </a:bodyPr>
          <a:lstStyle/>
          <a:p>
            <a:pPr marL="0" indent="0">
              <a:buNone/>
            </a:pPr>
            <a:endParaRPr lang="en-US" sz="2000" dirty="0"/>
          </a:p>
          <a:p>
            <a:r>
              <a:rPr lang="en-US" sz="2000" dirty="0"/>
              <a:t>20 categories under ‘</a:t>
            </a:r>
            <a:r>
              <a:rPr lang="en-US" sz="2000" dirty="0" err="1"/>
              <a:t>district_code</a:t>
            </a:r>
            <a:r>
              <a:rPr lang="en-US" sz="2000" dirty="0"/>
              <a:t>’</a:t>
            </a:r>
          </a:p>
          <a:p>
            <a:r>
              <a:rPr lang="en-US" sz="2000" dirty="0"/>
              <a:t>District 1 is 20% of feature</a:t>
            </a:r>
          </a:p>
          <a:p>
            <a:pPr marL="0" indent="0">
              <a:buNone/>
            </a:pPr>
            <a:r>
              <a:rPr lang="en-US" sz="2000" dirty="0"/>
              <a:t>    Over 6,500 wells are functioning </a:t>
            </a:r>
          </a:p>
          <a:p>
            <a:pPr marL="0" indent="0">
              <a:buNone/>
            </a:pPr>
            <a:r>
              <a:rPr lang="en-US" sz="2000" dirty="0"/>
              <a:t>     Around 4,500 non-functioning</a:t>
            </a:r>
          </a:p>
          <a:p>
            <a:pPr marL="0" indent="0">
              <a:buNone/>
            </a:pPr>
            <a:r>
              <a:rPr lang="en-US" sz="2000" dirty="0"/>
              <a:t>     Around 1,400 need repairs.</a:t>
            </a:r>
          </a:p>
          <a:p>
            <a:r>
              <a:rPr lang="en-US" sz="2000" dirty="0"/>
              <a:t>District 2 is 19% of feature.</a:t>
            </a:r>
          </a:p>
          <a:p>
            <a:pPr marL="0" indent="0">
              <a:buNone/>
            </a:pPr>
            <a:r>
              <a:rPr lang="en-US" sz="2000" dirty="0"/>
              <a:t>     Around 6,300 wells functioning</a:t>
            </a:r>
          </a:p>
          <a:p>
            <a:pPr marL="0" indent="0">
              <a:buNone/>
            </a:pPr>
            <a:r>
              <a:rPr lang="en-US" sz="2000" dirty="0"/>
              <a:t>     Around 4,100 non-functioning</a:t>
            </a:r>
          </a:p>
          <a:p>
            <a:pPr marL="0" indent="0">
              <a:buNone/>
            </a:pPr>
            <a:r>
              <a:rPr lang="en-US" sz="2000" dirty="0"/>
              <a:t>     Almost 1,000 need repairs</a:t>
            </a:r>
          </a:p>
        </p:txBody>
      </p:sp>
      <p:pic>
        <p:nvPicPr>
          <p:cNvPr id="3" name="Picture 2">
            <a:extLst>
              <a:ext uri="{FF2B5EF4-FFF2-40B4-BE49-F238E27FC236}">
                <a16:creationId xmlns:a16="http://schemas.microsoft.com/office/drawing/2014/main" id="{F35C60D0-3A9A-3440-BF25-39F9B63DA2D4}"/>
              </a:ext>
            </a:extLst>
          </p:cNvPr>
          <p:cNvPicPr>
            <a:picLocks noChangeAspect="1"/>
          </p:cNvPicPr>
          <p:nvPr/>
        </p:nvPicPr>
        <p:blipFill>
          <a:blip r:embed="rId2"/>
          <a:stretch>
            <a:fillRect/>
          </a:stretch>
        </p:blipFill>
        <p:spPr>
          <a:xfrm>
            <a:off x="4990974" y="1671568"/>
            <a:ext cx="6842438" cy="4821307"/>
          </a:xfrm>
          <a:prstGeom prst="rect">
            <a:avLst/>
          </a:prstGeom>
        </p:spPr>
      </p:pic>
    </p:spTree>
    <p:extLst>
      <p:ext uri="{BB962C8B-B14F-4D97-AF65-F5344CB8AC3E}">
        <p14:creationId xmlns:p14="http://schemas.microsoft.com/office/powerpoint/2010/main" val="331450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8620</TotalTime>
  <Words>825</Words>
  <Application>Microsoft Macintosh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Tanzanian Water Well Dataset</vt:lpstr>
      <vt:lpstr>Introduction</vt:lpstr>
      <vt:lpstr>Random Forest and Confusion Matrix   </vt:lpstr>
      <vt:lpstr>Operating status of the water wells?  </vt:lpstr>
      <vt:lpstr>Feature Importance</vt:lpstr>
      <vt:lpstr>When were the water points built?  </vt:lpstr>
      <vt:lpstr>Population and operating status  </vt:lpstr>
      <vt:lpstr>Water ‘quantity’ in wells and operating status  </vt:lpstr>
      <vt:lpstr>District code and operating status  </vt:lpstr>
      <vt:lpstr>Recommendations</vt:lpstr>
      <vt:lpstr>Follow-up</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Tanzanian Water Well Dataset</dc:title>
  <dc:creator>David Torres</dc:creator>
  <cp:lastModifiedBy>David Torres</cp:lastModifiedBy>
  <cp:revision>59</cp:revision>
  <dcterms:created xsi:type="dcterms:W3CDTF">2020-10-05T16:54:46Z</dcterms:created>
  <dcterms:modified xsi:type="dcterms:W3CDTF">2020-10-13T20:44:10Z</dcterms:modified>
</cp:coreProperties>
</file>