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3" r:id="rId7"/>
    <p:sldId id="264" r:id="rId8"/>
    <p:sldId id="265"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528"/>
  </p:normalViewPr>
  <p:slideViewPr>
    <p:cSldViewPr snapToGrid="0" snapToObjects="1">
      <p:cViewPr>
        <p:scale>
          <a:sx n="103" d="100"/>
          <a:sy n="103" d="100"/>
        </p:scale>
        <p:origin x="144"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E015-000C-1145-B7F1-27FADD3EB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C8DAD-2468-3344-9E7D-7AF5FC185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41362-83BC-3343-A25D-AF5099D7DB49}"/>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6975AD62-2EEE-8A4A-B18D-884BF4D8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1DDC5-03D3-F646-AC4B-611C451926F8}"/>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1349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5648-61D8-7A41-B290-93582D05D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68A47-C747-684B-97CA-D8826F853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46163-F0FA-6245-8951-1BB38FC2C128}"/>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7A9A076B-D9CF-F445-9C93-1373A2FB5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8F08B-BAE8-294B-AFA8-80FC2101F91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88004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605FA-2D01-7B45-8C14-ECABFA1A2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6F0AE-DC84-3C40-B4C4-D4BD27249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B2E9E-15F9-7444-95D7-57C54F20B5A2}"/>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85F571DB-8DBA-BE44-8200-3C699327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4ECA9-4827-D84F-B0EB-C7874C484FC7}"/>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40682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A71B-FAFD-214B-BDDF-A08C291E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DDF66-AB0C-994B-BF30-505523251C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BC48-A45D-0B45-988E-91781DF917CF}"/>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799CB608-C7E8-2E46-B270-3BF0726A7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6F301-53C2-224C-935C-9BF2D7EF32BC}"/>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285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DD66-CD6A-F14D-B24E-3D3B17128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9A9F3-CCDD-2C4D-B0B9-A41312AE5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5C920-3491-D948-87B5-E8ECBAF3B38E}"/>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D0B91E60-72A8-8947-8083-0DC85B187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BE0D2-F6CA-FC4E-8E6E-B0AFBC149B94}"/>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86816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409E-0DCC-B040-8CE6-D0E415F1C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6F4E2-0129-7547-96EC-D56F80C5B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198FCD-D1BC-2C44-8BDC-31965A0CB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E10864-5262-5949-B360-D765AF94C80C}"/>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74688F0A-10CD-C341-8CFF-72BFBBA3F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8509B-70E8-3A49-9E5E-A64BFB8C3A8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1051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29AE-00E7-1A47-9185-68D3B1B3C7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61248-7A68-8443-9F68-010CFEC9D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F7189-D7A7-3742-8622-B5F4011DC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94FC8-1A35-784F-8D30-219F60C33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95C9B-55C8-BC41-BB66-DC0386E9C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1DF50-9E63-D844-B38B-1A39F40444E8}"/>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8" name="Footer Placeholder 7">
            <a:extLst>
              <a:ext uri="{FF2B5EF4-FFF2-40B4-BE49-F238E27FC236}">
                <a16:creationId xmlns:a16="http://schemas.microsoft.com/office/drawing/2014/main" id="{ECCA28B7-1ADE-C74C-A688-C95EFA3CE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47D86F-9224-4F47-BBEA-FB1955FC46A2}"/>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9199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1193-4FAC-5E4E-85A2-044BA2884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FBB65-82F2-8246-9834-BDB84C60747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4" name="Footer Placeholder 3">
            <a:extLst>
              <a:ext uri="{FF2B5EF4-FFF2-40B4-BE49-F238E27FC236}">
                <a16:creationId xmlns:a16="http://schemas.microsoft.com/office/drawing/2014/main" id="{C43FAD8D-8A2B-C94C-AD28-37DAE3781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9BEC2-E801-5841-91B2-16B3CB2A3B4B}"/>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62837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BAC94-4955-4140-8C0B-8827900BC37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3" name="Footer Placeholder 2">
            <a:extLst>
              <a:ext uri="{FF2B5EF4-FFF2-40B4-BE49-F238E27FC236}">
                <a16:creationId xmlns:a16="http://schemas.microsoft.com/office/drawing/2014/main" id="{EE354039-9D48-844A-89C7-3DE2CC1C6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ED872-EF14-1641-BA64-A4DE06733381}"/>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2114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A47F-EF96-BB45-BC6E-D9B9BC35F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42024-1314-4A45-9646-DD496D77D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7B925-E4F7-4541-9B9F-CBB216CAE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64381-210B-3046-970F-76BB33F596E4}"/>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EB18FDCA-2576-234E-AEC1-DD9A9A50A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B8DAA-EB36-0743-B846-06129D7AEA5E}"/>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9504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C455-F800-CA44-AE7B-294F732FA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7E7A24-2549-424D-95CA-916B59D4C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D63EE-9F1F-4247-9368-0F569288B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F5E8D-1903-FD46-A125-3D35BF4085BD}"/>
              </a:ext>
            </a:extLst>
          </p:cNvPr>
          <p:cNvSpPr>
            <a:spLocks noGrp="1"/>
          </p:cNvSpPr>
          <p:nvPr>
            <p:ph type="dt" sz="half" idx="10"/>
          </p:nvPr>
        </p:nvSpPr>
        <p:spPr/>
        <p:txBody>
          <a:bodyPr/>
          <a:lstStyle/>
          <a:p>
            <a:fld id="{162E55E0-BDB4-9043-BF1D-478246A6851D}" type="datetimeFigureOut">
              <a:rPr lang="en-US" smtClean="0"/>
              <a:t>10/5/20</a:t>
            </a:fld>
            <a:endParaRPr lang="en-US"/>
          </a:p>
        </p:txBody>
      </p:sp>
      <p:sp>
        <p:nvSpPr>
          <p:cNvPr id="6" name="Footer Placeholder 5">
            <a:extLst>
              <a:ext uri="{FF2B5EF4-FFF2-40B4-BE49-F238E27FC236}">
                <a16:creationId xmlns:a16="http://schemas.microsoft.com/office/drawing/2014/main" id="{B106D714-1AE2-3E44-8063-D09D4038C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BE5B5-BEC5-134F-B4BF-55D53854CC1F}"/>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16554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EA403-D685-5445-81BA-6BDFED9C6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027F5B-7B36-994E-8A5C-A08BFEA08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3901E-45EB-1C46-9597-20300CC17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E55E0-BDB4-9043-BF1D-478246A6851D}" type="datetimeFigureOut">
              <a:rPr lang="en-US" smtClean="0"/>
              <a:t>10/5/20</a:t>
            </a:fld>
            <a:endParaRPr lang="en-US"/>
          </a:p>
        </p:txBody>
      </p:sp>
      <p:sp>
        <p:nvSpPr>
          <p:cNvPr id="5" name="Footer Placeholder 4">
            <a:extLst>
              <a:ext uri="{FF2B5EF4-FFF2-40B4-BE49-F238E27FC236}">
                <a16:creationId xmlns:a16="http://schemas.microsoft.com/office/drawing/2014/main" id="{4FD13D96-3FEC-6F43-99D6-8CD923F3D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B0C56-A617-6247-880E-A6A2078D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0DEB5-A365-774D-B01B-4B67836BEBAD}" type="slidenum">
              <a:rPr lang="en-US" smtClean="0"/>
              <a:t>‹#›</a:t>
            </a:fld>
            <a:endParaRPr lang="en-US"/>
          </a:p>
        </p:txBody>
      </p:sp>
    </p:spTree>
    <p:extLst>
      <p:ext uri="{BB962C8B-B14F-4D97-AF65-F5344CB8AC3E}">
        <p14:creationId xmlns:p14="http://schemas.microsoft.com/office/powerpoint/2010/main" val="330702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8E5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AF60B-0770-194C-9D73-15C2231C5C5A}"/>
              </a:ext>
            </a:extLst>
          </p:cNvPr>
          <p:cNvSpPr>
            <a:spLocks noGrp="1"/>
          </p:cNvSpPr>
          <p:nvPr>
            <p:ph type="ctrTitle"/>
          </p:nvPr>
        </p:nvSpPr>
        <p:spPr>
          <a:xfrm>
            <a:off x="2048256" y="4617720"/>
            <a:ext cx="8083296" cy="941832"/>
          </a:xfrm>
        </p:spPr>
        <p:txBody>
          <a:bodyPr>
            <a:normAutofit/>
          </a:bodyPr>
          <a:lstStyle/>
          <a:p>
            <a:r>
              <a:rPr lang="en-US" sz="4000" dirty="0"/>
              <a:t>Tanzanian Water Well Dataset</a:t>
            </a:r>
          </a:p>
        </p:txBody>
      </p:sp>
      <p:sp>
        <p:nvSpPr>
          <p:cNvPr id="3" name="Subtitle 2">
            <a:extLst>
              <a:ext uri="{FF2B5EF4-FFF2-40B4-BE49-F238E27FC236}">
                <a16:creationId xmlns:a16="http://schemas.microsoft.com/office/drawing/2014/main" id="{6B978707-88C1-F342-83B0-18D59F57A1EE}"/>
              </a:ext>
            </a:extLst>
          </p:cNvPr>
          <p:cNvSpPr>
            <a:spLocks noGrp="1"/>
          </p:cNvSpPr>
          <p:nvPr>
            <p:ph type="subTitle" idx="1"/>
          </p:nvPr>
        </p:nvSpPr>
        <p:spPr>
          <a:xfrm>
            <a:off x="2048256" y="5559552"/>
            <a:ext cx="8083296" cy="521208"/>
          </a:xfrm>
        </p:spPr>
        <p:txBody>
          <a:bodyPr>
            <a:noAutofit/>
          </a:bodyPr>
          <a:lstStyle/>
          <a:p>
            <a:r>
              <a:rPr lang="en-US" sz="3200" dirty="0"/>
              <a:t>Classification Model</a:t>
            </a:r>
          </a:p>
        </p:txBody>
      </p:sp>
      <p:sp>
        <p:nvSpPr>
          <p:cNvPr id="33" name="Rectangle 32">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8E51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tter chart&#10;&#10;Description automatically generated">
            <a:extLst>
              <a:ext uri="{FF2B5EF4-FFF2-40B4-BE49-F238E27FC236}">
                <a16:creationId xmlns:a16="http://schemas.microsoft.com/office/drawing/2014/main" id="{533C6DD5-3805-BD48-813D-D494D9775255}"/>
              </a:ext>
            </a:extLst>
          </p:cNvPr>
          <p:cNvPicPr>
            <a:picLocks noChangeAspect="1"/>
          </p:cNvPicPr>
          <p:nvPr/>
        </p:nvPicPr>
        <p:blipFill rotWithShape="1">
          <a:blip r:embed="rId2"/>
          <a:srcRect r="2885" b="2"/>
          <a:stretch/>
        </p:blipFill>
        <p:spPr>
          <a:xfrm>
            <a:off x="1470551" y="211959"/>
            <a:ext cx="9190479" cy="4583085"/>
          </a:xfrm>
          <a:prstGeom prst="rect">
            <a:avLst/>
          </a:prstGeom>
        </p:spPr>
      </p:pic>
    </p:spTree>
    <p:extLst>
      <p:ext uri="{BB962C8B-B14F-4D97-AF65-F5344CB8AC3E}">
        <p14:creationId xmlns:p14="http://schemas.microsoft.com/office/powerpoint/2010/main" val="238267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B4EC-1C85-0D4C-ACE1-78AE5B4E5248}"/>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E375947E-8FB7-C44F-942A-4C20A02B9D24}"/>
              </a:ext>
            </a:extLst>
          </p:cNvPr>
          <p:cNvSpPr>
            <a:spLocks noGrp="1"/>
          </p:cNvSpPr>
          <p:nvPr>
            <p:ph idx="1"/>
          </p:nvPr>
        </p:nvSpPr>
        <p:spPr>
          <a:xfrm>
            <a:off x="838200" y="1825625"/>
            <a:ext cx="10515600" cy="4667250"/>
          </a:xfrm>
        </p:spPr>
        <p:txBody>
          <a:bodyPr>
            <a:normAutofit fontScale="85000" lnSpcReduction="20000"/>
          </a:bodyPr>
          <a:lstStyle/>
          <a:p>
            <a:r>
              <a:rPr lang="en-US" dirty="0"/>
              <a:t>The International Water Development Agency  has asked me to analyze existing data on the ongoing water crisis in the country of Tanzania, specifically involving the water points.   </a:t>
            </a:r>
          </a:p>
          <a:p>
            <a:r>
              <a:rPr lang="en-US" dirty="0"/>
              <a:t>I will  provide the Agency with analysis of the facts and factors which had the most impact on the condition of the wells and recommendations on which factors merit continuing, improvement or discontinuing in an effort to increase the level of functioning wells. </a:t>
            </a:r>
          </a:p>
          <a:p>
            <a:r>
              <a:rPr lang="en-US" dirty="0"/>
              <a:t>I will create classification models to predict the condition of water wells based on  features will be functioning, non-functioning, or functioning but requiring repairs.  This is a multi-class classification model. </a:t>
            </a:r>
          </a:p>
          <a:p>
            <a:r>
              <a:rPr lang="en-US" dirty="0"/>
              <a:t>I worked with a dataset containing 59,400 data points and 40 features.  Features contain information such as entities that installed wells, when wells were installed, location of water wells to the water quality of the wells.  </a:t>
            </a:r>
          </a:p>
          <a:p>
            <a:r>
              <a:rPr lang="en-US" dirty="0"/>
              <a:t>Dataset covers time period 1960 – 2013.</a:t>
            </a:r>
          </a:p>
          <a:p>
            <a:endParaRPr lang="en-US" dirty="0"/>
          </a:p>
        </p:txBody>
      </p:sp>
    </p:spTree>
    <p:extLst>
      <p:ext uri="{BB962C8B-B14F-4D97-AF65-F5344CB8AC3E}">
        <p14:creationId xmlns:p14="http://schemas.microsoft.com/office/powerpoint/2010/main" val="411790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What is the condition of the water points ?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pPr marL="0" indent="0">
              <a:buNone/>
            </a:pPr>
            <a:r>
              <a:rPr lang="en-US" sz="2000" dirty="0"/>
              <a:t>Distribution of target/labels</a:t>
            </a:r>
          </a:p>
          <a:p>
            <a:r>
              <a:rPr lang="en-US" sz="2000" dirty="0"/>
              <a:t>54% of the wells are functioning</a:t>
            </a:r>
          </a:p>
          <a:p>
            <a:r>
              <a:rPr lang="en-US" sz="2000" dirty="0"/>
              <a:t>38% of the wells are non-functioning.</a:t>
            </a:r>
          </a:p>
          <a:p>
            <a:r>
              <a:rPr lang="en-US" sz="2000" dirty="0"/>
              <a:t>7% are functioning but need repairs.</a:t>
            </a:r>
          </a:p>
        </p:txBody>
      </p:sp>
      <p:pic>
        <p:nvPicPr>
          <p:cNvPr id="5" name="Content Placeholder 4" descr="Chart, bar chart&#10;&#10;Description automatically generated">
            <a:extLst>
              <a:ext uri="{FF2B5EF4-FFF2-40B4-BE49-F238E27FC236}">
                <a16:creationId xmlns:a16="http://schemas.microsoft.com/office/drawing/2014/main" id="{ED2D997A-09B9-FE4C-B6AA-46F0E3C9426F}"/>
              </a:ext>
            </a:extLst>
          </p:cNvPr>
          <p:cNvPicPr>
            <a:picLocks noChangeAspect="1"/>
          </p:cNvPicPr>
          <p:nvPr/>
        </p:nvPicPr>
        <p:blipFill rotWithShape="1">
          <a:blip r:embed="rId2"/>
          <a:srcRect l="2312" r="11884" b="1"/>
          <a:stretch/>
        </p:blipFill>
        <p:spPr>
          <a:xfrm>
            <a:off x="5183500" y="1904282"/>
            <a:ext cx="6170299" cy="4224808"/>
          </a:xfrm>
          <a:prstGeom prst="rect">
            <a:avLst/>
          </a:prstGeom>
        </p:spPr>
      </p:pic>
    </p:spTree>
    <p:extLst>
      <p:ext uri="{BB962C8B-B14F-4D97-AF65-F5344CB8AC3E}">
        <p14:creationId xmlns:p14="http://schemas.microsoft.com/office/powerpoint/2010/main" val="28112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1"/>
            <a:ext cx="10515600" cy="927601"/>
          </a:xfrm>
        </p:spPr>
        <p:txBody>
          <a:bodyPr>
            <a:normAutofit/>
          </a:bodyPr>
          <a:lstStyle/>
          <a:p>
            <a:r>
              <a:rPr lang="en-US" sz="3200" dirty="0"/>
              <a:t>When were the water points built?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199" y="927602"/>
            <a:ext cx="9283701" cy="2501397"/>
          </a:xfrm>
        </p:spPr>
        <p:txBody>
          <a:bodyPr>
            <a:normAutofit fontScale="25000" lnSpcReduction="20000"/>
          </a:bodyPr>
          <a:lstStyle/>
          <a:p>
            <a:r>
              <a:rPr lang="en-US" sz="8000" dirty="0"/>
              <a:t>Water wells were constructed between 1960 and 2013.</a:t>
            </a:r>
          </a:p>
          <a:p>
            <a:r>
              <a:rPr lang="en-US" sz="8000" dirty="0"/>
              <a:t>An issue is 35% of features reported 0 values.  Need data of which years 0 represent. </a:t>
            </a:r>
          </a:p>
          <a:p>
            <a:r>
              <a:rPr lang="en-US" sz="8000" dirty="0"/>
              <a:t>Excluding 0 values, most wells built between 2008 to 2011.  Years 2000, 2008, 2009, 2009 each represent 4% of category.  </a:t>
            </a:r>
          </a:p>
          <a:p>
            <a:r>
              <a:rPr lang="en-US" sz="8000" dirty="0"/>
              <a:t>In 2008, 1800 wells functional, 700 non-functional, 200 need repair.</a:t>
            </a:r>
          </a:p>
          <a:p>
            <a:pPr marL="0" indent="0">
              <a:buNone/>
            </a:pPr>
            <a:r>
              <a:rPr lang="en-US" sz="8000" dirty="0"/>
              <a:t>    In 2009, over 1,750 functioning, 700 non-functioning, 175 need repairs.</a:t>
            </a:r>
          </a:p>
          <a:p>
            <a:pPr marL="0" indent="0">
              <a:buNone/>
            </a:pPr>
            <a:r>
              <a:rPr lang="en-US" sz="8000" dirty="0"/>
              <a:t>    In 2010, over 2,000 functioning, 550 non-functioning, 170 need repairs.</a:t>
            </a:r>
          </a:p>
          <a:p>
            <a:r>
              <a:rPr lang="en-US" sz="8000" dirty="0"/>
              <a:t>Need 0 values for clearer picture of how old wells. are.</a:t>
            </a:r>
          </a:p>
        </p:txBody>
      </p:sp>
      <p:pic>
        <p:nvPicPr>
          <p:cNvPr id="4" name="Picture 3" descr="A picture containing chart&#10;&#10;Description automatically generated">
            <a:extLst>
              <a:ext uri="{FF2B5EF4-FFF2-40B4-BE49-F238E27FC236}">
                <a16:creationId xmlns:a16="http://schemas.microsoft.com/office/drawing/2014/main" id="{4299701B-4741-5546-8330-067F0571AD20}"/>
              </a:ext>
            </a:extLst>
          </p:cNvPr>
          <p:cNvPicPr>
            <a:picLocks noChangeAspect="1"/>
          </p:cNvPicPr>
          <p:nvPr/>
        </p:nvPicPr>
        <p:blipFill>
          <a:blip r:embed="rId2"/>
          <a:stretch>
            <a:fillRect/>
          </a:stretch>
        </p:blipFill>
        <p:spPr>
          <a:xfrm>
            <a:off x="193431" y="3525254"/>
            <a:ext cx="11995520" cy="3332746"/>
          </a:xfrm>
          <a:prstGeom prst="rect">
            <a:avLst/>
          </a:prstGeom>
        </p:spPr>
      </p:pic>
    </p:spTree>
    <p:extLst>
      <p:ext uri="{BB962C8B-B14F-4D97-AF65-F5344CB8AC3E}">
        <p14:creationId xmlns:p14="http://schemas.microsoft.com/office/powerpoint/2010/main" val="316886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Water quantity in wells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lnSpcReduction="10000"/>
          </a:bodyPr>
          <a:lstStyle/>
          <a:p>
            <a:pPr marL="0" indent="0">
              <a:buNone/>
            </a:pPr>
            <a:endParaRPr lang="en-US" sz="2000" dirty="0"/>
          </a:p>
          <a:p>
            <a:r>
              <a:rPr lang="en-US" sz="2000" dirty="0"/>
              <a:t>Enough category is 56% of quantity</a:t>
            </a:r>
          </a:p>
          <a:p>
            <a:pPr marL="0" indent="0">
              <a:buNone/>
            </a:pPr>
            <a:r>
              <a:rPr lang="en-US" sz="2000" dirty="0"/>
              <a:t>    Over 20,000 wells are functioning </a:t>
            </a:r>
          </a:p>
          <a:p>
            <a:pPr marL="0" indent="0">
              <a:buNone/>
            </a:pPr>
            <a:r>
              <a:rPr lang="en-US" sz="2000" dirty="0"/>
              <a:t>     Almost 10,000 non-functioning</a:t>
            </a:r>
          </a:p>
          <a:p>
            <a:pPr marL="0" indent="0">
              <a:buNone/>
            </a:pPr>
            <a:r>
              <a:rPr lang="en-US" sz="2000" dirty="0"/>
              <a:t>     Around 2,500 need repairs.</a:t>
            </a:r>
          </a:p>
          <a:p>
            <a:r>
              <a:rPr lang="en-US" sz="2000" dirty="0"/>
              <a:t>Insufficient is 26% of feature.</a:t>
            </a:r>
          </a:p>
          <a:p>
            <a:pPr marL="0" indent="0">
              <a:buNone/>
            </a:pPr>
            <a:r>
              <a:rPr lang="en-US" sz="2000" dirty="0"/>
              <a:t>     Around 8,000 wells functioning</a:t>
            </a:r>
          </a:p>
          <a:p>
            <a:pPr marL="0" indent="0">
              <a:buNone/>
            </a:pPr>
            <a:r>
              <a:rPr lang="en-US" sz="2000" dirty="0"/>
              <a:t>     Around 6,000 non-functioning</a:t>
            </a:r>
          </a:p>
          <a:p>
            <a:pPr marL="0" indent="0">
              <a:buNone/>
            </a:pPr>
            <a:r>
              <a:rPr lang="en-US" sz="2000" dirty="0"/>
              <a:t>     2,000 need repairs</a:t>
            </a:r>
          </a:p>
          <a:p>
            <a:r>
              <a:rPr lang="en-US" sz="2000" dirty="0"/>
              <a:t>Dry is 11% of feature.</a:t>
            </a:r>
          </a:p>
          <a:p>
            <a:pPr marL="0" indent="0">
              <a:buNone/>
            </a:pPr>
            <a:r>
              <a:rPr lang="en-US" sz="2000" dirty="0"/>
              <a:t>    Around 6,000 non-functioning</a:t>
            </a:r>
          </a:p>
        </p:txBody>
      </p:sp>
      <p:pic>
        <p:nvPicPr>
          <p:cNvPr id="4" name="Picture 3" descr="Chart, bar chart&#10;&#10;Description automatically generated">
            <a:extLst>
              <a:ext uri="{FF2B5EF4-FFF2-40B4-BE49-F238E27FC236}">
                <a16:creationId xmlns:a16="http://schemas.microsoft.com/office/drawing/2014/main" id="{E5058B79-684B-E049-8BC2-42A95A6F98E2}"/>
              </a:ext>
            </a:extLst>
          </p:cNvPr>
          <p:cNvPicPr>
            <a:picLocks noChangeAspect="1"/>
          </p:cNvPicPr>
          <p:nvPr/>
        </p:nvPicPr>
        <p:blipFill>
          <a:blip r:embed="rId2"/>
          <a:stretch>
            <a:fillRect/>
          </a:stretch>
        </p:blipFill>
        <p:spPr>
          <a:xfrm>
            <a:off x="4800600" y="1825624"/>
            <a:ext cx="5233736" cy="3952875"/>
          </a:xfrm>
          <a:prstGeom prst="rect">
            <a:avLst/>
          </a:prstGeom>
        </p:spPr>
      </p:pic>
    </p:spTree>
    <p:extLst>
      <p:ext uri="{BB962C8B-B14F-4D97-AF65-F5344CB8AC3E}">
        <p14:creationId xmlns:p14="http://schemas.microsoft.com/office/powerpoint/2010/main" val="105224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Water quality in wells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lnSpcReduction="10000"/>
          </a:bodyPr>
          <a:lstStyle/>
          <a:p>
            <a:pPr marL="0" indent="0">
              <a:buNone/>
            </a:pPr>
            <a:endParaRPr lang="en-US" sz="2000" dirty="0"/>
          </a:p>
          <a:p>
            <a:r>
              <a:rPr lang="en-US" sz="2000" dirty="0"/>
              <a:t>Good category is 86% of quality</a:t>
            </a:r>
          </a:p>
          <a:p>
            <a:pPr marL="0" indent="0">
              <a:buNone/>
            </a:pPr>
            <a:r>
              <a:rPr lang="en-US" sz="2000" dirty="0"/>
              <a:t>    Around 29,000 wells are functioning </a:t>
            </a:r>
          </a:p>
          <a:p>
            <a:pPr marL="0" indent="0">
              <a:buNone/>
            </a:pPr>
            <a:r>
              <a:rPr lang="en-US" sz="2000" dirty="0"/>
              <a:t>    Almost 18,000 non-functioning</a:t>
            </a:r>
          </a:p>
          <a:p>
            <a:pPr marL="0" indent="0">
              <a:buNone/>
            </a:pPr>
            <a:r>
              <a:rPr lang="en-US" sz="2000" dirty="0"/>
              <a:t>    Around 4,000 need repairs.</a:t>
            </a:r>
          </a:p>
          <a:p>
            <a:r>
              <a:rPr lang="en-US" sz="2000" dirty="0"/>
              <a:t>Salty is 9% of feature.</a:t>
            </a:r>
          </a:p>
          <a:p>
            <a:pPr marL="0" indent="0">
              <a:buNone/>
            </a:pPr>
            <a:r>
              <a:rPr lang="en-US" sz="2000" dirty="0"/>
              <a:t>     Around 2,500 wells functioning</a:t>
            </a:r>
          </a:p>
          <a:p>
            <a:pPr marL="0" indent="0">
              <a:buNone/>
            </a:pPr>
            <a:r>
              <a:rPr lang="en-US" sz="2000" dirty="0"/>
              <a:t>     Around 2,500 non-functioning</a:t>
            </a:r>
          </a:p>
          <a:p>
            <a:pPr marL="0" indent="0">
              <a:buNone/>
            </a:pPr>
            <a:r>
              <a:rPr lang="en-US" sz="2000" dirty="0"/>
              <a:t>     500 need repairs</a:t>
            </a:r>
          </a:p>
          <a:p>
            <a:r>
              <a:rPr lang="en-US" sz="2000" dirty="0"/>
              <a:t>Milky is 1% of feature.</a:t>
            </a:r>
          </a:p>
          <a:p>
            <a:pPr marL="0" indent="0">
              <a:buNone/>
            </a:pPr>
            <a:r>
              <a:rPr lang="en-US" sz="2000" dirty="0"/>
              <a:t>    </a:t>
            </a:r>
          </a:p>
        </p:txBody>
      </p:sp>
      <p:pic>
        <p:nvPicPr>
          <p:cNvPr id="5" name="Picture 4" descr="Chart, bar chart&#10;&#10;Description automatically generated">
            <a:extLst>
              <a:ext uri="{FF2B5EF4-FFF2-40B4-BE49-F238E27FC236}">
                <a16:creationId xmlns:a16="http://schemas.microsoft.com/office/drawing/2014/main" id="{DFAEDC42-CE18-454B-B9EA-F736E6DBE6F7}"/>
              </a:ext>
            </a:extLst>
          </p:cNvPr>
          <p:cNvPicPr>
            <a:picLocks noChangeAspect="1"/>
          </p:cNvPicPr>
          <p:nvPr/>
        </p:nvPicPr>
        <p:blipFill>
          <a:blip r:embed="rId2"/>
          <a:stretch>
            <a:fillRect/>
          </a:stretch>
        </p:blipFill>
        <p:spPr>
          <a:xfrm>
            <a:off x="4990974" y="1333499"/>
            <a:ext cx="5091488" cy="4453689"/>
          </a:xfrm>
          <a:prstGeom prst="rect">
            <a:avLst/>
          </a:prstGeom>
        </p:spPr>
      </p:pic>
    </p:spTree>
    <p:extLst>
      <p:ext uri="{BB962C8B-B14F-4D97-AF65-F5344CB8AC3E}">
        <p14:creationId xmlns:p14="http://schemas.microsoft.com/office/powerpoint/2010/main" val="288346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1"/>
            <a:ext cx="10515600" cy="1096714"/>
          </a:xfrm>
        </p:spPr>
        <p:txBody>
          <a:bodyPr>
            <a:normAutofit/>
          </a:bodyPr>
          <a:lstStyle/>
          <a:p>
            <a:r>
              <a:rPr lang="en-US" sz="4000" dirty="0"/>
              <a:t>Which regions have water wells.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199" y="927603"/>
            <a:ext cx="9283701" cy="1431282"/>
          </a:xfrm>
        </p:spPr>
        <p:txBody>
          <a:bodyPr>
            <a:normAutofit fontScale="25000" lnSpcReduction="20000"/>
          </a:bodyPr>
          <a:lstStyle/>
          <a:p>
            <a:r>
              <a:rPr lang="en-US" sz="8000" dirty="0"/>
              <a:t>Iringa has 9% of wells. </a:t>
            </a:r>
            <a:r>
              <a:rPr lang="en-US" sz="8000" dirty="0" err="1"/>
              <a:t>Shinyanga</a:t>
            </a:r>
            <a:r>
              <a:rPr lang="en-US" sz="8000" dirty="0"/>
              <a:t> has 8%, Mbeya 8%, Kilimanjaro 7%</a:t>
            </a:r>
          </a:p>
          <a:p>
            <a:r>
              <a:rPr lang="en-US" sz="8000" dirty="0"/>
              <a:t>Over 4,000 of Iringa wells are working and 1,000 not working. </a:t>
            </a:r>
          </a:p>
          <a:p>
            <a:r>
              <a:rPr lang="en-US" sz="8000" dirty="0" err="1"/>
              <a:t>Shinyaga</a:t>
            </a:r>
            <a:r>
              <a:rPr lang="en-US" sz="8000" dirty="0"/>
              <a:t> has almost 3,000 functioning wells and 1,500 non-functioning</a:t>
            </a:r>
          </a:p>
          <a:p>
            <a:r>
              <a:rPr lang="en-US" sz="8000" dirty="0"/>
              <a:t>Mbeya has 2,500 functioning wells and 2,000 non-functioning.</a:t>
            </a:r>
          </a:p>
        </p:txBody>
      </p:sp>
      <p:pic>
        <p:nvPicPr>
          <p:cNvPr id="5" name="Picture 4" descr="Chart, bar chart&#10;&#10;Description automatically generated">
            <a:extLst>
              <a:ext uri="{FF2B5EF4-FFF2-40B4-BE49-F238E27FC236}">
                <a16:creationId xmlns:a16="http://schemas.microsoft.com/office/drawing/2014/main" id="{C2257AED-C2A6-014D-A586-6BFA2321FDFC}"/>
              </a:ext>
            </a:extLst>
          </p:cNvPr>
          <p:cNvPicPr>
            <a:picLocks noChangeAspect="1"/>
          </p:cNvPicPr>
          <p:nvPr/>
        </p:nvPicPr>
        <p:blipFill>
          <a:blip r:embed="rId2"/>
          <a:stretch>
            <a:fillRect/>
          </a:stretch>
        </p:blipFill>
        <p:spPr>
          <a:xfrm>
            <a:off x="971550" y="2225842"/>
            <a:ext cx="10248900" cy="3800308"/>
          </a:xfrm>
          <a:prstGeom prst="rect">
            <a:avLst/>
          </a:prstGeom>
        </p:spPr>
      </p:pic>
    </p:spTree>
    <p:extLst>
      <p:ext uri="{BB962C8B-B14F-4D97-AF65-F5344CB8AC3E}">
        <p14:creationId xmlns:p14="http://schemas.microsoft.com/office/powerpoint/2010/main" val="32169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574886"/>
          </a:xfrm>
        </p:spPr>
        <p:txBody>
          <a:bodyPr>
            <a:normAutofit/>
          </a:bodyPr>
          <a:lstStyle/>
          <a:p>
            <a:r>
              <a:rPr lang="en-US" sz="4000" dirty="0"/>
              <a:t>Random Forest and Confusion Matrix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pPr marL="0" indent="0">
              <a:buNone/>
            </a:pPr>
            <a:endParaRPr lang="en-US" sz="2000" dirty="0"/>
          </a:p>
          <a:p>
            <a:r>
              <a:rPr lang="en-US" sz="2000" dirty="0"/>
              <a:t>Overall model accuracy: 78%</a:t>
            </a:r>
          </a:p>
          <a:p>
            <a:r>
              <a:rPr lang="en-US" sz="2000" dirty="0"/>
              <a:t>Confusion Matrix:</a:t>
            </a:r>
          </a:p>
          <a:p>
            <a:pPr marL="0" indent="0">
              <a:buNone/>
            </a:pPr>
            <a:r>
              <a:rPr lang="en-US" sz="2000" dirty="0"/>
              <a:t>     82% in predicting functioning wells </a:t>
            </a:r>
          </a:p>
          <a:p>
            <a:pPr marL="0" indent="0">
              <a:buNone/>
            </a:pPr>
            <a:r>
              <a:rPr lang="en-US" sz="2000" dirty="0"/>
              <a:t>     78% accuracy in predicting </a:t>
            </a:r>
          </a:p>
          <a:p>
            <a:pPr marL="0" indent="0">
              <a:buNone/>
            </a:pPr>
            <a:r>
              <a:rPr lang="en-US" sz="2000" dirty="0"/>
              <a:t>     non-functioning wells</a:t>
            </a:r>
          </a:p>
        </p:txBody>
      </p:sp>
      <p:pic>
        <p:nvPicPr>
          <p:cNvPr id="4" name="Picture 3" descr="Chart&#10;&#10;Description automatically generated">
            <a:extLst>
              <a:ext uri="{FF2B5EF4-FFF2-40B4-BE49-F238E27FC236}">
                <a16:creationId xmlns:a16="http://schemas.microsoft.com/office/drawing/2014/main" id="{531CFF5A-919B-F14E-B2BC-0CBD97058FBC}"/>
              </a:ext>
            </a:extLst>
          </p:cNvPr>
          <p:cNvPicPr>
            <a:picLocks noChangeAspect="1"/>
          </p:cNvPicPr>
          <p:nvPr/>
        </p:nvPicPr>
        <p:blipFill>
          <a:blip r:embed="rId2"/>
          <a:stretch>
            <a:fillRect/>
          </a:stretch>
        </p:blipFill>
        <p:spPr>
          <a:xfrm>
            <a:off x="4880918" y="1940011"/>
            <a:ext cx="4769707" cy="4090085"/>
          </a:xfrm>
          <a:prstGeom prst="rect">
            <a:avLst/>
          </a:prstGeom>
        </p:spPr>
      </p:pic>
    </p:spTree>
    <p:extLst>
      <p:ext uri="{BB962C8B-B14F-4D97-AF65-F5344CB8AC3E}">
        <p14:creationId xmlns:p14="http://schemas.microsoft.com/office/powerpoint/2010/main" val="304206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4D8E-8437-C048-ADAA-F9A31E36BD95}"/>
              </a:ext>
            </a:extLst>
          </p:cNvPr>
          <p:cNvSpPr>
            <a:spLocks noGrp="1"/>
          </p:cNvSpPr>
          <p:nvPr>
            <p:ph type="title"/>
          </p:nvPr>
        </p:nvSpPr>
        <p:spPr/>
        <p:txBody>
          <a:bodyPr/>
          <a:lstStyle/>
          <a:p>
            <a:r>
              <a:rPr lang="en-US" dirty="0"/>
              <a:t>Follow-up</a:t>
            </a:r>
          </a:p>
        </p:txBody>
      </p:sp>
      <p:sp>
        <p:nvSpPr>
          <p:cNvPr id="3" name="Content Placeholder 2">
            <a:extLst>
              <a:ext uri="{FF2B5EF4-FFF2-40B4-BE49-F238E27FC236}">
                <a16:creationId xmlns:a16="http://schemas.microsoft.com/office/drawing/2014/main" id="{5168676E-9C49-8941-A50E-5C0B9548557C}"/>
              </a:ext>
            </a:extLst>
          </p:cNvPr>
          <p:cNvSpPr>
            <a:spLocks noGrp="1"/>
          </p:cNvSpPr>
          <p:nvPr>
            <p:ph idx="1"/>
          </p:nvPr>
        </p:nvSpPr>
        <p:spPr/>
        <p:txBody>
          <a:bodyPr/>
          <a:lstStyle/>
          <a:p>
            <a:pPr marL="0" indent="0">
              <a:buNone/>
            </a:pPr>
            <a:r>
              <a:rPr lang="en-US" dirty="0"/>
              <a:t>If I had more time I would continue working on the following matters:</a:t>
            </a:r>
          </a:p>
          <a:p>
            <a:pPr marL="0" indent="0">
              <a:buNone/>
            </a:pPr>
            <a:r>
              <a:rPr lang="en-US" dirty="0"/>
              <a:t>Geographic spatial map</a:t>
            </a:r>
          </a:p>
          <a:p>
            <a:pPr marL="0" indent="0">
              <a:buNone/>
            </a:pPr>
            <a:endParaRPr lang="en-US" dirty="0"/>
          </a:p>
          <a:p>
            <a:pPr marL="0" indent="0">
              <a:buNone/>
            </a:pPr>
            <a:r>
              <a:rPr lang="en-US" dirty="0"/>
              <a:t>Work on the column showing the amount of water available for the population around the well.  This is critical information because it’s not enough to determine whether the well is working or not, is the well sufficient to provide meet the community’s water needs.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206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586</Words>
  <Application>Microsoft Macintosh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Tanzanian Water Well Dataset</vt:lpstr>
      <vt:lpstr>Introduction</vt:lpstr>
      <vt:lpstr>What is the condition of the water points ?  </vt:lpstr>
      <vt:lpstr>When were the water points built?  </vt:lpstr>
      <vt:lpstr>Water quantity in wells and operating status  </vt:lpstr>
      <vt:lpstr>Water quality in wells and operating status  </vt:lpstr>
      <vt:lpstr>Which regions have water wells.  </vt:lpstr>
      <vt:lpstr>Random Forest and Confusion Matrix   </vt:lpstr>
      <vt:lpstr>Follow-up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Tanzanian Water Well Dataset</dc:title>
  <dc:creator>David Torres</dc:creator>
  <cp:lastModifiedBy>David Torres</cp:lastModifiedBy>
  <cp:revision>14</cp:revision>
  <dcterms:created xsi:type="dcterms:W3CDTF">2020-10-05T16:54:46Z</dcterms:created>
  <dcterms:modified xsi:type="dcterms:W3CDTF">2020-10-06T03:23:41Z</dcterms:modified>
</cp:coreProperties>
</file>