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0"/>
    <p:restoredTop sz="94667"/>
  </p:normalViewPr>
  <p:slideViewPr>
    <p:cSldViewPr snapToGrid="0" snapToObjects="1">
      <p:cViewPr>
        <p:scale>
          <a:sx n="90" d="100"/>
          <a:sy n="90" d="100"/>
        </p:scale>
        <p:origin x="17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110230-F4B9-0140-AFD9-63632B5ED285}" type="datetimeFigureOut">
              <a:rPr lang="en-US" smtClean="0"/>
              <a:t>3/2/21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7AF10-50B4-3F4F-8170-6F2634F4D256}" type="slidenum">
              <a:rPr lang="en-US" smtClean="0"/>
              <a:t>‹#›</a:t>
            </a:fld>
            <a:endParaRPr lang="en-US"/>
          </a:p>
        </p:txBody>
      </p:sp>
    </p:spTree>
    <p:extLst>
      <p:ext uri="{BB962C8B-B14F-4D97-AF65-F5344CB8AC3E}">
        <p14:creationId xmlns:p14="http://schemas.microsoft.com/office/powerpoint/2010/main" val="2978594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A7AF10-50B4-3F4F-8170-6F2634F4D256}" type="slidenum">
              <a:rPr lang="en-US" smtClean="0"/>
              <a:t>4</a:t>
            </a:fld>
            <a:endParaRPr lang="en-US"/>
          </a:p>
        </p:txBody>
      </p:sp>
    </p:spTree>
    <p:extLst>
      <p:ext uri="{BB962C8B-B14F-4D97-AF65-F5344CB8AC3E}">
        <p14:creationId xmlns:p14="http://schemas.microsoft.com/office/powerpoint/2010/main" val="3867448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43CD-ED49-0C4A-A423-1199F85FBB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5A7DFA-5293-9744-BDE9-53455CB861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DEC2F4-0BCE-3C4B-B2FF-9A403BD8146E}"/>
              </a:ext>
            </a:extLst>
          </p:cNvPr>
          <p:cNvSpPr>
            <a:spLocks noGrp="1"/>
          </p:cNvSpPr>
          <p:nvPr>
            <p:ph type="dt" sz="half" idx="10"/>
          </p:nvPr>
        </p:nvSpPr>
        <p:spPr/>
        <p:txBody>
          <a:bodyPr/>
          <a:lstStyle/>
          <a:p>
            <a:fld id="{07B790A8-7D94-5B43-BB06-C0A3A03346D4}" type="datetimeFigureOut">
              <a:rPr lang="en-US" smtClean="0"/>
              <a:t>3/2/21</a:t>
            </a:fld>
            <a:endParaRPr lang="en-US"/>
          </a:p>
        </p:txBody>
      </p:sp>
      <p:sp>
        <p:nvSpPr>
          <p:cNvPr id="5" name="Footer Placeholder 4">
            <a:extLst>
              <a:ext uri="{FF2B5EF4-FFF2-40B4-BE49-F238E27FC236}">
                <a16:creationId xmlns:a16="http://schemas.microsoft.com/office/drawing/2014/main" id="{824CE6BB-6C71-434D-97F1-04F2CA9AA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0B220-18B1-0B4C-9972-705382655097}"/>
              </a:ext>
            </a:extLst>
          </p:cNvPr>
          <p:cNvSpPr>
            <a:spLocks noGrp="1"/>
          </p:cNvSpPr>
          <p:nvPr>
            <p:ph type="sldNum" sz="quarter" idx="12"/>
          </p:nvPr>
        </p:nvSpPr>
        <p:spPr/>
        <p:txBody>
          <a:bodyPr/>
          <a:lstStyle/>
          <a:p>
            <a:fld id="{A8D46C4F-311C-FD4F-A834-CC0A9E8E591D}" type="slidenum">
              <a:rPr lang="en-US" smtClean="0"/>
              <a:t>‹#›</a:t>
            </a:fld>
            <a:endParaRPr lang="en-US"/>
          </a:p>
        </p:txBody>
      </p:sp>
    </p:spTree>
    <p:extLst>
      <p:ext uri="{BB962C8B-B14F-4D97-AF65-F5344CB8AC3E}">
        <p14:creationId xmlns:p14="http://schemas.microsoft.com/office/powerpoint/2010/main" val="30712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FB26B-CF08-754D-9023-F1F7AC4717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381B20-3F6C-884E-8C28-F01015BBBB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2C420-8255-674B-9077-7ED61811EFA0}"/>
              </a:ext>
            </a:extLst>
          </p:cNvPr>
          <p:cNvSpPr>
            <a:spLocks noGrp="1"/>
          </p:cNvSpPr>
          <p:nvPr>
            <p:ph type="dt" sz="half" idx="10"/>
          </p:nvPr>
        </p:nvSpPr>
        <p:spPr/>
        <p:txBody>
          <a:bodyPr/>
          <a:lstStyle/>
          <a:p>
            <a:fld id="{07B790A8-7D94-5B43-BB06-C0A3A03346D4}" type="datetimeFigureOut">
              <a:rPr lang="en-US" smtClean="0"/>
              <a:t>3/2/21</a:t>
            </a:fld>
            <a:endParaRPr lang="en-US"/>
          </a:p>
        </p:txBody>
      </p:sp>
      <p:sp>
        <p:nvSpPr>
          <p:cNvPr id="5" name="Footer Placeholder 4">
            <a:extLst>
              <a:ext uri="{FF2B5EF4-FFF2-40B4-BE49-F238E27FC236}">
                <a16:creationId xmlns:a16="http://schemas.microsoft.com/office/drawing/2014/main" id="{00DBA70E-45F9-BD43-89DA-580D6DAC3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9510D-A1A6-7445-8944-C99F3510CF84}"/>
              </a:ext>
            </a:extLst>
          </p:cNvPr>
          <p:cNvSpPr>
            <a:spLocks noGrp="1"/>
          </p:cNvSpPr>
          <p:nvPr>
            <p:ph type="sldNum" sz="quarter" idx="12"/>
          </p:nvPr>
        </p:nvSpPr>
        <p:spPr/>
        <p:txBody>
          <a:bodyPr/>
          <a:lstStyle/>
          <a:p>
            <a:fld id="{A8D46C4F-311C-FD4F-A834-CC0A9E8E591D}" type="slidenum">
              <a:rPr lang="en-US" smtClean="0"/>
              <a:t>‹#›</a:t>
            </a:fld>
            <a:endParaRPr lang="en-US"/>
          </a:p>
        </p:txBody>
      </p:sp>
    </p:spTree>
    <p:extLst>
      <p:ext uri="{BB962C8B-B14F-4D97-AF65-F5344CB8AC3E}">
        <p14:creationId xmlns:p14="http://schemas.microsoft.com/office/powerpoint/2010/main" val="34430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E18C0A-3FAC-8C47-BE48-2B98A6834E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5E29E2-0E13-B64C-B298-99B3665797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11C55B-C0E1-9C40-86F8-DF8B180F8DCD}"/>
              </a:ext>
            </a:extLst>
          </p:cNvPr>
          <p:cNvSpPr>
            <a:spLocks noGrp="1"/>
          </p:cNvSpPr>
          <p:nvPr>
            <p:ph type="dt" sz="half" idx="10"/>
          </p:nvPr>
        </p:nvSpPr>
        <p:spPr/>
        <p:txBody>
          <a:bodyPr/>
          <a:lstStyle/>
          <a:p>
            <a:fld id="{07B790A8-7D94-5B43-BB06-C0A3A03346D4}" type="datetimeFigureOut">
              <a:rPr lang="en-US" smtClean="0"/>
              <a:t>3/2/21</a:t>
            </a:fld>
            <a:endParaRPr lang="en-US"/>
          </a:p>
        </p:txBody>
      </p:sp>
      <p:sp>
        <p:nvSpPr>
          <p:cNvPr id="5" name="Footer Placeholder 4">
            <a:extLst>
              <a:ext uri="{FF2B5EF4-FFF2-40B4-BE49-F238E27FC236}">
                <a16:creationId xmlns:a16="http://schemas.microsoft.com/office/drawing/2014/main" id="{C7AC758E-CDD9-7342-BB17-50F74A2B5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4D354-C1FB-E94C-94BD-96CBE9F4388B}"/>
              </a:ext>
            </a:extLst>
          </p:cNvPr>
          <p:cNvSpPr>
            <a:spLocks noGrp="1"/>
          </p:cNvSpPr>
          <p:nvPr>
            <p:ph type="sldNum" sz="quarter" idx="12"/>
          </p:nvPr>
        </p:nvSpPr>
        <p:spPr/>
        <p:txBody>
          <a:bodyPr/>
          <a:lstStyle/>
          <a:p>
            <a:fld id="{A8D46C4F-311C-FD4F-A834-CC0A9E8E591D}" type="slidenum">
              <a:rPr lang="en-US" smtClean="0"/>
              <a:t>‹#›</a:t>
            </a:fld>
            <a:endParaRPr lang="en-US"/>
          </a:p>
        </p:txBody>
      </p:sp>
    </p:spTree>
    <p:extLst>
      <p:ext uri="{BB962C8B-B14F-4D97-AF65-F5344CB8AC3E}">
        <p14:creationId xmlns:p14="http://schemas.microsoft.com/office/powerpoint/2010/main" val="292774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EDA63-F134-F94D-B45D-EBAF8B1AFD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568A23-A4F5-2043-926E-8AF780D209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C71847-01B7-3942-B347-F0787A0B1AC2}"/>
              </a:ext>
            </a:extLst>
          </p:cNvPr>
          <p:cNvSpPr>
            <a:spLocks noGrp="1"/>
          </p:cNvSpPr>
          <p:nvPr>
            <p:ph type="dt" sz="half" idx="10"/>
          </p:nvPr>
        </p:nvSpPr>
        <p:spPr/>
        <p:txBody>
          <a:bodyPr/>
          <a:lstStyle/>
          <a:p>
            <a:fld id="{07B790A8-7D94-5B43-BB06-C0A3A03346D4}" type="datetimeFigureOut">
              <a:rPr lang="en-US" smtClean="0"/>
              <a:t>3/2/21</a:t>
            </a:fld>
            <a:endParaRPr lang="en-US"/>
          </a:p>
        </p:txBody>
      </p:sp>
      <p:sp>
        <p:nvSpPr>
          <p:cNvPr id="5" name="Footer Placeholder 4">
            <a:extLst>
              <a:ext uri="{FF2B5EF4-FFF2-40B4-BE49-F238E27FC236}">
                <a16:creationId xmlns:a16="http://schemas.microsoft.com/office/drawing/2014/main" id="{4BFC87E7-B616-5B43-9D66-616001C37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69B61-9AA6-F942-A3FB-917D29DEDC52}"/>
              </a:ext>
            </a:extLst>
          </p:cNvPr>
          <p:cNvSpPr>
            <a:spLocks noGrp="1"/>
          </p:cNvSpPr>
          <p:nvPr>
            <p:ph type="sldNum" sz="quarter" idx="12"/>
          </p:nvPr>
        </p:nvSpPr>
        <p:spPr/>
        <p:txBody>
          <a:bodyPr/>
          <a:lstStyle/>
          <a:p>
            <a:fld id="{A8D46C4F-311C-FD4F-A834-CC0A9E8E591D}" type="slidenum">
              <a:rPr lang="en-US" smtClean="0"/>
              <a:t>‹#›</a:t>
            </a:fld>
            <a:endParaRPr lang="en-US"/>
          </a:p>
        </p:txBody>
      </p:sp>
    </p:spTree>
    <p:extLst>
      <p:ext uri="{BB962C8B-B14F-4D97-AF65-F5344CB8AC3E}">
        <p14:creationId xmlns:p14="http://schemas.microsoft.com/office/powerpoint/2010/main" val="3764412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0324-DFE4-264A-8F9A-5604697B87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11D5AC-0BC2-3944-A2BD-C8EC40A8D0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2520A3-13D4-A043-8BBB-FA31E15A88B6}"/>
              </a:ext>
            </a:extLst>
          </p:cNvPr>
          <p:cNvSpPr>
            <a:spLocks noGrp="1"/>
          </p:cNvSpPr>
          <p:nvPr>
            <p:ph type="dt" sz="half" idx="10"/>
          </p:nvPr>
        </p:nvSpPr>
        <p:spPr/>
        <p:txBody>
          <a:bodyPr/>
          <a:lstStyle/>
          <a:p>
            <a:fld id="{07B790A8-7D94-5B43-BB06-C0A3A03346D4}" type="datetimeFigureOut">
              <a:rPr lang="en-US" smtClean="0"/>
              <a:t>3/2/21</a:t>
            </a:fld>
            <a:endParaRPr lang="en-US"/>
          </a:p>
        </p:txBody>
      </p:sp>
      <p:sp>
        <p:nvSpPr>
          <p:cNvPr id="5" name="Footer Placeholder 4">
            <a:extLst>
              <a:ext uri="{FF2B5EF4-FFF2-40B4-BE49-F238E27FC236}">
                <a16:creationId xmlns:a16="http://schemas.microsoft.com/office/drawing/2014/main" id="{32857AA5-2548-6141-82C9-0F9D44FF2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E6360-E822-3848-BB84-5FBA5C41C0F4}"/>
              </a:ext>
            </a:extLst>
          </p:cNvPr>
          <p:cNvSpPr>
            <a:spLocks noGrp="1"/>
          </p:cNvSpPr>
          <p:nvPr>
            <p:ph type="sldNum" sz="quarter" idx="12"/>
          </p:nvPr>
        </p:nvSpPr>
        <p:spPr/>
        <p:txBody>
          <a:bodyPr/>
          <a:lstStyle/>
          <a:p>
            <a:fld id="{A8D46C4F-311C-FD4F-A834-CC0A9E8E591D}" type="slidenum">
              <a:rPr lang="en-US" smtClean="0"/>
              <a:t>‹#›</a:t>
            </a:fld>
            <a:endParaRPr lang="en-US"/>
          </a:p>
        </p:txBody>
      </p:sp>
    </p:spTree>
    <p:extLst>
      <p:ext uri="{BB962C8B-B14F-4D97-AF65-F5344CB8AC3E}">
        <p14:creationId xmlns:p14="http://schemas.microsoft.com/office/powerpoint/2010/main" val="1495297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13CC-3F86-764D-B54C-133234B299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BE980B-ABC4-D341-81F8-4FB01BD042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240ED3-629F-5B4A-B007-B0B8CC3F2D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366E26-6E95-F944-B587-A5113FFCD3DC}"/>
              </a:ext>
            </a:extLst>
          </p:cNvPr>
          <p:cNvSpPr>
            <a:spLocks noGrp="1"/>
          </p:cNvSpPr>
          <p:nvPr>
            <p:ph type="dt" sz="half" idx="10"/>
          </p:nvPr>
        </p:nvSpPr>
        <p:spPr/>
        <p:txBody>
          <a:bodyPr/>
          <a:lstStyle/>
          <a:p>
            <a:fld id="{07B790A8-7D94-5B43-BB06-C0A3A03346D4}" type="datetimeFigureOut">
              <a:rPr lang="en-US" smtClean="0"/>
              <a:t>3/2/21</a:t>
            </a:fld>
            <a:endParaRPr lang="en-US"/>
          </a:p>
        </p:txBody>
      </p:sp>
      <p:sp>
        <p:nvSpPr>
          <p:cNvPr id="6" name="Footer Placeholder 5">
            <a:extLst>
              <a:ext uri="{FF2B5EF4-FFF2-40B4-BE49-F238E27FC236}">
                <a16:creationId xmlns:a16="http://schemas.microsoft.com/office/drawing/2014/main" id="{E401FC09-2F18-7345-99EB-F9060904DE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0C1DC-8676-6E4F-B989-32CA811B9D76}"/>
              </a:ext>
            </a:extLst>
          </p:cNvPr>
          <p:cNvSpPr>
            <a:spLocks noGrp="1"/>
          </p:cNvSpPr>
          <p:nvPr>
            <p:ph type="sldNum" sz="quarter" idx="12"/>
          </p:nvPr>
        </p:nvSpPr>
        <p:spPr/>
        <p:txBody>
          <a:bodyPr/>
          <a:lstStyle/>
          <a:p>
            <a:fld id="{A8D46C4F-311C-FD4F-A834-CC0A9E8E591D}" type="slidenum">
              <a:rPr lang="en-US" smtClean="0"/>
              <a:t>‹#›</a:t>
            </a:fld>
            <a:endParaRPr lang="en-US"/>
          </a:p>
        </p:txBody>
      </p:sp>
    </p:spTree>
    <p:extLst>
      <p:ext uri="{BB962C8B-B14F-4D97-AF65-F5344CB8AC3E}">
        <p14:creationId xmlns:p14="http://schemas.microsoft.com/office/powerpoint/2010/main" val="345816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8D7ED-0286-6D4B-A1A6-24B01B9CD6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B09879-212C-D742-846C-8B772ABB37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DA678F-E657-544F-9C78-8C386096A4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108317-61CF-E542-9F08-2FA0D48D12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0D2373-998C-9247-8CCE-A21B792BBD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14452D-A020-504E-9BB2-B177F898DEB3}"/>
              </a:ext>
            </a:extLst>
          </p:cNvPr>
          <p:cNvSpPr>
            <a:spLocks noGrp="1"/>
          </p:cNvSpPr>
          <p:nvPr>
            <p:ph type="dt" sz="half" idx="10"/>
          </p:nvPr>
        </p:nvSpPr>
        <p:spPr/>
        <p:txBody>
          <a:bodyPr/>
          <a:lstStyle/>
          <a:p>
            <a:fld id="{07B790A8-7D94-5B43-BB06-C0A3A03346D4}" type="datetimeFigureOut">
              <a:rPr lang="en-US" smtClean="0"/>
              <a:t>3/2/21</a:t>
            </a:fld>
            <a:endParaRPr lang="en-US"/>
          </a:p>
        </p:txBody>
      </p:sp>
      <p:sp>
        <p:nvSpPr>
          <p:cNvPr id="8" name="Footer Placeholder 7">
            <a:extLst>
              <a:ext uri="{FF2B5EF4-FFF2-40B4-BE49-F238E27FC236}">
                <a16:creationId xmlns:a16="http://schemas.microsoft.com/office/drawing/2014/main" id="{8F525A54-7419-B942-8D57-47E08E0031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DE1859-365F-EA4F-825E-6DE4F4919AD1}"/>
              </a:ext>
            </a:extLst>
          </p:cNvPr>
          <p:cNvSpPr>
            <a:spLocks noGrp="1"/>
          </p:cNvSpPr>
          <p:nvPr>
            <p:ph type="sldNum" sz="quarter" idx="12"/>
          </p:nvPr>
        </p:nvSpPr>
        <p:spPr/>
        <p:txBody>
          <a:bodyPr/>
          <a:lstStyle/>
          <a:p>
            <a:fld id="{A8D46C4F-311C-FD4F-A834-CC0A9E8E591D}" type="slidenum">
              <a:rPr lang="en-US" smtClean="0"/>
              <a:t>‹#›</a:t>
            </a:fld>
            <a:endParaRPr lang="en-US"/>
          </a:p>
        </p:txBody>
      </p:sp>
    </p:spTree>
    <p:extLst>
      <p:ext uri="{BB962C8B-B14F-4D97-AF65-F5344CB8AC3E}">
        <p14:creationId xmlns:p14="http://schemas.microsoft.com/office/powerpoint/2010/main" val="887052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290D-4E8E-5947-A18E-72A766C00C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C095F7-BD2A-084C-AB7F-AFECE7FBFE77}"/>
              </a:ext>
            </a:extLst>
          </p:cNvPr>
          <p:cNvSpPr>
            <a:spLocks noGrp="1"/>
          </p:cNvSpPr>
          <p:nvPr>
            <p:ph type="dt" sz="half" idx="10"/>
          </p:nvPr>
        </p:nvSpPr>
        <p:spPr/>
        <p:txBody>
          <a:bodyPr/>
          <a:lstStyle/>
          <a:p>
            <a:fld id="{07B790A8-7D94-5B43-BB06-C0A3A03346D4}" type="datetimeFigureOut">
              <a:rPr lang="en-US" smtClean="0"/>
              <a:t>3/2/21</a:t>
            </a:fld>
            <a:endParaRPr lang="en-US"/>
          </a:p>
        </p:txBody>
      </p:sp>
      <p:sp>
        <p:nvSpPr>
          <p:cNvPr id="4" name="Footer Placeholder 3">
            <a:extLst>
              <a:ext uri="{FF2B5EF4-FFF2-40B4-BE49-F238E27FC236}">
                <a16:creationId xmlns:a16="http://schemas.microsoft.com/office/drawing/2014/main" id="{03EDF35E-21FC-A44C-8E7D-8E52A64176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BF190-A5D4-3843-8AFD-67692321359C}"/>
              </a:ext>
            </a:extLst>
          </p:cNvPr>
          <p:cNvSpPr>
            <a:spLocks noGrp="1"/>
          </p:cNvSpPr>
          <p:nvPr>
            <p:ph type="sldNum" sz="quarter" idx="12"/>
          </p:nvPr>
        </p:nvSpPr>
        <p:spPr/>
        <p:txBody>
          <a:bodyPr/>
          <a:lstStyle/>
          <a:p>
            <a:fld id="{A8D46C4F-311C-FD4F-A834-CC0A9E8E591D}" type="slidenum">
              <a:rPr lang="en-US" smtClean="0"/>
              <a:t>‹#›</a:t>
            </a:fld>
            <a:endParaRPr lang="en-US"/>
          </a:p>
        </p:txBody>
      </p:sp>
    </p:spTree>
    <p:extLst>
      <p:ext uri="{BB962C8B-B14F-4D97-AF65-F5344CB8AC3E}">
        <p14:creationId xmlns:p14="http://schemas.microsoft.com/office/powerpoint/2010/main" val="4940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A5AFD2-A984-DC49-BB37-C51240486326}"/>
              </a:ext>
            </a:extLst>
          </p:cNvPr>
          <p:cNvSpPr>
            <a:spLocks noGrp="1"/>
          </p:cNvSpPr>
          <p:nvPr>
            <p:ph type="dt" sz="half" idx="10"/>
          </p:nvPr>
        </p:nvSpPr>
        <p:spPr/>
        <p:txBody>
          <a:bodyPr/>
          <a:lstStyle/>
          <a:p>
            <a:fld id="{07B790A8-7D94-5B43-BB06-C0A3A03346D4}" type="datetimeFigureOut">
              <a:rPr lang="en-US" smtClean="0"/>
              <a:t>3/2/21</a:t>
            </a:fld>
            <a:endParaRPr lang="en-US"/>
          </a:p>
        </p:txBody>
      </p:sp>
      <p:sp>
        <p:nvSpPr>
          <p:cNvPr id="3" name="Footer Placeholder 2">
            <a:extLst>
              <a:ext uri="{FF2B5EF4-FFF2-40B4-BE49-F238E27FC236}">
                <a16:creationId xmlns:a16="http://schemas.microsoft.com/office/drawing/2014/main" id="{29DC7DC3-3612-9747-ACEC-A2BA9B904E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EAB189-8DA7-5545-8C8A-4030E0194BD9}"/>
              </a:ext>
            </a:extLst>
          </p:cNvPr>
          <p:cNvSpPr>
            <a:spLocks noGrp="1"/>
          </p:cNvSpPr>
          <p:nvPr>
            <p:ph type="sldNum" sz="quarter" idx="12"/>
          </p:nvPr>
        </p:nvSpPr>
        <p:spPr/>
        <p:txBody>
          <a:bodyPr/>
          <a:lstStyle/>
          <a:p>
            <a:fld id="{A8D46C4F-311C-FD4F-A834-CC0A9E8E591D}" type="slidenum">
              <a:rPr lang="en-US" smtClean="0"/>
              <a:t>‹#›</a:t>
            </a:fld>
            <a:endParaRPr lang="en-US"/>
          </a:p>
        </p:txBody>
      </p:sp>
    </p:spTree>
    <p:extLst>
      <p:ext uri="{BB962C8B-B14F-4D97-AF65-F5344CB8AC3E}">
        <p14:creationId xmlns:p14="http://schemas.microsoft.com/office/powerpoint/2010/main" val="58202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2E62-A73E-1E4B-8680-F1A3381F4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476C3E-59F2-BB4B-9031-0AA1CA3F0D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3A8807-4070-0249-99FE-214D49EE5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426B3C-D8D3-3A46-B17B-A79C18F74F8C}"/>
              </a:ext>
            </a:extLst>
          </p:cNvPr>
          <p:cNvSpPr>
            <a:spLocks noGrp="1"/>
          </p:cNvSpPr>
          <p:nvPr>
            <p:ph type="dt" sz="half" idx="10"/>
          </p:nvPr>
        </p:nvSpPr>
        <p:spPr/>
        <p:txBody>
          <a:bodyPr/>
          <a:lstStyle/>
          <a:p>
            <a:fld id="{07B790A8-7D94-5B43-BB06-C0A3A03346D4}" type="datetimeFigureOut">
              <a:rPr lang="en-US" smtClean="0"/>
              <a:t>3/2/21</a:t>
            </a:fld>
            <a:endParaRPr lang="en-US"/>
          </a:p>
        </p:txBody>
      </p:sp>
      <p:sp>
        <p:nvSpPr>
          <p:cNvPr id="6" name="Footer Placeholder 5">
            <a:extLst>
              <a:ext uri="{FF2B5EF4-FFF2-40B4-BE49-F238E27FC236}">
                <a16:creationId xmlns:a16="http://schemas.microsoft.com/office/drawing/2014/main" id="{B32821CF-3908-044A-AD01-EE33187356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DD631-5A1B-3F4A-94E7-C8BB1BE08AFD}"/>
              </a:ext>
            </a:extLst>
          </p:cNvPr>
          <p:cNvSpPr>
            <a:spLocks noGrp="1"/>
          </p:cNvSpPr>
          <p:nvPr>
            <p:ph type="sldNum" sz="quarter" idx="12"/>
          </p:nvPr>
        </p:nvSpPr>
        <p:spPr/>
        <p:txBody>
          <a:bodyPr/>
          <a:lstStyle/>
          <a:p>
            <a:fld id="{A8D46C4F-311C-FD4F-A834-CC0A9E8E591D}" type="slidenum">
              <a:rPr lang="en-US" smtClean="0"/>
              <a:t>‹#›</a:t>
            </a:fld>
            <a:endParaRPr lang="en-US"/>
          </a:p>
        </p:txBody>
      </p:sp>
    </p:spTree>
    <p:extLst>
      <p:ext uri="{BB962C8B-B14F-4D97-AF65-F5344CB8AC3E}">
        <p14:creationId xmlns:p14="http://schemas.microsoft.com/office/powerpoint/2010/main" val="2151214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C19D-D135-D94F-A271-47184C9BA9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C13753-FB38-764C-8B42-FB3178C24B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7E0267-F628-ED46-8069-559DFE2F8B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00625-1AF7-8C45-99CC-AA3D200748F4}"/>
              </a:ext>
            </a:extLst>
          </p:cNvPr>
          <p:cNvSpPr>
            <a:spLocks noGrp="1"/>
          </p:cNvSpPr>
          <p:nvPr>
            <p:ph type="dt" sz="half" idx="10"/>
          </p:nvPr>
        </p:nvSpPr>
        <p:spPr/>
        <p:txBody>
          <a:bodyPr/>
          <a:lstStyle/>
          <a:p>
            <a:fld id="{07B790A8-7D94-5B43-BB06-C0A3A03346D4}" type="datetimeFigureOut">
              <a:rPr lang="en-US" smtClean="0"/>
              <a:t>3/2/21</a:t>
            </a:fld>
            <a:endParaRPr lang="en-US"/>
          </a:p>
        </p:txBody>
      </p:sp>
      <p:sp>
        <p:nvSpPr>
          <p:cNvPr id="6" name="Footer Placeholder 5">
            <a:extLst>
              <a:ext uri="{FF2B5EF4-FFF2-40B4-BE49-F238E27FC236}">
                <a16:creationId xmlns:a16="http://schemas.microsoft.com/office/drawing/2014/main" id="{FBE8C39B-5E43-DD45-9E9E-676F0FC62A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A0998-CF34-E94D-9E3B-54FA5E1013AE}"/>
              </a:ext>
            </a:extLst>
          </p:cNvPr>
          <p:cNvSpPr>
            <a:spLocks noGrp="1"/>
          </p:cNvSpPr>
          <p:nvPr>
            <p:ph type="sldNum" sz="quarter" idx="12"/>
          </p:nvPr>
        </p:nvSpPr>
        <p:spPr/>
        <p:txBody>
          <a:bodyPr/>
          <a:lstStyle/>
          <a:p>
            <a:fld id="{A8D46C4F-311C-FD4F-A834-CC0A9E8E591D}" type="slidenum">
              <a:rPr lang="en-US" smtClean="0"/>
              <a:t>‹#›</a:t>
            </a:fld>
            <a:endParaRPr lang="en-US"/>
          </a:p>
        </p:txBody>
      </p:sp>
    </p:spTree>
    <p:extLst>
      <p:ext uri="{BB962C8B-B14F-4D97-AF65-F5344CB8AC3E}">
        <p14:creationId xmlns:p14="http://schemas.microsoft.com/office/powerpoint/2010/main" val="31699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3F7E46-A981-8543-969E-7DD4D2CADB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3A46DE-126B-B44C-9D2D-35BEE74A35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D280C-4CEA-B044-8FB8-B514FCEFA3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790A8-7D94-5B43-BB06-C0A3A03346D4}" type="datetimeFigureOut">
              <a:rPr lang="en-US" smtClean="0"/>
              <a:t>3/2/21</a:t>
            </a:fld>
            <a:endParaRPr lang="en-US"/>
          </a:p>
        </p:txBody>
      </p:sp>
      <p:sp>
        <p:nvSpPr>
          <p:cNvPr id="5" name="Footer Placeholder 4">
            <a:extLst>
              <a:ext uri="{FF2B5EF4-FFF2-40B4-BE49-F238E27FC236}">
                <a16:creationId xmlns:a16="http://schemas.microsoft.com/office/drawing/2014/main" id="{E9CE2EEE-DFFA-4C48-954C-BD160B02F6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76FAB6-6F29-F846-8D55-EB6827D6D9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46C4F-311C-FD4F-A834-CC0A9E8E591D}" type="slidenum">
              <a:rPr lang="en-US" smtClean="0"/>
              <a:t>‹#›</a:t>
            </a:fld>
            <a:endParaRPr lang="en-US"/>
          </a:p>
        </p:txBody>
      </p:sp>
    </p:spTree>
    <p:extLst>
      <p:ext uri="{BB962C8B-B14F-4D97-AF65-F5344CB8AC3E}">
        <p14:creationId xmlns:p14="http://schemas.microsoft.com/office/powerpoint/2010/main" val="1747071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F1E73-E936-D043-8D16-14B2DB668044}"/>
              </a:ext>
            </a:extLst>
          </p:cNvPr>
          <p:cNvSpPr>
            <a:spLocks noGrp="1"/>
          </p:cNvSpPr>
          <p:nvPr>
            <p:ph type="ctrTitle"/>
          </p:nvPr>
        </p:nvSpPr>
        <p:spPr>
          <a:xfrm>
            <a:off x="1554480" y="634683"/>
            <a:ext cx="9144000" cy="965517"/>
          </a:xfrm>
        </p:spPr>
        <p:txBody>
          <a:bodyPr/>
          <a:lstStyle/>
          <a:p>
            <a:r>
              <a:rPr lang="en-US" dirty="0"/>
              <a:t>Introduction</a:t>
            </a:r>
          </a:p>
        </p:txBody>
      </p:sp>
      <p:sp>
        <p:nvSpPr>
          <p:cNvPr id="3" name="Subtitle 2">
            <a:extLst>
              <a:ext uri="{FF2B5EF4-FFF2-40B4-BE49-F238E27FC236}">
                <a16:creationId xmlns:a16="http://schemas.microsoft.com/office/drawing/2014/main" id="{CC4DE3F9-11E6-474C-AFDA-26EE93814CC0}"/>
              </a:ext>
            </a:extLst>
          </p:cNvPr>
          <p:cNvSpPr>
            <a:spLocks noGrp="1"/>
          </p:cNvSpPr>
          <p:nvPr>
            <p:ph type="subTitle" idx="1"/>
          </p:nvPr>
        </p:nvSpPr>
        <p:spPr>
          <a:xfrm>
            <a:off x="1524000" y="1600200"/>
            <a:ext cx="9144000" cy="4953000"/>
          </a:xfrm>
        </p:spPr>
        <p:txBody>
          <a:bodyPr>
            <a:normAutofit fontScale="92500" lnSpcReduction="20000"/>
          </a:bodyPr>
          <a:lstStyle/>
          <a:p>
            <a:pPr algn="l"/>
            <a:r>
              <a:rPr lang="en-US" dirty="0"/>
              <a:t>Technical analysis is a trading discipline used to evaluate investments and identify trading opportunities in price trends and patterns from graphs. Technical analysts believe past trading activity and price changes of a stock can be indicators of the security's future price movements. </a:t>
            </a:r>
          </a:p>
          <a:p>
            <a:pPr algn="l"/>
            <a:endParaRPr lang="en-US" dirty="0"/>
          </a:p>
          <a:p>
            <a:pPr algn="l"/>
            <a:r>
              <a:rPr lang="en-US" dirty="0"/>
              <a:t>This notebook will demonstrate how to perform a very basic technical analysis of stock prices using Python code.</a:t>
            </a:r>
          </a:p>
          <a:p>
            <a:pPr algn="l"/>
            <a:r>
              <a:rPr lang="en-US" dirty="0"/>
              <a:t>The data will consist of the following pharmaceutical companies that are developing a COVID-19 vaccine:</a:t>
            </a:r>
          </a:p>
          <a:p>
            <a:pPr algn="l"/>
            <a:r>
              <a:rPr lang="en-US" dirty="0"/>
              <a:t>Pfizer (PFE),</a:t>
            </a:r>
          </a:p>
          <a:p>
            <a:pPr algn="l"/>
            <a:r>
              <a:rPr lang="en-US" dirty="0"/>
              <a:t>Johnson &amp; Johnson (JNJ)</a:t>
            </a:r>
          </a:p>
          <a:p>
            <a:pPr algn="l"/>
            <a:r>
              <a:rPr lang="en-US" dirty="0" err="1"/>
              <a:t>Moderna</a:t>
            </a:r>
            <a:r>
              <a:rPr lang="en-US" dirty="0"/>
              <a:t> (MRNA)</a:t>
            </a:r>
          </a:p>
          <a:p>
            <a:pPr algn="l"/>
            <a:r>
              <a:rPr lang="en-US" dirty="0" err="1"/>
              <a:t>Novavax</a:t>
            </a:r>
            <a:r>
              <a:rPr lang="en-US" dirty="0"/>
              <a:t> (NVAX)</a:t>
            </a:r>
          </a:p>
          <a:p>
            <a:pPr algn="l"/>
            <a:r>
              <a:rPr lang="en-US" dirty="0"/>
              <a:t>BioNTech SE (BNTX)</a:t>
            </a:r>
          </a:p>
          <a:p>
            <a:pPr algn="l"/>
            <a:r>
              <a:rPr lang="en-US" dirty="0"/>
              <a:t>MERCK &amp; Co. (MRK)</a:t>
            </a:r>
          </a:p>
          <a:p>
            <a:endParaRPr lang="en-US" dirty="0"/>
          </a:p>
        </p:txBody>
      </p:sp>
    </p:spTree>
    <p:extLst>
      <p:ext uri="{BB962C8B-B14F-4D97-AF65-F5344CB8AC3E}">
        <p14:creationId xmlns:p14="http://schemas.microsoft.com/office/powerpoint/2010/main" val="1019627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55CA-9F3C-544A-AF33-3BC4F6307C33}"/>
              </a:ext>
            </a:extLst>
          </p:cNvPr>
          <p:cNvSpPr>
            <a:spLocks noGrp="1"/>
          </p:cNvSpPr>
          <p:nvPr>
            <p:ph type="title"/>
          </p:nvPr>
        </p:nvSpPr>
        <p:spPr>
          <a:xfrm>
            <a:off x="838200" y="365125"/>
            <a:ext cx="10515600" cy="854075"/>
          </a:xfrm>
        </p:spPr>
        <p:txBody>
          <a:bodyPr>
            <a:normAutofit/>
          </a:bodyPr>
          <a:lstStyle/>
          <a:p>
            <a:r>
              <a:rPr lang="en-US" sz="3000" b="1" dirty="0"/>
              <a:t>Technical Indicators</a:t>
            </a:r>
          </a:p>
        </p:txBody>
      </p:sp>
      <p:sp>
        <p:nvSpPr>
          <p:cNvPr id="3" name="Content Placeholder 2">
            <a:extLst>
              <a:ext uri="{FF2B5EF4-FFF2-40B4-BE49-F238E27FC236}">
                <a16:creationId xmlns:a16="http://schemas.microsoft.com/office/drawing/2014/main" id="{D58E4707-0C8D-004B-91BC-BC317682EC74}"/>
              </a:ext>
            </a:extLst>
          </p:cNvPr>
          <p:cNvSpPr>
            <a:spLocks noGrp="1"/>
          </p:cNvSpPr>
          <p:nvPr>
            <p:ph idx="1"/>
          </p:nvPr>
        </p:nvSpPr>
        <p:spPr>
          <a:xfrm>
            <a:off x="838200" y="1691640"/>
            <a:ext cx="10515600" cy="4485323"/>
          </a:xfrm>
        </p:spPr>
        <p:txBody>
          <a:bodyPr>
            <a:normAutofit lnSpcReduction="10000"/>
          </a:bodyPr>
          <a:lstStyle/>
          <a:p>
            <a:r>
              <a:rPr lang="en-US" dirty="0"/>
              <a:t>technical indicators are tools used by investors and traders to gain insights regarding the stock's history, volatility, trends and the direction the price may be headed. </a:t>
            </a:r>
          </a:p>
          <a:p>
            <a:r>
              <a:rPr lang="en-US" dirty="0"/>
              <a:t>I will use Moving Averages, prices changes and MACD to analyze price trends. </a:t>
            </a:r>
          </a:p>
          <a:p>
            <a:r>
              <a:rPr lang="en-US" dirty="0"/>
              <a:t>The moving average is also known as the rolling mean or running average. Moving averages smooth out the curve by filtering out the noise in order to highlight components in the data such as trends and seasonality. </a:t>
            </a:r>
          </a:p>
          <a:p>
            <a:r>
              <a:rPr lang="en-US" dirty="0"/>
              <a:t>MAs used to analyze the past and anticipate future price trends and patterns. </a:t>
            </a:r>
          </a:p>
        </p:txBody>
      </p:sp>
    </p:spTree>
    <p:extLst>
      <p:ext uri="{BB962C8B-B14F-4D97-AF65-F5344CB8AC3E}">
        <p14:creationId xmlns:p14="http://schemas.microsoft.com/office/powerpoint/2010/main" val="154173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49886-BD87-D346-B9B2-4A7C0E6DD9B0}"/>
              </a:ext>
            </a:extLst>
          </p:cNvPr>
          <p:cNvSpPr>
            <a:spLocks noGrp="1"/>
          </p:cNvSpPr>
          <p:nvPr>
            <p:ph type="title"/>
          </p:nvPr>
        </p:nvSpPr>
        <p:spPr>
          <a:xfrm>
            <a:off x="762000" y="380365"/>
            <a:ext cx="10515600" cy="1325563"/>
          </a:xfrm>
        </p:spPr>
        <p:txBody>
          <a:bodyPr>
            <a:normAutofit/>
          </a:bodyPr>
          <a:lstStyle/>
          <a:p>
            <a:br>
              <a:rPr lang="en-US" sz="2500" dirty="0"/>
            </a:br>
            <a:r>
              <a:rPr lang="en-US" sz="2500" b="1" dirty="0"/>
              <a:t>Question 1</a:t>
            </a:r>
            <a:r>
              <a:rPr lang="en-US" sz="2500" dirty="0"/>
              <a:t>: Can technical indicators provide an investor or trader with information to make a decision of when to buy and sell stocks?</a:t>
            </a:r>
          </a:p>
        </p:txBody>
      </p:sp>
      <p:sp>
        <p:nvSpPr>
          <p:cNvPr id="3" name="Content Placeholder 2">
            <a:extLst>
              <a:ext uri="{FF2B5EF4-FFF2-40B4-BE49-F238E27FC236}">
                <a16:creationId xmlns:a16="http://schemas.microsoft.com/office/drawing/2014/main" id="{D33F6ACF-B75F-A949-AF53-3D62A0627CAD}"/>
              </a:ext>
            </a:extLst>
          </p:cNvPr>
          <p:cNvSpPr>
            <a:spLocks noGrp="1"/>
          </p:cNvSpPr>
          <p:nvPr>
            <p:ph sz="half" idx="1"/>
          </p:nvPr>
        </p:nvSpPr>
        <p:spPr>
          <a:xfrm>
            <a:off x="838200" y="1825625"/>
            <a:ext cx="3947160" cy="4351338"/>
          </a:xfrm>
        </p:spPr>
        <p:txBody>
          <a:bodyPr>
            <a:normAutofit fontScale="85000" lnSpcReduction="10000"/>
          </a:bodyPr>
          <a:lstStyle/>
          <a:p>
            <a:pPr marL="0" indent="0">
              <a:buNone/>
            </a:pPr>
            <a:r>
              <a:rPr lang="en-US" sz="1900" b="1" dirty="0"/>
              <a:t>Simple Moving Average</a:t>
            </a:r>
          </a:p>
          <a:p>
            <a:pPr marL="0" indent="0">
              <a:buNone/>
            </a:pPr>
            <a:r>
              <a:rPr lang="en-US" sz="1900" dirty="0"/>
              <a:t>SMA is used to identify trend direction and to generate potential trading signals.</a:t>
            </a:r>
          </a:p>
          <a:p>
            <a:pPr marL="0" indent="0">
              <a:buNone/>
            </a:pPr>
            <a:r>
              <a:rPr lang="en-US" sz="1900" dirty="0"/>
              <a:t>Graph shows lots of fluctuations and noise in stock price.</a:t>
            </a:r>
          </a:p>
          <a:p>
            <a:pPr marL="0" indent="0">
              <a:buNone/>
            </a:pPr>
            <a:r>
              <a:rPr lang="en-US" sz="1800" dirty="0"/>
              <a:t>What is the SMA showing us? How did stock perform w/o all the noise?</a:t>
            </a:r>
          </a:p>
          <a:p>
            <a:pPr marL="0" indent="0">
              <a:buNone/>
            </a:pPr>
            <a:r>
              <a:rPr lang="en-US" sz="1800" dirty="0"/>
              <a:t>Around 2/18, a spike in price from $30.75 to almost $33.00 and then dropped quickly to almost $28.50</a:t>
            </a:r>
          </a:p>
          <a:p>
            <a:pPr marL="0" indent="0">
              <a:buNone/>
            </a:pPr>
            <a:r>
              <a:rPr lang="en-US" sz="1800" dirty="0"/>
              <a:t>The 10 and 50 day averages around this time period gives a more accurate picture of what the stock price was for that period?</a:t>
            </a:r>
          </a:p>
          <a:p>
            <a:pPr marL="0" indent="0">
              <a:buNone/>
            </a:pPr>
            <a:r>
              <a:rPr lang="en-US" sz="1800" dirty="0"/>
              <a:t>50 day moving average for time period shows that mean price was $30.287786.  The average price as $ 32.854801.</a:t>
            </a:r>
            <a:br>
              <a:rPr lang="en-US" sz="1800" dirty="0"/>
            </a:br>
            <a:endParaRPr lang="en-US" sz="1800" dirty="0"/>
          </a:p>
          <a:p>
            <a:pPr marL="0" indent="0">
              <a:buNone/>
            </a:pPr>
            <a:endParaRPr lang="en-US" sz="1800" dirty="0"/>
          </a:p>
        </p:txBody>
      </p:sp>
      <p:sp>
        <p:nvSpPr>
          <p:cNvPr id="4" name="Content Placeholder 3">
            <a:extLst>
              <a:ext uri="{FF2B5EF4-FFF2-40B4-BE49-F238E27FC236}">
                <a16:creationId xmlns:a16="http://schemas.microsoft.com/office/drawing/2014/main" id="{3097C1BA-4AC7-844B-A270-CEBB62FF6A81}"/>
              </a:ext>
            </a:extLst>
          </p:cNvPr>
          <p:cNvSpPr>
            <a:spLocks noGrp="1"/>
          </p:cNvSpPr>
          <p:nvPr>
            <p:ph sz="half" idx="2"/>
          </p:nvPr>
        </p:nvSpPr>
        <p:spPr/>
        <p:txBody>
          <a:bodyPr>
            <a:normAutofit fontScale="85000" lnSpcReduction="10000"/>
          </a:bodyPr>
          <a:lstStyle/>
          <a:p>
            <a:endParaRPr lang="en-US" dirty="0"/>
          </a:p>
        </p:txBody>
      </p:sp>
      <p:pic>
        <p:nvPicPr>
          <p:cNvPr id="5" name="Picture 4">
            <a:extLst>
              <a:ext uri="{FF2B5EF4-FFF2-40B4-BE49-F238E27FC236}">
                <a16:creationId xmlns:a16="http://schemas.microsoft.com/office/drawing/2014/main" id="{929284B3-826F-0046-83C3-BF560733966C}"/>
              </a:ext>
            </a:extLst>
          </p:cNvPr>
          <p:cNvPicPr>
            <a:picLocks noChangeAspect="1"/>
          </p:cNvPicPr>
          <p:nvPr/>
        </p:nvPicPr>
        <p:blipFill>
          <a:blip r:embed="rId2"/>
          <a:stretch>
            <a:fillRect/>
          </a:stretch>
        </p:blipFill>
        <p:spPr>
          <a:xfrm>
            <a:off x="4785360" y="1508760"/>
            <a:ext cx="6644640" cy="5146040"/>
          </a:xfrm>
          <a:prstGeom prst="rect">
            <a:avLst/>
          </a:prstGeom>
        </p:spPr>
      </p:pic>
    </p:spTree>
    <p:extLst>
      <p:ext uri="{BB962C8B-B14F-4D97-AF65-F5344CB8AC3E}">
        <p14:creationId xmlns:p14="http://schemas.microsoft.com/office/powerpoint/2010/main" val="82500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C763-C07D-2041-AD3E-F61DA3BA3AAA}"/>
              </a:ext>
            </a:extLst>
          </p:cNvPr>
          <p:cNvSpPr>
            <a:spLocks noGrp="1"/>
          </p:cNvSpPr>
          <p:nvPr>
            <p:ph type="title"/>
          </p:nvPr>
        </p:nvSpPr>
        <p:spPr>
          <a:xfrm>
            <a:off x="838200" y="571500"/>
            <a:ext cx="10515600" cy="657225"/>
          </a:xfrm>
        </p:spPr>
        <p:txBody>
          <a:bodyPr>
            <a:normAutofit fontScale="90000"/>
          </a:bodyPr>
          <a:lstStyle/>
          <a:p>
            <a:br>
              <a:rPr lang="en-US" sz="2800" b="1" dirty="0"/>
            </a:br>
            <a:br>
              <a:rPr lang="en-US" sz="2800" b="1" dirty="0"/>
            </a:br>
            <a:br>
              <a:rPr lang="en-US" sz="2800" b="1" dirty="0"/>
            </a:br>
            <a:br>
              <a:rPr lang="en-US" sz="2800" b="1" dirty="0"/>
            </a:br>
            <a:r>
              <a:rPr lang="en-US" sz="2800" b="1" dirty="0"/>
              <a:t>Exponential Moving Average Crossover Strategy</a:t>
            </a:r>
            <a:br>
              <a:rPr lang="en-US" sz="2800" b="1" dirty="0"/>
            </a:br>
            <a:br>
              <a:rPr lang="en-US" dirty="0"/>
            </a:br>
            <a:endParaRPr lang="en-US" dirty="0"/>
          </a:p>
        </p:txBody>
      </p:sp>
      <p:sp>
        <p:nvSpPr>
          <p:cNvPr id="3" name="Content Placeholder 2">
            <a:extLst>
              <a:ext uri="{FF2B5EF4-FFF2-40B4-BE49-F238E27FC236}">
                <a16:creationId xmlns:a16="http://schemas.microsoft.com/office/drawing/2014/main" id="{5FD5643C-0386-6A4F-9D5E-6A2A92F3FD7D}"/>
              </a:ext>
            </a:extLst>
          </p:cNvPr>
          <p:cNvSpPr>
            <a:spLocks noGrp="1"/>
          </p:cNvSpPr>
          <p:nvPr>
            <p:ph sz="half" idx="1"/>
          </p:nvPr>
        </p:nvSpPr>
        <p:spPr/>
        <p:txBody>
          <a:bodyPr>
            <a:normAutofit fontScale="70000" lnSpcReduction="20000"/>
          </a:bodyPr>
          <a:lstStyle/>
          <a:p>
            <a:r>
              <a:rPr lang="en-US" dirty="0"/>
              <a:t> moving average crossover strategy to a price chart allows traders to identify areas where the trend changes the direction creating a potential trading opportunity.</a:t>
            </a:r>
          </a:p>
          <a:p>
            <a:r>
              <a:rPr lang="en-US" dirty="0"/>
              <a:t>A crossover occurs when a faster moving average (i.e. a shorter period moving average) crosses a slower moving average (i.e. a longer period moving average). In stock trading, this meeting point can be used as a potential indicator to buy or sell an asset.</a:t>
            </a:r>
          </a:p>
          <a:p>
            <a:r>
              <a:rPr lang="en-US" dirty="0"/>
              <a:t>When the short term moving average crosses above the long term moving average, this indicates a </a:t>
            </a:r>
            <a:r>
              <a:rPr lang="en-US" i="1" dirty="0"/>
              <a:t>buy</a:t>
            </a:r>
            <a:r>
              <a:rPr lang="en-US" dirty="0"/>
              <a:t> signal.</a:t>
            </a:r>
          </a:p>
          <a:p>
            <a:r>
              <a:rPr lang="en-US" dirty="0"/>
              <a:t>Contrary, when the short term moving average crosses below the long term moving average, it may be a good moment to sell.</a:t>
            </a:r>
          </a:p>
          <a:p>
            <a:endParaRPr lang="en-US" dirty="0"/>
          </a:p>
        </p:txBody>
      </p:sp>
      <p:sp>
        <p:nvSpPr>
          <p:cNvPr id="4" name="Content Placeholder 3">
            <a:extLst>
              <a:ext uri="{FF2B5EF4-FFF2-40B4-BE49-F238E27FC236}">
                <a16:creationId xmlns:a16="http://schemas.microsoft.com/office/drawing/2014/main" id="{CD43EF4A-51EE-8D47-85AE-4520781802FB}"/>
              </a:ext>
            </a:extLst>
          </p:cNvPr>
          <p:cNvSpPr>
            <a:spLocks noGrp="1"/>
          </p:cNvSpPr>
          <p:nvPr>
            <p:ph sz="half" idx="2"/>
          </p:nvPr>
        </p:nvSpPr>
        <p:spPr/>
        <p:txBody>
          <a:bodyPr>
            <a:normAutofit fontScale="70000" lnSpcReduction="20000"/>
          </a:bodyPr>
          <a:lstStyle/>
          <a:p>
            <a:endParaRPr lang="en-US"/>
          </a:p>
        </p:txBody>
      </p:sp>
      <p:pic>
        <p:nvPicPr>
          <p:cNvPr id="6" name="Picture 5">
            <a:extLst>
              <a:ext uri="{FF2B5EF4-FFF2-40B4-BE49-F238E27FC236}">
                <a16:creationId xmlns:a16="http://schemas.microsoft.com/office/drawing/2014/main" id="{641E7725-BB6F-AC4D-9235-720AAB2D4FD3}"/>
              </a:ext>
            </a:extLst>
          </p:cNvPr>
          <p:cNvPicPr>
            <a:picLocks noChangeAspect="1"/>
          </p:cNvPicPr>
          <p:nvPr/>
        </p:nvPicPr>
        <p:blipFill>
          <a:blip r:embed="rId3"/>
          <a:stretch>
            <a:fillRect/>
          </a:stretch>
        </p:blipFill>
        <p:spPr>
          <a:xfrm>
            <a:off x="5700712" y="1600468"/>
            <a:ext cx="6172201" cy="4801651"/>
          </a:xfrm>
          <a:prstGeom prst="rect">
            <a:avLst/>
          </a:prstGeom>
        </p:spPr>
      </p:pic>
    </p:spTree>
    <p:extLst>
      <p:ext uri="{BB962C8B-B14F-4D97-AF65-F5344CB8AC3E}">
        <p14:creationId xmlns:p14="http://schemas.microsoft.com/office/powerpoint/2010/main" val="3850482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6029</TotalTime>
  <Words>490</Words>
  <Application>Microsoft Macintosh PowerPoint</Application>
  <PresentationFormat>Widescreen</PresentationFormat>
  <Paragraphs>30</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Introduction</vt:lpstr>
      <vt:lpstr>Technical Indicators</vt:lpstr>
      <vt:lpstr> Question 1: Can technical indicators provide an investor or trader with information to make a decision of when to buy and sell stocks?</vt:lpstr>
      <vt:lpstr>    Exponential Moving Average Crossover Strategy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David Torres</dc:creator>
  <cp:lastModifiedBy>David Torres</cp:lastModifiedBy>
  <cp:revision>16</cp:revision>
  <dcterms:created xsi:type="dcterms:W3CDTF">2021-03-02T15:15:05Z</dcterms:created>
  <dcterms:modified xsi:type="dcterms:W3CDTF">2021-03-06T19:45:02Z</dcterms:modified>
</cp:coreProperties>
</file>