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59" r:id="rId5"/>
    <p:sldId id="260" r:id="rId6"/>
    <p:sldId id="261" r:id="rId7"/>
    <p:sldId id="262" r:id="rId8"/>
    <p:sldId id="263" r:id="rId9"/>
    <p:sldId id="258"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snapToGrid="0" snapToObjects="1">
      <p:cViewPr varScale="1">
        <p:scale>
          <a:sx n="85" d="100"/>
          <a:sy n="85" d="100"/>
        </p:scale>
        <p:origin x="1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61F6-F9C0-D147-9388-27DA018A4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8AF4E-BB69-CB49-8228-900753B0C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2765A8-7587-9C4E-A316-A8C3F18D4820}"/>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5" name="Footer Placeholder 4">
            <a:extLst>
              <a:ext uri="{FF2B5EF4-FFF2-40B4-BE49-F238E27FC236}">
                <a16:creationId xmlns:a16="http://schemas.microsoft.com/office/drawing/2014/main" id="{8C5E1529-F097-6B4E-90BB-7B9567FEB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5298-59F7-EA48-B24E-91D0E72FF393}"/>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257052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989D-A7B3-3D46-B9CD-986B2F387A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15510D-56DF-F041-9C48-6B7B51C15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EF056-7FC6-AC4E-8F8F-B293F4B1E3A9}"/>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5" name="Footer Placeholder 4">
            <a:extLst>
              <a:ext uri="{FF2B5EF4-FFF2-40B4-BE49-F238E27FC236}">
                <a16:creationId xmlns:a16="http://schemas.microsoft.com/office/drawing/2014/main" id="{6567FB82-5ED0-0440-91DD-E75A0B314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66B2E-48AF-A444-B852-7D645E848BC8}"/>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39850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6FB9B-136F-B04A-B93B-1CF7E673CD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5DB19-EF1A-5D41-A11F-8B9AECB7B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090E4-4379-7E4E-B92A-08B6E03A7238}"/>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5" name="Footer Placeholder 4">
            <a:extLst>
              <a:ext uri="{FF2B5EF4-FFF2-40B4-BE49-F238E27FC236}">
                <a16:creationId xmlns:a16="http://schemas.microsoft.com/office/drawing/2014/main" id="{AF0D2C7F-ABD1-6F46-9EA1-68036747C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A1D50-280F-3B49-9853-6065F6C4C20D}"/>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95148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BEB1-52EE-BB4B-8A48-C7146946B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D34FE-5A12-894E-9B50-F6336AD78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5380-9377-E14A-860D-0FFBAC3F00B4}"/>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5" name="Footer Placeholder 4">
            <a:extLst>
              <a:ext uri="{FF2B5EF4-FFF2-40B4-BE49-F238E27FC236}">
                <a16:creationId xmlns:a16="http://schemas.microsoft.com/office/drawing/2014/main" id="{1AE136A4-192F-194A-8B54-8B3E0D060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E2C33-94D4-2142-A969-90B8A97FB65F}"/>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287301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8DE2-E349-824F-B281-C7E222D84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E82A30-FE0B-D846-9CB4-F1E1B0961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5E94B-0B74-BF42-A724-025FBCE5BCD6}"/>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5" name="Footer Placeholder 4">
            <a:extLst>
              <a:ext uri="{FF2B5EF4-FFF2-40B4-BE49-F238E27FC236}">
                <a16:creationId xmlns:a16="http://schemas.microsoft.com/office/drawing/2014/main" id="{EF268298-175B-B44F-8966-D45E7F215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E5C1F-B7EF-3B49-9E47-33DF05867377}"/>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72553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CA18-F7AA-004D-B36D-792178CC8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7F7FB-B30A-5148-8C8B-2D4EF3FC97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A36A9A-87E3-A442-BA71-B1D225D45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55486A-3B6D-1948-855C-1FC7F91B8CDF}"/>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6" name="Footer Placeholder 5">
            <a:extLst>
              <a:ext uri="{FF2B5EF4-FFF2-40B4-BE49-F238E27FC236}">
                <a16:creationId xmlns:a16="http://schemas.microsoft.com/office/drawing/2014/main" id="{662A019F-4105-0B4F-985C-574EA54DB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204A3-5BBD-E640-BF47-6FE968FB0800}"/>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8883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281B-4E27-A14F-9B94-0B7854018B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24A09D-E6B3-AB4E-9B76-583F995D8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37CA6-DC60-D943-B8BD-ED0FEB64D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BD464-E019-DF41-9AA4-2D61DDD7D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C0B85-D504-CA4C-85E8-E65ED973A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856DE5-C18B-1149-A215-3FF3F50F7B33}"/>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8" name="Footer Placeholder 7">
            <a:extLst>
              <a:ext uri="{FF2B5EF4-FFF2-40B4-BE49-F238E27FC236}">
                <a16:creationId xmlns:a16="http://schemas.microsoft.com/office/drawing/2014/main" id="{C756822B-73AA-F44E-8F0F-921E77119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094E0A-675D-2E49-B4E3-E260E90FA57C}"/>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28280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93D8-ED71-2046-9702-4194DE1D8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CD5DE5-2F30-C041-A63B-0FC2D674CD2D}"/>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4" name="Footer Placeholder 3">
            <a:extLst>
              <a:ext uri="{FF2B5EF4-FFF2-40B4-BE49-F238E27FC236}">
                <a16:creationId xmlns:a16="http://schemas.microsoft.com/office/drawing/2014/main" id="{DCA8C630-B2B1-094A-82DD-6EDA73C2C8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5552C6-0283-5543-A2CF-EBF192C54162}"/>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03789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FAE3E-08AD-B749-AD58-530F2C8A18BB}"/>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3" name="Footer Placeholder 2">
            <a:extLst>
              <a:ext uri="{FF2B5EF4-FFF2-40B4-BE49-F238E27FC236}">
                <a16:creationId xmlns:a16="http://schemas.microsoft.com/office/drawing/2014/main" id="{A2481460-6DC9-644D-9295-A42CCDC1A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71AD6F-AACF-9F43-BF1B-8235F38B2A3D}"/>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56714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D02D-C1D9-8E48-89A8-8BDDB7442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2157-6C13-A048-8188-F3E9417E2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B791F4-AE1D-3D48-92DD-E24F0FC58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5B9C1-8F75-714F-AEE7-AF92500CE1F9}"/>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6" name="Footer Placeholder 5">
            <a:extLst>
              <a:ext uri="{FF2B5EF4-FFF2-40B4-BE49-F238E27FC236}">
                <a16:creationId xmlns:a16="http://schemas.microsoft.com/office/drawing/2014/main" id="{3971CCD0-0553-B34C-9D56-BC2752112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AEFDE-05FD-B84E-B4C0-2E2DA0048DDF}"/>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18946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49DF-6E8D-5040-BC3B-B5068C806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622A1-F720-1B41-8BD9-AE02E21BD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EF398-61B2-2141-A36E-522A120BB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68920-6BCD-B546-A2EE-073F2D92F14B}"/>
              </a:ext>
            </a:extLst>
          </p:cNvPr>
          <p:cNvSpPr>
            <a:spLocks noGrp="1"/>
          </p:cNvSpPr>
          <p:nvPr>
            <p:ph type="dt" sz="half" idx="10"/>
          </p:nvPr>
        </p:nvSpPr>
        <p:spPr/>
        <p:txBody>
          <a:bodyPr/>
          <a:lstStyle/>
          <a:p>
            <a:fld id="{A70138C3-DC66-AC46-BBED-5BC5CEF98FA7}" type="datetimeFigureOut">
              <a:rPr lang="en-US" smtClean="0"/>
              <a:t>12/10/20</a:t>
            </a:fld>
            <a:endParaRPr lang="en-US"/>
          </a:p>
        </p:txBody>
      </p:sp>
      <p:sp>
        <p:nvSpPr>
          <p:cNvPr id="6" name="Footer Placeholder 5">
            <a:extLst>
              <a:ext uri="{FF2B5EF4-FFF2-40B4-BE49-F238E27FC236}">
                <a16:creationId xmlns:a16="http://schemas.microsoft.com/office/drawing/2014/main" id="{1CD0A46F-AC2C-8B40-BC78-19C4F63BC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9BDB7-90DF-3346-97E8-FB4CD3D34B02}"/>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93730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19D4D-240E-534F-AD29-41BE35D19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DC607C-6BBC-6244-9F6E-0300AC8CD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F88B1-3C40-C640-91F3-C29DCF08F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138C3-DC66-AC46-BBED-5BC5CEF98FA7}" type="datetimeFigureOut">
              <a:rPr lang="en-US" smtClean="0"/>
              <a:t>12/10/20</a:t>
            </a:fld>
            <a:endParaRPr lang="en-US"/>
          </a:p>
        </p:txBody>
      </p:sp>
      <p:sp>
        <p:nvSpPr>
          <p:cNvPr id="5" name="Footer Placeholder 4">
            <a:extLst>
              <a:ext uri="{FF2B5EF4-FFF2-40B4-BE49-F238E27FC236}">
                <a16:creationId xmlns:a16="http://schemas.microsoft.com/office/drawing/2014/main" id="{4543FE65-D6A1-FC41-9136-873635C7C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226315-7347-9D4F-8A83-AA5CBC5DE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6250A-5AA0-6146-9CB4-87D69F759D8D}" type="slidenum">
              <a:rPr lang="en-US" smtClean="0"/>
              <a:t>‹#›</a:t>
            </a:fld>
            <a:endParaRPr lang="en-US"/>
          </a:p>
        </p:txBody>
      </p:sp>
    </p:spTree>
    <p:extLst>
      <p:ext uri="{BB962C8B-B14F-4D97-AF65-F5344CB8AC3E}">
        <p14:creationId xmlns:p14="http://schemas.microsoft.com/office/powerpoint/2010/main" val="307353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1A67-9E74-124F-8881-BCDD00DC2734}"/>
              </a:ext>
            </a:extLst>
          </p:cNvPr>
          <p:cNvSpPr>
            <a:spLocks noGrp="1"/>
          </p:cNvSpPr>
          <p:nvPr>
            <p:ph type="ctrTitle"/>
          </p:nvPr>
        </p:nvSpPr>
        <p:spPr>
          <a:xfrm>
            <a:off x="1524000" y="457201"/>
            <a:ext cx="9144000" cy="1615439"/>
          </a:xfrm>
        </p:spPr>
        <p:txBody>
          <a:bodyPr>
            <a:normAutofit fontScale="90000"/>
          </a:bodyPr>
          <a:lstStyle/>
          <a:p>
            <a:r>
              <a:rPr lang="en-US" dirty="0"/>
              <a:t>Brooklyn </a:t>
            </a:r>
            <a:br>
              <a:rPr lang="en-US" dirty="0"/>
            </a:br>
            <a:r>
              <a:rPr lang="en-US" dirty="0"/>
              <a:t>Neighborhoods</a:t>
            </a:r>
          </a:p>
        </p:txBody>
      </p:sp>
      <p:sp>
        <p:nvSpPr>
          <p:cNvPr id="3" name="Subtitle 2">
            <a:extLst>
              <a:ext uri="{FF2B5EF4-FFF2-40B4-BE49-F238E27FC236}">
                <a16:creationId xmlns:a16="http://schemas.microsoft.com/office/drawing/2014/main" id="{8DD7A7F8-F0BA-314B-BD3A-872CB6BA30CC}"/>
              </a:ext>
            </a:extLst>
          </p:cNvPr>
          <p:cNvSpPr>
            <a:spLocks noGrp="1"/>
          </p:cNvSpPr>
          <p:nvPr>
            <p:ph type="subTitle" idx="1"/>
          </p:nvPr>
        </p:nvSpPr>
        <p:spPr>
          <a:xfrm>
            <a:off x="1524000" y="2194560"/>
            <a:ext cx="9144000" cy="396240"/>
          </a:xfrm>
        </p:spPr>
        <p:txBody>
          <a:bodyPr>
            <a:normAutofit lnSpcReduction="10000"/>
          </a:bodyPr>
          <a:lstStyle/>
          <a:p>
            <a:r>
              <a:rPr lang="en-US" dirty="0"/>
              <a:t>Time Series Forecasting</a:t>
            </a:r>
          </a:p>
        </p:txBody>
      </p:sp>
      <p:pic>
        <p:nvPicPr>
          <p:cNvPr id="7" name="Picture 6" descr="A picture containing building, sitting, wooden, large&#10;&#10;Description automatically generated">
            <a:extLst>
              <a:ext uri="{FF2B5EF4-FFF2-40B4-BE49-F238E27FC236}">
                <a16:creationId xmlns:a16="http://schemas.microsoft.com/office/drawing/2014/main" id="{A07B41E9-3479-7642-90A1-EBA190403E4D}"/>
              </a:ext>
            </a:extLst>
          </p:cNvPr>
          <p:cNvPicPr>
            <a:picLocks noChangeAspect="1"/>
          </p:cNvPicPr>
          <p:nvPr/>
        </p:nvPicPr>
        <p:blipFill>
          <a:blip r:embed="rId2"/>
          <a:stretch>
            <a:fillRect/>
          </a:stretch>
        </p:blipFill>
        <p:spPr>
          <a:xfrm>
            <a:off x="3238500" y="2712720"/>
            <a:ext cx="5715000" cy="3810000"/>
          </a:xfrm>
          <a:prstGeom prst="rect">
            <a:avLst/>
          </a:prstGeom>
        </p:spPr>
      </p:pic>
    </p:spTree>
    <p:extLst>
      <p:ext uri="{BB962C8B-B14F-4D97-AF65-F5344CB8AC3E}">
        <p14:creationId xmlns:p14="http://schemas.microsoft.com/office/powerpoint/2010/main" val="56464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4185-530A-354E-863A-C7191BB1C17C}"/>
              </a:ext>
            </a:extLst>
          </p:cNvPr>
          <p:cNvSpPr>
            <a:spLocks noGrp="1"/>
          </p:cNvSpPr>
          <p:nvPr>
            <p:ph type="title"/>
          </p:nvPr>
        </p:nvSpPr>
        <p:spPr>
          <a:xfrm>
            <a:off x="838200" y="365125"/>
            <a:ext cx="10515600" cy="2606675"/>
          </a:xfrm>
        </p:spPr>
        <p:txBody>
          <a:bodyPr>
            <a:normAutofit/>
          </a:bodyPr>
          <a:lstStyle/>
          <a:p>
            <a:r>
              <a:rPr lang="en-US" dirty="0"/>
              <a:t>Thank You</a:t>
            </a:r>
            <a:br>
              <a:rPr lang="en-US" dirty="0"/>
            </a:br>
            <a:br>
              <a:rPr lang="en-US" dirty="0"/>
            </a:br>
            <a:r>
              <a:rPr lang="en-US" sz="2200" dirty="0"/>
              <a:t>Thank you for taking the time to listen to my presentation today. Hopefully, you found it helpful.  If you have any questions, please don’t hesitate to reach out to me.  I can be reached via email or my cell</a:t>
            </a:r>
          </a:p>
        </p:txBody>
      </p:sp>
    </p:spTree>
    <p:extLst>
      <p:ext uri="{BB962C8B-B14F-4D97-AF65-F5344CB8AC3E}">
        <p14:creationId xmlns:p14="http://schemas.microsoft.com/office/powerpoint/2010/main" val="142567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EDEFF-2A4A-3743-B0B1-A562394C151E}"/>
              </a:ext>
            </a:extLst>
          </p:cNvPr>
          <p:cNvSpPr txBox="1"/>
          <p:nvPr/>
        </p:nvSpPr>
        <p:spPr>
          <a:xfrm>
            <a:off x="1310640" y="579120"/>
            <a:ext cx="10881360" cy="2031325"/>
          </a:xfrm>
          <a:prstGeom prst="rect">
            <a:avLst/>
          </a:prstGeom>
          <a:noFill/>
        </p:spPr>
        <p:txBody>
          <a:bodyPr wrap="square" rtlCol="0">
            <a:spAutoFit/>
          </a:bodyPr>
          <a:lstStyle/>
          <a:p>
            <a:r>
              <a:rPr lang="en-US" dirty="0"/>
              <a:t>If I had more time I would work on the following parts to the model:</a:t>
            </a:r>
          </a:p>
          <a:p>
            <a:endParaRPr lang="en-US" dirty="0"/>
          </a:p>
          <a:p>
            <a:pPr marL="342900" indent="-342900">
              <a:buAutoNum type="arabicPeriod"/>
            </a:pPr>
            <a:r>
              <a:rPr lang="en-US" dirty="0"/>
              <a:t>I would add </a:t>
            </a:r>
            <a:r>
              <a:rPr lang="en-US" dirty="0" err="1"/>
              <a:t>plotly</a:t>
            </a:r>
            <a:r>
              <a:rPr lang="en-US" dirty="0"/>
              <a:t> or dashboard to my model.  It needs to be interactive where user can adjust the time period </a:t>
            </a:r>
          </a:p>
          <a:p>
            <a:r>
              <a:rPr lang="en-US" dirty="0"/>
              <a:t>      for forecasting moving a bar. </a:t>
            </a:r>
          </a:p>
          <a:p>
            <a:r>
              <a:rPr lang="en-US" dirty="0"/>
              <a:t> </a:t>
            </a:r>
          </a:p>
          <a:p>
            <a:pPr marL="342900" indent="-342900">
              <a:buAutoNum type="arabicPeriod" startAt="2"/>
            </a:pPr>
            <a:r>
              <a:rPr lang="en-US" dirty="0"/>
              <a:t>Need to explore what the risk aspects are to investing in these </a:t>
            </a:r>
            <a:r>
              <a:rPr lang="en-US" dirty="0" err="1"/>
              <a:t>xipcodes</a:t>
            </a:r>
            <a:r>
              <a:rPr lang="en-US" dirty="0"/>
              <a:t>.</a:t>
            </a:r>
          </a:p>
          <a:p>
            <a:pPr marL="342900" indent="-342900">
              <a:buAutoNum type="arabicPeriod" startAt="2"/>
            </a:pPr>
            <a:r>
              <a:rPr lang="en-US" dirty="0"/>
              <a:t>Want to create models that consider other features besides average </a:t>
            </a:r>
            <a:r>
              <a:rPr lang="en-US" dirty="0" err="1"/>
              <a:t>montly</a:t>
            </a:r>
            <a:r>
              <a:rPr lang="en-US" dirty="0"/>
              <a:t> sales price.</a:t>
            </a:r>
          </a:p>
        </p:txBody>
      </p:sp>
    </p:spTree>
    <p:extLst>
      <p:ext uri="{BB962C8B-B14F-4D97-AF65-F5344CB8AC3E}">
        <p14:creationId xmlns:p14="http://schemas.microsoft.com/office/powerpoint/2010/main" val="175816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CAF4-BDC8-4641-BED1-22DFEFB074E1}"/>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5BD4FB39-C1CD-F944-A131-D923B7DF9C43}"/>
              </a:ext>
            </a:extLst>
          </p:cNvPr>
          <p:cNvSpPr>
            <a:spLocks noGrp="1"/>
          </p:cNvSpPr>
          <p:nvPr>
            <p:ph idx="1"/>
          </p:nvPr>
        </p:nvSpPr>
        <p:spPr/>
        <p:txBody>
          <a:bodyPr/>
          <a:lstStyle/>
          <a:p>
            <a:r>
              <a:rPr lang="en-US" dirty="0"/>
              <a:t>Top 5 </a:t>
            </a:r>
            <a:r>
              <a:rPr lang="en-US" dirty="0" err="1"/>
              <a:t>zipcodes</a:t>
            </a:r>
            <a:r>
              <a:rPr lang="en-US" dirty="0"/>
              <a:t> to invest in in Brooklyn, NY based on investment time period of 3 years. </a:t>
            </a:r>
          </a:p>
          <a:p>
            <a:r>
              <a:rPr lang="en-US" dirty="0"/>
              <a:t>Analysis based on data from  </a:t>
            </a:r>
            <a:r>
              <a:rPr lang="en-US" dirty="0" err="1"/>
              <a:t>Zillow.com</a:t>
            </a:r>
            <a:r>
              <a:rPr lang="en-US" dirty="0"/>
              <a:t> 4/1/1996 – 4/1/2018 </a:t>
            </a:r>
          </a:p>
          <a:p>
            <a:r>
              <a:rPr lang="en-US" dirty="0"/>
              <a:t>Recommendations based on ROI on average and the low and upper forecasting time periods.</a:t>
            </a:r>
          </a:p>
          <a:p>
            <a:r>
              <a:rPr lang="en-US" dirty="0"/>
              <a:t>Recommendations also based on risk factors</a:t>
            </a:r>
          </a:p>
          <a:p>
            <a:r>
              <a:rPr lang="en-US" dirty="0"/>
              <a:t>Build statistical models which will forecast the ROI for </a:t>
            </a:r>
            <a:r>
              <a:rPr lang="en-US" dirty="0" err="1"/>
              <a:t>zipcodes</a:t>
            </a:r>
            <a:r>
              <a:rPr lang="en-US" dirty="0"/>
              <a:t> from 4/1/2018 to 2021.</a:t>
            </a:r>
          </a:p>
        </p:txBody>
      </p:sp>
    </p:spTree>
    <p:extLst>
      <p:ext uri="{BB962C8B-B14F-4D97-AF65-F5344CB8AC3E}">
        <p14:creationId xmlns:p14="http://schemas.microsoft.com/office/powerpoint/2010/main" val="98230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CE1F-6FE3-E844-8513-F253A6FC89C9}"/>
              </a:ext>
            </a:extLst>
          </p:cNvPr>
          <p:cNvSpPr>
            <a:spLocks noGrp="1"/>
          </p:cNvSpPr>
          <p:nvPr>
            <p:ph type="title"/>
          </p:nvPr>
        </p:nvSpPr>
        <p:spPr/>
        <p:txBody>
          <a:bodyPr/>
          <a:lstStyle/>
          <a:p>
            <a:r>
              <a:rPr lang="en-US" b="1" dirty="0"/>
              <a:t>Trends in Housing Prices up to 4-1-2018</a:t>
            </a:r>
          </a:p>
        </p:txBody>
      </p:sp>
      <p:sp>
        <p:nvSpPr>
          <p:cNvPr id="3" name="Content Placeholder 2">
            <a:extLst>
              <a:ext uri="{FF2B5EF4-FFF2-40B4-BE49-F238E27FC236}">
                <a16:creationId xmlns:a16="http://schemas.microsoft.com/office/drawing/2014/main" id="{E548CD52-3CA1-9642-BDA9-0FF86DC37BF7}"/>
              </a:ext>
            </a:extLst>
          </p:cNvPr>
          <p:cNvSpPr>
            <a:spLocks noGrp="1"/>
          </p:cNvSpPr>
          <p:nvPr>
            <p:ph sz="half" idx="1"/>
          </p:nvPr>
        </p:nvSpPr>
        <p:spPr>
          <a:xfrm>
            <a:off x="838200" y="1825625"/>
            <a:ext cx="4800600" cy="4841824"/>
          </a:xfrm>
        </p:spPr>
        <p:txBody>
          <a:bodyPr>
            <a:normAutofit lnSpcReduction="10000"/>
          </a:bodyPr>
          <a:lstStyle/>
          <a:p>
            <a:r>
              <a:rPr lang="en-US" dirty="0"/>
              <a:t>Housing market crash in 2008</a:t>
            </a:r>
          </a:p>
          <a:p>
            <a:r>
              <a:rPr lang="en-US" dirty="0"/>
              <a:t>11217 (gray)       3.5+</a:t>
            </a:r>
          </a:p>
          <a:p>
            <a:pPr marL="0" indent="0">
              <a:buNone/>
            </a:pPr>
            <a:r>
              <a:rPr lang="en-US" dirty="0"/>
              <a:t>   High:    3,656,000</a:t>
            </a:r>
          </a:p>
          <a:p>
            <a:pPr marL="0" indent="0">
              <a:buNone/>
            </a:pPr>
            <a:r>
              <a:rPr lang="en-US" dirty="0"/>
              <a:t>   Mean: 1,647,587</a:t>
            </a:r>
          </a:p>
          <a:p>
            <a:pPr marL="0" indent="0">
              <a:buNone/>
            </a:pPr>
            <a:r>
              <a:rPr lang="en-US" dirty="0"/>
              <a:t>   ROI -3</a:t>
            </a:r>
            <a:r>
              <a:rPr lang="en-US" baseline="30000" dirty="0"/>
              <a:t>rd</a:t>
            </a:r>
            <a:r>
              <a:rPr lang="en-US" dirty="0"/>
              <a:t> yr.</a:t>
            </a:r>
          </a:p>
          <a:p>
            <a:r>
              <a:rPr lang="en-US" dirty="0"/>
              <a:t>11218 (brown)   3.0</a:t>
            </a:r>
          </a:p>
          <a:p>
            <a:r>
              <a:rPr lang="en-US" dirty="0"/>
              <a:t>11205                  2.25</a:t>
            </a:r>
          </a:p>
          <a:p>
            <a:r>
              <a:rPr lang="en-US" dirty="0"/>
              <a:t>11215 (</a:t>
            </a:r>
            <a:r>
              <a:rPr lang="en-US" dirty="0" err="1"/>
              <a:t>acqua</a:t>
            </a:r>
            <a:r>
              <a:rPr lang="en-US" dirty="0"/>
              <a:t>)    2.25</a:t>
            </a:r>
          </a:p>
          <a:p>
            <a:r>
              <a:rPr lang="en-US" dirty="0"/>
              <a:t>11212   428,400</a:t>
            </a:r>
          </a:p>
          <a:p>
            <a:pPr marL="0" indent="0">
              <a:buNone/>
            </a:pPr>
            <a:r>
              <a:rPr lang="en-US" dirty="0"/>
              <a:t>   ROI-3</a:t>
            </a:r>
            <a:r>
              <a:rPr lang="en-US" baseline="30000" dirty="0"/>
              <a:t>rd</a:t>
            </a:r>
            <a:r>
              <a:rPr lang="en-US" dirty="0"/>
              <a:t> yr. </a:t>
            </a:r>
          </a:p>
          <a:p>
            <a:endParaRPr lang="en-US" dirty="0"/>
          </a:p>
          <a:p>
            <a:endParaRPr lang="en-US" dirty="0"/>
          </a:p>
        </p:txBody>
      </p:sp>
      <p:sp>
        <p:nvSpPr>
          <p:cNvPr id="4" name="Content Placeholder 3">
            <a:extLst>
              <a:ext uri="{FF2B5EF4-FFF2-40B4-BE49-F238E27FC236}">
                <a16:creationId xmlns:a16="http://schemas.microsoft.com/office/drawing/2014/main" id="{98BDE718-C17F-4241-8D4D-C78528AFE2C8}"/>
              </a:ext>
            </a:extLst>
          </p:cNvPr>
          <p:cNvSpPr>
            <a:spLocks noGrp="1"/>
          </p:cNvSpPr>
          <p:nvPr>
            <p:ph sz="half" idx="2"/>
          </p:nvPr>
        </p:nvSpPr>
        <p:spPr/>
        <p:txBody>
          <a:bodyPr>
            <a:normAutofit lnSpcReduction="10000"/>
          </a:bodyPr>
          <a:lstStyle/>
          <a:p>
            <a:endParaRPr lang="en-US"/>
          </a:p>
        </p:txBody>
      </p:sp>
      <p:pic>
        <p:nvPicPr>
          <p:cNvPr id="5" name="Picture 4">
            <a:extLst>
              <a:ext uri="{FF2B5EF4-FFF2-40B4-BE49-F238E27FC236}">
                <a16:creationId xmlns:a16="http://schemas.microsoft.com/office/drawing/2014/main" id="{2847CD73-BEC9-EE49-9997-E13E84F99C1C}"/>
              </a:ext>
            </a:extLst>
          </p:cNvPr>
          <p:cNvPicPr>
            <a:picLocks noChangeAspect="1"/>
          </p:cNvPicPr>
          <p:nvPr/>
        </p:nvPicPr>
        <p:blipFill>
          <a:blip r:embed="rId2"/>
          <a:stretch>
            <a:fillRect/>
          </a:stretch>
        </p:blipFill>
        <p:spPr>
          <a:xfrm>
            <a:off x="5436306" y="1580382"/>
            <a:ext cx="5917494" cy="5277618"/>
          </a:xfrm>
          <a:prstGeom prst="rect">
            <a:avLst/>
          </a:prstGeom>
        </p:spPr>
      </p:pic>
    </p:spTree>
    <p:extLst>
      <p:ext uri="{BB962C8B-B14F-4D97-AF65-F5344CB8AC3E}">
        <p14:creationId xmlns:p14="http://schemas.microsoft.com/office/powerpoint/2010/main" val="343933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11226 </a:t>
            </a:r>
            <a:br>
              <a:rPr lang="en-US" sz="2200" dirty="0"/>
            </a:br>
            <a:br>
              <a:rPr lang="en-US" sz="2200" dirty="0"/>
            </a:br>
            <a:r>
              <a:rPr lang="en-US" sz="2200" dirty="0" err="1"/>
              <a:t>roi</a:t>
            </a:r>
            <a:r>
              <a:rPr lang="en-US" sz="2200" dirty="0"/>
              <a:t>                </a:t>
            </a:r>
            <a:r>
              <a:rPr lang="en-US" sz="2200" dirty="0" err="1"/>
              <a:t>roi_lower</a:t>
            </a:r>
            <a:r>
              <a:rPr lang="en-US" sz="2200" dirty="0"/>
              <a:t>       </a:t>
            </a:r>
            <a:r>
              <a:rPr lang="en-US" sz="2200" dirty="0" err="1"/>
              <a:t>roi_upper</a:t>
            </a:r>
            <a:r>
              <a:rPr lang="en-US" sz="2200" dirty="0"/>
              <a:t> </a:t>
            </a:r>
            <a:br>
              <a:rPr lang="en-US" sz="2200" dirty="0"/>
            </a:br>
            <a:r>
              <a:rPr lang="en-US" sz="2200" dirty="0"/>
              <a:t>0.457944    0.052723       0.863166 </a:t>
            </a:r>
            <a:br>
              <a:rPr lang="en-US"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return 46%</a:t>
            </a:r>
          </a:p>
          <a:p>
            <a:r>
              <a:rPr lang="en-US" dirty="0"/>
              <a:t>Lower end 6%</a:t>
            </a:r>
          </a:p>
          <a:p>
            <a:pPr marL="0" indent="0">
              <a:buNone/>
            </a:pPr>
            <a:r>
              <a:rPr lang="en-US" dirty="0"/>
              <a:t>   Around 2018</a:t>
            </a:r>
          </a:p>
          <a:p>
            <a:r>
              <a:rPr lang="en-US" dirty="0"/>
              <a:t>Upper end 86%</a:t>
            </a:r>
          </a:p>
          <a:p>
            <a:pPr marL="0" indent="0">
              <a:buNone/>
            </a:pPr>
            <a:r>
              <a:rPr lang="en-US" dirty="0"/>
              <a:t>   Around 2021</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DC64A1E3-0ACB-C848-BD29-0E7134892B90}"/>
              </a:ext>
            </a:extLst>
          </p:cNvPr>
          <p:cNvPicPr>
            <a:picLocks noChangeAspect="1"/>
          </p:cNvPicPr>
          <p:nvPr/>
        </p:nvPicPr>
        <p:blipFill>
          <a:blip r:embed="rId2"/>
          <a:stretch>
            <a:fillRect/>
          </a:stretch>
        </p:blipFill>
        <p:spPr>
          <a:xfrm>
            <a:off x="4841823" y="1663701"/>
            <a:ext cx="6511977" cy="4829174"/>
          </a:xfrm>
          <a:prstGeom prst="rect">
            <a:avLst/>
          </a:prstGeom>
        </p:spPr>
      </p:pic>
    </p:spTree>
    <p:extLst>
      <p:ext uri="{BB962C8B-B14F-4D97-AF65-F5344CB8AC3E}">
        <p14:creationId xmlns:p14="http://schemas.microsoft.com/office/powerpoint/2010/main" val="228808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11233</a:t>
            </a:r>
            <a:br>
              <a:rPr lang="en-US" sz="2200" dirty="0"/>
            </a:br>
            <a:br>
              <a:rPr lang="en-US" sz="2200" dirty="0"/>
            </a:br>
            <a:r>
              <a:rPr lang="en-US" sz="2200" dirty="0" err="1"/>
              <a:t>roi</a:t>
            </a:r>
            <a:r>
              <a:rPr lang="en-US" sz="2200" dirty="0"/>
              <a:t>                </a:t>
            </a:r>
            <a:r>
              <a:rPr lang="en-US" sz="2200" dirty="0" err="1"/>
              <a:t>roi_lower</a:t>
            </a:r>
            <a:r>
              <a:rPr lang="en-US" sz="2200" dirty="0"/>
              <a:t>       </a:t>
            </a:r>
            <a:r>
              <a:rPr lang="en-US" sz="2200" dirty="0" err="1"/>
              <a:t>roi_upper</a:t>
            </a:r>
            <a:r>
              <a:rPr lang="en-US" sz="2200" dirty="0"/>
              <a:t> </a:t>
            </a:r>
            <a:br>
              <a:rPr lang="en-US" sz="2200" dirty="0"/>
            </a:br>
            <a:r>
              <a:rPr lang="en-US" sz="2200" dirty="0"/>
              <a:t>0.425923    0.062776       0.78907</a:t>
            </a:r>
            <a:br>
              <a:rPr lang="en-US" sz="2200"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return 43%</a:t>
            </a:r>
          </a:p>
          <a:p>
            <a:r>
              <a:rPr lang="en-US" dirty="0"/>
              <a:t>Lower end 6%</a:t>
            </a:r>
          </a:p>
          <a:p>
            <a:pPr marL="0" indent="0">
              <a:buNone/>
            </a:pPr>
            <a:r>
              <a:rPr lang="en-US" dirty="0"/>
              <a:t>   Around 2018</a:t>
            </a:r>
          </a:p>
          <a:p>
            <a:r>
              <a:rPr lang="en-US" dirty="0"/>
              <a:t>Upper end 79%</a:t>
            </a:r>
          </a:p>
          <a:p>
            <a:pPr marL="0" indent="0">
              <a:buNone/>
            </a:pPr>
            <a:r>
              <a:rPr lang="en-US" dirty="0"/>
              <a:t>   Around 2021</a:t>
            </a:r>
          </a:p>
          <a:p>
            <a:pPr marL="0" indent="0">
              <a:buNone/>
            </a:pPr>
            <a:endParaRPr lang="en-US" dirty="0"/>
          </a:p>
          <a:p>
            <a:r>
              <a:rPr lang="en-US" dirty="0"/>
              <a:t>5</a:t>
            </a:r>
            <a:r>
              <a:rPr lang="en-US" baseline="30000" dirty="0"/>
              <a:t>th</a:t>
            </a:r>
            <a:r>
              <a:rPr lang="en-US" dirty="0"/>
              <a:t> for 1 yr. investment</a:t>
            </a:r>
          </a:p>
          <a:p>
            <a:pPr marL="0" indent="0">
              <a:buNone/>
            </a:pPr>
            <a:r>
              <a:rPr lang="en-US" dirty="0"/>
              <a:t>   </a:t>
            </a:r>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43DE380F-6D87-E44B-A04D-0139ADFA667C}"/>
              </a:ext>
            </a:extLst>
          </p:cNvPr>
          <p:cNvPicPr>
            <a:picLocks noChangeAspect="1"/>
          </p:cNvPicPr>
          <p:nvPr/>
        </p:nvPicPr>
        <p:blipFill>
          <a:blip r:embed="rId2"/>
          <a:stretch>
            <a:fillRect/>
          </a:stretch>
        </p:blipFill>
        <p:spPr>
          <a:xfrm>
            <a:off x="4392118" y="1543987"/>
            <a:ext cx="7135318" cy="5110812"/>
          </a:xfrm>
          <a:prstGeom prst="rect">
            <a:avLst/>
          </a:prstGeom>
        </p:spPr>
      </p:pic>
    </p:spTree>
    <p:extLst>
      <p:ext uri="{BB962C8B-B14F-4D97-AF65-F5344CB8AC3E}">
        <p14:creationId xmlns:p14="http://schemas.microsoft.com/office/powerpoint/2010/main" val="76517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11218</a:t>
            </a:r>
            <a:br>
              <a:rPr lang="en-US" sz="2200" dirty="0"/>
            </a:br>
            <a:br>
              <a:rPr lang="en-US" sz="2200" dirty="0"/>
            </a:br>
            <a:r>
              <a:rPr lang="en-US" sz="2200" dirty="0" err="1"/>
              <a:t>roi</a:t>
            </a:r>
            <a:r>
              <a:rPr lang="en-US" sz="2200" dirty="0"/>
              <a:t>                </a:t>
            </a:r>
            <a:r>
              <a:rPr lang="en-US" sz="2200" dirty="0" err="1"/>
              <a:t>roi_lower</a:t>
            </a:r>
            <a:r>
              <a:rPr lang="en-US" sz="2200" dirty="0"/>
              <a:t>       </a:t>
            </a:r>
            <a:r>
              <a:rPr lang="en-US" sz="2200" dirty="0" err="1"/>
              <a:t>roi_upper</a:t>
            </a:r>
            <a:r>
              <a:rPr lang="en-US" sz="2200" dirty="0"/>
              <a:t> </a:t>
            </a:r>
            <a:br>
              <a:rPr lang="en-US" sz="2200" dirty="0"/>
            </a:br>
            <a:r>
              <a:rPr lang="en-US" sz="2200" dirty="0"/>
              <a:t> 0.378893   -0.144644     0.902429</a:t>
            </a:r>
            <a:br>
              <a:rPr lang="en-US" sz="2200"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return 38%</a:t>
            </a:r>
          </a:p>
          <a:p>
            <a:r>
              <a:rPr lang="en-US" dirty="0"/>
              <a:t>Lower end -14%</a:t>
            </a:r>
          </a:p>
          <a:p>
            <a:pPr marL="0" indent="0">
              <a:buNone/>
            </a:pPr>
            <a:r>
              <a:rPr lang="en-US" dirty="0"/>
              <a:t>   Around 2018</a:t>
            </a:r>
          </a:p>
          <a:p>
            <a:r>
              <a:rPr lang="en-US" dirty="0"/>
              <a:t>Upper end 90%</a:t>
            </a:r>
          </a:p>
          <a:p>
            <a:pPr marL="0" indent="0">
              <a:buNone/>
            </a:pPr>
            <a:r>
              <a:rPr lang="en-US" dirty="0"/>
              <a:t>   Around 2021</a:t>
            </a:r>
          </a:p>
          <a:p>
            <a:pPr marL="0" indent="0">
              <a:buNone/>
            </a:pPr>
            <a:endParaRPr lang="en-US" dirty="0"/>
          </a:p>
          <a:p>
            <a:r>
              <a:rPr lang="en-US" dirty="0"/>
              <a:t>1</a:t>
            </a:r>
            <a:r>
              <a:rPr lang="en-US" baseline="30000" dirty="0"/>
              <a:t>st</a:t>
            </a:r>
            <a:r>
              <a:rPr lang="en-US" dirty="0"/>
              <a:t>  for 3yr. investment</a:t>
            </a:r>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83BB8900-AC3A-134F-93EF-9AAE0D6EAC9B}"/>
              </a:ext>
            </a:extLst>
          </p:cNvPr>
          <p:cNvPicPr>
            <a:picLocks noChangeAspect="1"/>
          </p:cNvPicPr>
          <p:nvPr/>
        </p:nvPicPr>
        <p:blipFill>
          <a:blip r:embed="rId2"/>
          <a:stretch>
            <a:fillRect/>
          </a:stretch>
        </p:blipFill>
        <p:spPr>
          <a:xfrm>
            <a:off x="4841822" y="1690688"/>
            <a:ext cx="6625653" cy="4964112"/>
          </a:xfrm>
          <a:prstGeom prst="rect">
            <a:avLst/>
          </a:prstGeom>
        </p:spPr>
      </p:pic>
    </p:spTree>
    <p:extLst>
      <p:ext uri="{BB962C8B-B14F-4D97-AF65-F5344CB8AC3E}">
        <p14:creationId xmlns:p14="http://schemas.microsoft.com/office/powerpoint/2010/main" val="101270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11230</a:t>
            </a:r>
            <a:br>
              <a:rPr lang="en-US" sz="2200" dirty="0"/>
            </a:br>
            <a:br>
              <a:rPr lang="en-US" sz="2200" dirty="0"/>
            </a:br>
            <a:r>
              <a:rPr lang="en-US" sz="2200" dirty="0" err="1"/>
              <a:t>roi</a:t>
            </a:r>
            <a:r>
              <a:rPr lang="en-US" sz="2200" dirty="0"/>
              <a:t>                </a:t>
            </a:r>
            <a:r>
              <a:rPr lang="en-US" sz="2200" dirty="0" err="1"/>
              <a:t>roi_lower</a:t>
            </a:r>
            <a:r>
              <a:rPr lang="en-US" sz="2200" dirty="0"/>
              <a:t>       </a:t>
            </a:r>
            <a:r>
              <a:rPr lang="en-US" sz="2200" dirty="0" err="1"/>
              <a:t>roi_upper</a:t>
            </a:r>
            <a:r>
              <a:rPr lang="en-US" sz="2200" dirty="0"/>
              <a:t> </a:t>
            </a:r>
            <a:br>
              <a:rPr lang="en-US" sz="2200" dirty="0"/>
            </a:br>
            <a:r>
              <a:rPr lang="en-US" sz="2200" dirty="0"/>
              <a:t> 0.378108   0.098586       0.657631 </a:t>
            </a:r>
            <a:br>
              <a:rPr lang="en-US" sz="2200" dirty="0"/>
            </a:br>
            <a:br>
              <a:rPr lang="en-US" sz="2200" dirty="0"/>
            </a:br>
            <a:endParaRPr lang="en-US" sz="2200"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return 38%</a:t>
            </a:r>
          </a:p>
          <a:p>
            <a:r>
              <a:rPr lang="en-US" dirty="0"/>
              <a:t>Lower end 9%</a:t>
            </a:r>
          </a:p>
          <a:p>
            <a:pPr marL="0" indent="0">
              <a:buNone/>
            </a:pPr>
            <a:r>
              <a:rPr lang="en-US" dirty="0"/>
              <a:t>   Around 2018</a:t>
            </a:r>
          </a:p>
          <a:p>
            <a:r>
              <a:rPr lang="en-US" dirty="0"/>
              <a:t>Upper end 66%</a:t>
            </a:r>
          </a:p>
          <a:p>
            <a:pPr marL="0" indent="0">
              <a:buNone/>
            </a:pPr>
            <a:r>
              <a:rPr lang="en-US" dirty="0"/>
              <a:t>   Around 2021</a:t>
            </a:r>
          </a:p>
          <a:p>
            <a:pPr marL="0" indent="0">
              <a:buNone/>
            </a:pPr>
            <a:endParaRPr lang="en-US" dirty="0"/>
          </a:p>
          <a:p>
            <a:r>
              <a:rPr lang="en-US" dirty="0"/>
              <a:t>3</a:t>
            </a:r>
            <a:r>
              <a:rPr lang="en-US" baseline="30000" dirty="0"/>
              <a:t>rd</a:t>
            </a:r>
            <a:r>
              <a:rPr lang="en-US" dirty="0"/>
              <a:t> for 1 investment</a:t>
            </a:r>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F7D034E2-D2B3-284F-90AF-4024BD2FDB1F}"/>
              </a:ext>
            </a:extLst>
          </p:cNvPr>
          <p:cNvPicPr>
            <a:picLocks noChangeAspect="1"/>
          </p:cNvPicPr>
          <p:nvPr/>
        </p:nvPicPr>
        <p:blipFill>
          <a:blip r:embed="rId2"/>
          <a:stretch>
            <a:fillRect/>
          </a:stretch>
        </p:blipFill>
        <p:spPr>
          <a:xfrm>
            <a:off x="4587240" y="1690688"/>
            <a:ext cx="6766560" cy="4964112"/>
          </a:xfrm>
          <a:prstGeom prst="rect">
            <a:avLst/>
          </a:prstGeom>
        </p:spPr>
      </p:pic>
    </p:spTree>
    <p:extLst>
      <p:ext uri="{BB962C8B-B14F-4D97-AF65-F5344CB8AC3E}">
        <p14:creationId xmlns:p14="http://schemas.microsoft.com/office/powerpoint/2010/main" val="72428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11212</a:t>
            </a:r>
            <a:br>
              <a:rPr lang="en-US" sz="2200" dirty="0"/>
            </a:br>
            <a:br>
              <a:rPr lang="en-US" sz="2200" dirty="0"/>
            </a:br>
            <a:r>
              <a:rPr lang="en-US" sz="2200" dirty="0" err="1"/>
              <a:t>roi</a:t>
            </a:r>
            <a:r>
              <a:rPr lang="en-US" sz="2200" dirty="0"/>
              <a:t>                </a:t>
            </a:r>
            <a:r>
              <a:rPr lang="en-US" sz="2200" dirty="0" err="1"/>
              <a:t>roi_lower</a:t>
            </a:r>
            <a:r>
              <a:rPr lang="en-US" sz="2200" dirty="0"/>
              <a:t>       </a:t>
            </a:r>
            <a:r>
              <a:rPr lang="en-US" sz="2200" dirty="0" err="1"/>
              <a:t>roi_upper</a:t>
            </a:r>
            <a:r>
              <a:rPr lang="en-US" sz="2200" dirty="0"/>
              <a:t> </a:t>
            </a:r>
            <a:br>
              <a:rPr lang="en-US" sz="2200" dirty="0"/>
            </a:br>
            <a:r>
              <a:rPr lang="en-US" sz="2200" dirty="0"/>
              <a:t> 0.371624  -0.027713      0.77096</a:t>
            </a:r>
            <a:br>
              <a:rPr lang="en-US" sz="2200" dirty="0"/>
            </a:br>
            <a:br>
              <a:rPr lang="en-US" sz="2200" dirty="0"/>
            </a:br>
            <a:endParaRPr lang="en-US" sz="2200"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return 37%</a:t>
            </a:r>
          </a:p>
          <a:p>
            <a:r>
              <a:rPr lang="en-US" dirty="0"/>
              <a:t>Lower end -2%</a:t>
            </a:r>
          </a:p>
          <a:p>
            <a:pPr marL="0" indent="0">
              <a:buNone/>
            </a:pPr>
            <a:r>
              <a:rPr lang="en-US" dirty="0"/>
              <a:t>   Around 2018</a:t>
            </a:r>
          </a:p>
          <a:p>
            <a:r>
              <a:rPr lang="en-US" dirty="0"/>
              <a:t>Upper end 77%</a:t>
            </a:r>
          </a:p>
          <a:p>
            <a:pPr marL="0" indent="0">
              <a:buNone/>
            </a:pPr>
            <a:r>
              <a:rPr lang="en-US" dirty="0"/>
              <a:t>   Around 2021</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3A0918F8-C698-2A49-A810-956552C0FA08}"/>
              </a:ext>
            </a:extLst>
          </p:cNvPr>
          <p:cNvPicPr>
            <a:picLocks noChangeAspect="1"/>
          </p:cNvPicPr>
          <p:nvPr/>
        </p:nvPicPr>
        <p:blipFill>
          <a:blip r:embed="rId2"/>
          <a:stretch>
            <a:fillRect/>
          </a:stretch>
        </p:blipFill>
        <p:spPr>
          <a:xfrm>
            <a:off x="4000500" y="1690688"/>
            <a:ext cx="7511946" cy="4674552"/>
          </a:xfrm>
          <a:prstGeom prst="rect">
            <a:avLst/>
          </a:prstGeom>
        </p:spPr>
      </p:pic>
    </p:spTree>
    <p:extLst>
      <p:ext uri="{BB962C8B-B14F-4D97-AF65-F5344CB8AC3E}">
        <p14:creationId xmlns:p14="http://schemas.microsoft.com/office/powerpoint/2010/main" val="214662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lstStyle/>
          <a:p>
            <a:pPr algn="ctr"/>
            <a:r>
              <a:rPr lang="en-US" b="1" dirty="0"/>
              <a:t>Recommendations</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r>
              <a:rPr lang="en-US" dirty="0"/>
              <a:t>Top 5 </a:t>
            </a:r>
            <a:r>
              <a:rPr lang="en-US" dirty="0" err="1"/>
              <a:t>zipcodes</a:t>
            </a:r>
            <a:r>
              <a:rPr lang="en-US" dirty="0"/>
              <a:t> for ROI: 11226 (37%),  11233(43%),  11218(38%), 11230(38%),  11212(37%)</a:t>
            </a:r>
          </a:p>
          <a:p>
            <a:r>
              <a:rPr lang="en-US" dirty="0"/>
              <a:t>ROI w/in 1 yr. (low): 11217, 11238,11230, 11229, 11233</a:t>
            </a:r>
          </a:p>
          <a:p>
            <a:r>
              <a:rPr lang="en-US" dirty="0"/>
              <a:t>ROI w/in 3 </a:t>
            </a:r>
            <a:r>
              <a:rPr lang="en-US" dirty="0" err="1"/>
              <a:t>yrs</a:t>
            </a:r>
            <a:r>
              <a:rPr lang="en-US" dirty="0"/>
              <a:t> (upper): 11218, 11226, 11233, 11212, 11216</a:t>
            </a:r>
          </a:p>
          <a:p>
            <a:r>
              <a:rPr lang="en-US" dirty="0"/>
              <a:t>Winners: 11226, ranked 1</a:t>
            </a:r>
            <a:r>
              <a:rPr lang="en-US" baseline="30000" dirty="0"/>
              <a:t>st</a:t>
            </a:r>
            <a:r>
              <a:rPr lang="en-US" dirty="0"/>
              <a:t> on average &amp; w/in 3 </a:t>
            </a:r>
            <a:r>
              <a:rPr lang="en-US" dirty="0" err="1"/>
              <a:t>yrs</a:t>
            </a:r>
            <a:r>
              <a:rPr lang="en-US" dirty="0"/>
              <a:t> ROI is ranked 2</a:t>
            </a:r>
            <a:r>
              <a:rPr lang="en-US" baseline="30000" dirty="0"/>
              <a:t>nd</a:t>
            </a:r>
            <a:r>
              <a:rPr lang="en-US" dirty="0"/>
              <a:t> w/ROI 86% on upper end</a:t>
            </a:r>
          </a:p>
          <a:p>
            <a:pPr marL="0" indent="0">
              <a:buNone/>
            </a:pPr>
            <a:r>
              <a:rPr lang="en-US" dirty="0"/>
              <a:t>   11230: ranked 3</a:t>
            </a:r>
            <a:r>
              <a:rPr lang="en-US" baseline="30000" dirty="0"/>
              <a:t>rd</a:t>
            </a:r>
            <a:r>
              <a:rPr lang="en-US" dirty="0"/>
              <a:t> for 1</a:t>
            </a:r>
            <a:r>
              <a:rPr lang="en-US" baseline="30000" dirty="0"/>
              <a:t>st</a:t>
            </a:r>
            <a:r>
              <a:rPr lang="en-US" dirty="0"/>
              <a:t> year;  11233 ranked for 3</a:t>
            </a:r>
            <a:r>
              <a:rPr lang="en-US" baseline="30000" dirty="0"/>
              <a:t>rd</a:t>
            </a:r>
            <a:r>
              <a:rPr lang="en-US" dirty="0"/>
              <a:t> yr. </a:t>
            </a:r>
          </a:p>
          <a:p>
            <a:r>
              <a:rPr lang="en-US" dirty="0"/>
              <a:t>Risk Assessment- only data from a </a:t>
            </a:r>
            <a:r>
              <a:rPr lang="en-US" dirty="0" err="1"/>
              <a:t>uni</a:t>
            </a:r>
            <a:r>
              <a:rPr lang="en-US" dirty="0"/>
              <a:t>-variate time series, means only considering the relationship between the average monthly home prices and  the date time points.  Not considering factors such income, geography etc. </a:t>
            </a:r>
          </a:p>
          <a:p>
            <a:endParaRPr lang="en-US" dirty="0"/>
          </a:p>
        </p:txBody>
      </p:sp>
    </p:spTree>
    <p:extLst>
      <p:ext uri="{BB962C8B-B14F-4D97-AF65-F5344CB8AC3E}">
        <p14:creationId xmlns:p14="http://schemas.microsoft.com/office/powerpoint/2010/main" val="164449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6365</TotalTime>
  <Words>587</Words>
  <Application>Microsoft Macintosh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Brooklyn  Neighborhoods</vt:lpstr>
      <vt:lpstr>Background </vt:lpstr>
      <vt:lpstr>Trends in Housing Prices up to 4-1-2018</vt:lpstr>
      <vt:lpstr>  Zipcode: 11226   roi                roi_lower       roi_upper  0.457944    0.052723       0.863166  </vt:lpstr>
      <vt:lpstr>  Zipcode: 11233  roi                roi_lower       roi_upper  0.425923    0.062776       0.78907 </vt:lpstr>
      <vt:lpstr>  Zipcode: 11218  roi                roi_lower       roi_upper   0.378893   -0.144644     0.902429 </vt:lpstr>
      <vt:lpstr>  Zipcode: 11230  roi                roi_lower       roi_upper   0.378108   0.098586       0.657631   </vt:lpstr>
      <vt:lpstr>  Zipcode: 11212  roi                roi_lower       roi_upper   0.371624  -0.027713      0.77096  </vt:lpstr>
      <vt:lpstr>Recommendations</vt:lpstr>
      <vt:lpstr>Thank You  Thank you for taking the time to listen to my presentation today. Hopefully, you found it helpful.  If you have any questions, please don’t hesitate to reach out to me.  I can be reached via email or my cell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Brooklyn Zipcodes</dc:title>
  <dc:creator>David Torres</dc:creator>
  <cp:lastModifiedBy>David Torres</cp:lastModifiedBy>
  <cp:revision>30</cp:revision>
  <dcterms:created xsi:type="dcterms:W3CDTF">2020-12-05T19:09:16Z</dcterms:created>
  <dcterms:modified xsi:type="dcterms:W3CDTF">2020-12-10T21:57:14Z</dcterms:modified>
</cp:coreProperties>
</file>