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64" r:id="rId5"/>
    <p:sldId id="269" r:id="rId6"/>
    <p:sldId id="259" r:id="rId7"/>
    <p:sldId id="260" r:id="rId8"/>
    <p:sldId id="261" r:id="rId9"/>
    <p:sldId id="262" r:id="rId10"/>
    <p:sldId id="263" r:id="rId11"/>
    <p:sldId id="258" r:id="rId12"/>
    <p:sldId id="270" r:id="rId13"/>
    <p:sldId id="271" r:id="rId14"/>
    <p:sldId id="272"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07"/>
  </p:normalViewPr>
  <p:slideViewPr>
    <p:cSldViewPr snapToGrid="0" snapToObjects="1">
      <p:cViewPr>
        <p:scale>
          <a:sx n="169" d="100"/>
          <a:sy n="169" d="100"/>
        </p:scale>
        <p:origin x="-9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61F6-F9C0-D147-9388-27DA018A4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8AF4E-BB69-CB49-8228-900753B0C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765A8-7587-9C4E-A316-A8C3F18D4820}"/>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8C5E1529-F097-6B4E-90BB-7B9567FEB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5298-59F7-EA48-B24E-91D0E72FF393}"/>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57052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989D-A7B3-3D46-B9CD-986B2F387A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5510D-56DF-F041-9C48-6B7B51C15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EF056-7FC6-AC4E-8F8F-B293F4B1E3A9}"/>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6567FB82-5ED0-0440-91DD-E75A0B31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66B2E-48AF-A444-B852-7D645E848BC8}"/>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39850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6FB9B-136F-B04A-B93B-1CF7E673C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5DB19-EF1A-5D41-A11F-8B9AECB7B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090E4-4379-7E4E-B92A-08B6E03A7238}"/>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AF0D2C7F-ABD1-6F46-9EA1-68036747C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A1D50-280F-3B49-9853-6065F6C4C20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95148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BEB1-52EE-BB4B-8A48-C7146946B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D34FE-5A12-894E-9B50-F6336AD78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5380-9377-E14A-860D-0FFBAC3F00B4}"/>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1AE136A4-192F-194A-8B54-8B3E0D060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E2C33-94D4-2142-A969-90B8A97FB65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87301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8DE2-E349-824F-B281-C7E222D84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82A30-FE0B-D846-9CB4-F1E1B0961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E94B-0B74-BF42-A724-025FBCE5BCD6}"/>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EF268298-175B-B44F-8966-D45E7F215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5C1F-B7EF-3B49-9E47-33DF05867377}"/>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72553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CA18-F7AA-004D-B36D-792178CC8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7F7FB-B30A-5148-8C8B-2D4EF3FC97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36A9A-87E3-A442-BA71-B1D225D45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5486A-3B6D-1948-855C-1FC7F91B8CDF}"/>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6" name="Footer Placeholder 5">
            <a:extLst>
              <a:ext uri="{FF2B5EF4-FFF2-40B4-BE49-F238E27FC236}">
                <a16:creationId xmlns:a16="http://schemas.microsoft.com/office/drawing/2014/main" id="{662A019F-4105-0B4F-985C-574EA54DB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204A3-5BBD-E640-BF47-6FE968FB0800}"/>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888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281B-4E27-A14F-9B94-0B7854018B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4A09D-E6B3-AB4E-9B76-583F995D8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37CA6-DC60-D943-B8BD-ED0FEB64D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BD464-E019-DF41-9AA4-2D61DDD7D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C0B85-D504-CA4C-85E8-E65ED973A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56DE5-C18B-1149-A215-3FF3F50F7B33}"/>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8" name="Footer Placeholder 7">
            <a:extLst>
              <a:ext uri="{FF2B5EF4-FFF2-40B4-BE49-F238E27FC236}">
                <a16:creationId xmlns:a16="http://schemas.microsoft.com/office/drawing/2014/main" id="{C756822B-73AA-F44E-8F0F-921E77119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094E0A-675D-2E49-B4E3-E260E90FA57C}"/>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28280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93D8-ED71-2046-9702-4194DE1D8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D5DE5-2F30-C041-A63B-0FC2D674CD2D}"/>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4" name="Footer Placeholder 3">
            <a:extLst>
              <a:ext uri="{FF2B5EF4-FFF2-40B4-BE49-F238E27FC236}">
                <a16:creationId xmlns:a16="http://schemas.microsoft.com/office/drawing/2014/main" id="{DCA8C630-B2B1-094A-82DD-6EDA73C2C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552C6-0283-5543-A2CF-EBF192C5416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03789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FAE3E-08AD-B749-AD58-530F2C8A18BB}"/>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3" name="Footer Placeholder 2">
            <a:extLst>
              <a:ext uri="{FF2B5EF4-FFF2-40B4-BE49-F238E27FC236}">
                <a16:creationId xmlns:a16="http://schemas.microsoft.com/office/drawing/2014/main" id="{A2481460-6DC9-644D-9295-A42CCDC1A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71AD6F-AACF-9F43-BF1B-8235F38B2A3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56714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D02D-C1D9-8E48-89A8-8BDDB7442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2157-6C13-A048-8188-F3E9417E2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B791F4-AE1D-3D48-92DD-E24F0FC58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5B9C1-8F75-714F-AEE7-AF92500CE1F9}"/>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6" name="Footer Placeholder 5">
            <a:extLst>
              <a:ext uri="{FF2B5EF4-FFF2-40B4-BE49-F238E27FC236}">
                <a16:creationId xmlns:a16="http://schemas.microsoft.com/office/drawing/2014/main" id="{3971CCD0-0553-B34C-9D56-BC2752112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AEFDE-05FD-B84E-B4C0-2E2DA0048DD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18946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49DF-6E8D-5040-BC3B-B5068C806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622A1-F720-1B41-8BD9-AE02E21BD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EF398-61B2-2141-A36E-522A120BB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68920-6BCD-B546-A2EE-073F2D92F14B}"/>
              </a:ext>
            </a:extLst>
          </p:cNvPr>
          <p:cNvSpPr>
            <a:spLocks noGrp="1"/>
          </p:cNvSpPr>
          <p:nvPr>
            <p:ph type="dt" sz="half" idx="10"/>
          </p:nvPr>
        </p:nvSpPr>
        <p:spPr/>
        <p:txBody>
          <a:bodyPr/>
          <a:lstStyle/>
          <a:p>
            <a:fld id="{A70138C3-DC66-AC46-BBED-5BC5CEF98FA7}" type="datetimeFigureOut">
              <a:rPr lang="en-US" smtClean="0"/>
              <a:t>12/15/20</a:t>
            </a:fld>
            <a:endParaRPr lang="en-US"/>
          </a:p>
        </p:txBody>
      </p:sp>
      <p:sp>
        <p:nvSpPr>
          <p:cNvPr id="6" name="Footer Placeholder 5">
            <a:extLst>
              <a:ext uri="{FF2B5EF4-FFF2-40B4-BE49-F238E27FC236}">
                <a16:creationId xmlns:a16="http://schemas.microsoft.com/office/drawing/2014/main" id="{1CD0A46F-AC2C-8B40-BC78-19C4F63BC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9BDB7-90DF-3346-97E8-FB4CD3D34B0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93730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19D4D-240E-534F-AD29-41BE35D19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DC607C-6BBC-6244-9F6E-0300AC8CD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F88B1-3C40-C640-91F3-C29DCF08F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138C3-DC66-AC46-BBED-5BC5CEF98FA7}" type="datetimeFigureOut">
              <a:rPr lang="en-US" smtClean="0"/>
              <a:t>12/15/20</a:t>
            </a:fld>
            <a:endParaRPr lang="en-US"/>
          </a:p>
        </p:txBody>
      </p:sp>
      <p:sp>
        <p:nvSpPr>
          <p:cNvPr id="5" name="Footer Placeholder 4">
            <a:extLst>
              <a:ext uri="{FF2B5EF4-FFF2-40B4-BE49-F238E27FC236}">
                <a16:creationId xmlns:a16="http://schemas.microsoft.com/office/drawing/2014/main" id="{4543FE65-D6A1-FC41-9136-873635C7C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26315-7347-9D4F-8A83-AA5CBC5DE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6250A-5AA0-6146-9CB4-87D69F759D8D}" type="slidenum">
              <a:rPr lang="en-US" smtClean="0"/>
              <a:t>‹#›</a:t>
            </a:fld>
            <a:endParaRPr lang="en-US"/>
          </a:p>
        </p:txBody>
      </p:sp>
    </p:spTree>
    <p:extLst>
      <p:ext uri="{BB962C8B-B14F-4D97-AF65-F5344CB8AC3E}">
        <p14:creationId xmlns:p14="http://schemas.microsoft.com/office/powerpoint/2010/main" val="307353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1A67-9E74-124F-8881-BCDD00DC2734}"/>
              </a:ext>
            </a:extLst>
          </p:cNvPr>
          <p:cNvSpPr>
            <a:spLocks noGrp="1"/>
          </p:cNvSpPr>
          <p:nvPr>
            <p:ph type="ctrTitle"/>
          </p:nvPr>
        </p:nvSpPr>
        <p:spPr>
          <a:xfrm>
            <a:off x="1524000" y="457201"/>
            <a:ext cx="9144000" cy="1615439"/>
          </a:xfrm>
        </p:spPr>
        <p:txBody>
          <a:bodyPr>
            <a:normAutofit fontScale="90000"/>
          </a:bodyPr>
          <a:lstStyle/>
          <a:p>
            <a:r>
              <a:rPr lang="en-US" dirty="0"/>
              <a:t>Brooklyn </a:t>
            </a:r>
            <a:br>
              <a:rPr lang="en-US" dirty="0"/>
            </a:br>
            <a:r>
              <a:rPr lang="en-US" dirty="0"/>
              <a:t>Neighborhoods</a:t>
            </a:r>
          </a:p>
        </p:txBody>
      </p:sp>
      <p:sp>
        <p:nvSpPr>
          <p:cNvPr id="3" name="Subtitle 2">
            <a:extLst>
              <a:ext uri="{FF2B5EF4-FFF2-40B4-BE49-F238E27FC236}">
                <a16:creationId xmlns:a16="http://schemas.microsoft.com/office/drawing/2014/main" id="{8DD7A7F8-F0BA-314B-BD3A-872CB6BA30CC}"/>
              </a:ext>
            </a:extLst>
          </p:cNvPr>
          <p:cNvSpPr>
            <a:spLocks noGrp="1"/>
          </p:cNvSpPr>
          <p:nvPr>
            <p:ph type="subTitle" idx="1"/>
          </p:nvPr>
        </p:nvSpPr>
        <p:spPr>
          <a:xfrm>
            <a:off x="1524000" y="2194560"/>
            <a:ext cx="9144000" cy="396240"/>
          </a:xfrm>
        </p:spPr>
        <p:txBody>
          <a:bodyPr>
            <a:normAutofit lnSpcReduction="10000"/>
          </a:bodyPr>
          <a:lstStyle/>
          <a:p>
            <a:r>
              <a:rPr lang="en-US" dirty="0"/>
              <a:t>Time Series Forecasting</a:t>
            </a:r>
          </a:p>
        </p:txBody>
      </p:sp>
      <p:pic>
        <p:nvPicPr>
          <p:cNvPr id="7" name="Picture 6" descr="A picture containing building, sitting, wooden, large&#10;&#10;Description automatically generated">
            <a:extLst>
              <a:ext uri="{FF2B5EF4-FFF2-40B4-BE49-F238E27FC236}">
                <a16:creationId xmlns:a16="http://schemas.microsoft.com/office/drawing/2014/main" id="{A07B41E9-3479-7642-90A1-EBA190403E4D}"/>
              </a:ext>
            </a:extLst>
          </p:cNvPr>
          <p:cNvPicPr>
            <a:picLocks noChangeAspect="1"/>
          </p:cNvPicPr>
          <p:nvPr/>
        </p:nvPicPr>
        <p:blipFill>
          <a:blip r:embed="rId2"/>
          <a:stretch>
            <a:fillRect/>
          </a:stretch>
        </p:blipFill>
        <p:spPr>
          <a:xfrm>
            <a:off x="3238500" y="2712720"/>
            <a:ext cx="5715000" cy="3810000"/>
          </a:xfrm>
          <a:prstGeom prst="rect">
            <a:avLst/>
          </a:prstGeom>
        </p:spPr>
      </p:pic>
    </p:spTree>
    <p:extLst>
      <p:ext uri="{BB962C8B-B14F-4D97-AF65-F5344CB8AC3E}">
        <p14:creationId xmlns:p14="http://schemas.microsoft.com/office/powerpoint/2010/main" val="56464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11212</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 0.371624    -0.027713      0.77096</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ROI 37%</a:t>
            </a:r>
          </a:p>
          <a:p>
            <a:r>
              <a:rPr lang="en-US" dirty="0"/>
              <a:t>1</a:t>
            </a:r>
            <a:r>
              <a:rPr lang="en-US" baseline="30000" dirty="0"/>
              <a:t>st</a:t>
            </a:r>
            <a:r>
              <a:rPr lang="en-US" dirty="0"/>
              <a:t> yr. -2.77%</a:t>
            </a:r>
          </a:p>
          <a:p>
            <a:r>
              <a:rPr lang="en-US" dirty="0"/>
              <a:t>3</a:t>
            </a:r>
            <a:r>
              <a:rPr lang="en-US" baseline="30000" dirty="0"/>
              <a:t>rd</a:t>
            </a:r>
            <a:r>
              <a:rPr lang="en-US" dirty="0"/>
              <a:t> yr. 77%</a:t>
            </a:r>
          </a:p>
          <a:p>
            <a:pPr marL="0" indent="0">
              <a:buNone/>
            </a:pPr>
            <a:r>
              <a:rPr lang="en-US" dirty="0"/>
              <a:t>   </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C5075A4D-0DB4-F146-9660-5C10ACE9393A}"/>
              </a:ext>
            </a:extLst>
          </p:cNvPr>
          <p:cNvPicPr>
            <a:picLocks noChangeAspect="1"/>
          </p:cNvPicPr>
          <p:nvPr/>
        </p:nvPicPr>
        <p:blipFill>
          <a:blip r:embed="rId2"/>
          <a:stretch>
            <a:fillRect/>
          </a:stretch>
        </p:blipFill>
        <p:spPr>
          <a:xfrm>
            <a:off x="5638800" y="1582616"/>
            <a:ext cx="5715000" cy="5072184"/>
          </a:xfrm>
          <a:prstGeom prst="rect">
            <a:avLst/>
          </a:prstGeom>
        </p:spPr>
      </p:pic>
    </p:spTree>
    <p:extLst>
      <p:ext uri="{BB962C8B-B14F-4D97-AF65-F5344CB8AC3E}">
        <p14:creationId xmlns:p14="http://schemas.microsoft.com/office/powerpoint/2010/main" val="214662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Mean ROI</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424066"/>
            <a:ext cx="10515600" cy="4752897"/>
          </a:xfrm>
        </p:spPr>
        <p:txBody>
          <a:bodyPr>
            <a:normAutofit/>
          </a:bodyPr>
          <a:lstStyle/>
          <a:p>
            <a:pPr marL="0" indent="0">
              <a:buNone/>
            </a:pPr>
            <a:r>
              <a:rPr lang="en-US" dirty="0"/>
              <a:t>Top 5 </a:t>
            </a:r>
            <a:r>
              <a:rPr lang="en-US" dirty="0" err="1"/>
              <a:t>zipcodes</a:t>
            </a:r>
            <a:r>
              <a:rPr lang="en-US" dirty="0"/>
              <a:t> with mean ROI: </a:t>
            </a:r>
          </a:p>
          <a:p>
            <a:r>
              <a:rPr lang="en-US" dirty="0"/>
              <a:t>11210  (60%) </a:t>
            </a:r>
          </a:p>
          <a:p>
            <a:r>
              <a:rPr lang="en-US" dirty="0"/>
              <a:t>11233  (43%)  </a:t>
            </a:r>
          </a:p>
          <a:p>
            <a:r>
              <a:rPr lang="en-US" dirty="0"/>
              <a:t>11218  (38%) </a:t>
            </a:r>
          </a:p>
          <a:p>
            <a:r>
              <a:rPr lang="en-US" dirty="0"/>
              <a:t>11230  (38%)  </a:t>
            </a:r>
          </a:p>
          <a:p>
            <a:r>
              <a:rPr lang="en-US" dirty="0"/>
              <a:t>11212  (37%)</a:t>
            </a:r>
          </a:p>
        </p:txBody>
      </p:sp>
    </p:spTree>
    <p:extLst>
      <p:ext uri="{BB962C8B-B14F-4D97-AF65-F5344CB8AC3E}">
        <p14:creationId xmlns:p14="http://schemas.microsoft.com/office/powerpoint/2010/main" val="164449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1</a:t>
            </a:r>
            <a:r>
              <a:rPr lang="en-US" sz="3300" b="1" baseline="30000" dirty="0"/>
              <a:t>st</a:t>
            </a:r>
            <a:r>
              <a:rPr lang="en-US" sz="3300" b="1" dirty="0"/>
              <a:t> Year</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r>
              <a:rPr lang="en-US" dirty="0"/>
              <a:t>ROI  around 1 yr.: </a:t>
            </a:r>
          </a:p>
          <a:p>
            <a:r>
              <a:rPr lang="en-US" dirty="0"/>
              <a:t>11238  (19%)</a:t>
            </a:r>
          </a:p>
          <a:p>
            <a:r>
              <a:rPr lang="en-US" dirty="0"/>
              <a:t>11217  (15%)</a:t>
            </a:r>
          </a:p>
          <a:p>
            <a:r>
              <a:rPr lang="en-US" dirty="0"/>
              <a:t>11220  (11%)</a:t>
            </a:r>
          </a:p>
          <a:p>
            <a:r>
              <a:rPr lang="en-US" dirty="0"/>
              <a:t>11230  (9.8%)</a:t>
            </a:r>
          </a:p>
          <a:p>
            <a:r>
              <a:rPr lang="en-US" dirty="0"/>
              <a:t>11224  (8.7%)</a:t>
            </a:r>
          </a:p>
        </p:txBody>
      </p:sp>
    </p:spTree>
    <p:extLst>
      <p:ext uri="{BB962C8B-B14F-4D97-AF65-F5344CB8AC3E}">
        <p14:creationId xmlns:p14="http://schemas.microsoft.com/office/powerpoint/2010/main" val="267282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3</a:t>
            </a:r>
            <a:r>
              <a:rPr lang="en-US" sz="3300" b="1" baseline="30000" dirty="0"/>
              <a:t>rd</a:t>
            </a:r>
            <a:r>
              <a:rPr lang="en-US" sz="3300" b="1" dirty="0"/>
              <a:t> Year</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r>
              <a:rPr lang="en-US" dirty="0"/>
              <a:t>ROI around 3 yrs.: </a:t>
            </a:r>
          </a:p>
          <a:p>
            <a:r>
              <a:rPr lang="en-US" dirty="0"/>
              <a:t>11210  (489%) </a:t>
            </a:r>
          </a:p>
          <a:p>
            <a:r>
              <a:rPr lang="en-US" dirty="0"/>
              <a:t>11221  (192%)</a:t>
            </a:r>
          </a:p>
          <a:p>
            <a:r>
              <a:rPr lang="en-US" dirty="0"/>
              <a:t>11218  (90%)</a:t>
            </a:r>
          </a:p>
          <a:p>
            <a:r>
              <a:rPr lang="en-US" dirty="0"/>
              <a:t>11233  (79%) </a:t>
            </a:r>
          </a:p>
          <a:p>
            <a:r>
              <a:rPr lang="en-US" dirty="0"/>
              <a:t>11212  (77%)</a:t>
            </a:r>
          </a:p>
        </p:txBody>
      </p:sp>
    </p:spTree>
    <p:extLst>
      <p:ext uri="{BB962C8B-B14F-4D97-AF65-F5344CB8AC3E}">
        <p14:creationId xmlns:p14="http://schemas.microsoft.com/office/powerpoint/2010/main" val="230916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Winners</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pPr marL="0" indent="0">
              <a:buNone/>
            </a:pPr>
            <a:r>
              <a:rPr lang="en-US" dirty="0"/>
              <a:t>      </a:t>
            </a:r>
            <a:r>
              <a:rPr lang="en-US" u="sng" dirty="0"/>
              <a:t>Mean ROI</a:t>
            </a:r>
            <a:r>
              <a:rPr lang="en-US" dirty="0"/>
              <a:t>	            	</a:t>
            </a:r>
            <a:r>
              <a:rPr lang="en-US" u="sng" dirty="0"/>
              <a:t>1st yr.</a:t>
            </a:r>
            <a:r>
              <a:rPr lang="en-US" dirty="0"/>
              <a:t>		</a:t>
            </a:r>
            <a:r>
              <a:rPr lang="en-US" u="sng" dirty="0"/>
              <a:t>3</a:t>
            </a:r>
            <a:r>
              <a:rPr lang="en-US" u="sng" baseline="30000" dirty="0"/>
              <a:t>rd</a:t>
            </a:r>
            <a:r>
              <a:rPr lang="en-US" u="sng" dirty="0"/>
              <a:t> yr.</a:t>
            </a:r>
          </a:p>
          <a:p>
            <a:pPr marL="0" indent="0">
              <a:buNone/>
            </a:pPr>
            <a:r>
              <a:rPr lang="en-US" dirty="0"/>
              <a:t>1.) 11210  (60%) 					11210    (489%) 1st</a:t>
            </a:r>
          </a:p>
          <a:p>
            <a:pPr marL="0" indent="0">
              <a:buNone/>
            </a:pPr>
            <a:r>
              <a:rPr lang="en-US" dirty="0"/>
              <a:t>2.) 11233  (42.5%)                                      	11233    (79%)   4th</a:t>
            </a:r>
          </a:p>
          <a:p>
            <a:pPr marL="0" indent="0">
              <a:buNone/>
            </a:pPr>
            <a:r>
              <a:rPr lang="en-US" dirty="0"/>
              <a:t>3.) 11218  (37.8%)                                      	11218    (90%)   3rd</a:t>
            </a:r>
          </a:p>
          <a:p>
            <a:pPr marL="0" indent="0">
              <a:buNone/>
            </a:pPr>
            <a:r>
              <a:rPr lang="en-US" dirty="0"/>
              <a:t>4.) 11230  (37.8%)     	11230 (9.8%)  4th</a:t>
            </a:r>
          </a:p>
          <a:p>
            <a:pPr marL="0" indent="0">
              <a:buNone/>
            </a:pPr>
            <a:r>
              <a:rPr lang="en-US" dirty="0"/>
              <a:t>5.) 11212  (37%) 					11212     (77%)  5th</a:t>
            </a:r>
          </a:p>
        </p:txBody>
      </p:sp>
    </p:spTree>
    <p:extLst>
      <p:ext uri="{BB962C8B-B14F-4D97-AF65-F5344CB8AC3E}">
        <p14:creationId xmlns:p14="http://schemas.microsoft.com/office/powerpoint/2010/main" val="404642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4185-530A-354E-863A-C7191BB1C17C}"/>
              </a:ext>
            </a:extLst>
          </p:cNvPr>
          <p:cNvSpPr>
            <a:spLocks noGrp="1"/>
          </p:cNvSpPr>
          <p:nvPr>
            <p:ph type="title"/>
          </p:nvPr>
        </p:nvSpPr>
        <p:spPr>
          <a:xfrm>
            <a:off x="838200" y="365125"/>
            <a:ext cx="10515600" cy="2606675"/>
          </a:xfrm>
        </p:spPr>
        <p:txBody>
          <a:bodyPr>
            <a:normAutofit/>
          </a:bodyPr>
          <a:lstStyle/>
          <a:p>
            <a:r>
              <a:rPr lang="en-US" dirty="0"/>
              <a:t>Thank You</a:t>
            </a:r>
            <a:br>
              <a:rPr lang="en-US" dirty="0"/>
            </a:br>
            <a:br>
              <a:rPr lang="en-US" dirty="0"/>
            </a:br>
            <a:r>
              <a:rPr lang="en-US" sz="2200" dirty="0"/>
              <a:t>Thank you for taking the time to listen to my presentation today. Hopefully, you found it helpful.  If you have any questions, please don’t hesitate to reach out to me.  I can be reached via email or my cell</a:t>
            </a:r>
          </a:p>
        </p:txBody>
      </p:sp>
    </p:spTree>
    <p:extLst>
      <p:ext uri="{BB962C8B-B14F-4D97-AF65-F5344CB8AC3E}">
        <p14:creationId xmlns:p14="http://schemas.microsoft.com/office/powerpoint/2010/main" val="142567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EDEFF-2A4A-3743-B0B1-A562394C151E}"/>
              </a:ext>
            </a:extLst>
          </p:cNvPr>
          <p:cNvSpPr txBox="1"/>
          <p:nvPr/>
        </p:nvSpPr>
        <p:spPr>
          <a:xfrm>
            <a:off x="1310640" y="579120"/>
            <a:ext cx="10881360" cy="2031325"/>
          </a:xfrm>
          <a:prstGeom prst="rect">
            <a:avLst/>
          </a:prstGeom>
          <a:noFill/>
        </p:spPr>
        <p:txBody>
          <a:bodyPr wrap="square" rtlCol="0">
            <a:spAutoFit/>
          </a:bodyPr>
          <a:lstStyle/>
          <a:p>
            <a:r>
              <a:rPr lang="en-US" dirty="0"/>
              <a:t>If I had more time I would work on the following parts to the model:</a:t>
            </a:r>
          </a:p>
          <a:p>
            <a:endParaRPr lang="en-US" dirty="0"/>
          </a:p>
          <a:p>
            <a:pPr marL="342900" indent="-342900">
              <a:buAutoNum type="arabicPeriod"/>
            </a:pPr>
            <a:r>
              <a:rPr lang="en-US" dirty="0"/>
              <a:t>I would add </a:t>
            </a:r>
            <a:r>
              <a:rPr lang="en-US" dirty="0" err="1"/>
              <a:t>plotly</a:t>
            </a:r>
            <a:r>
              <a:rPr lang="en-US" dirty="0"/>
              <a:t> or dashboard to my model.  It needs to be interactive where user can adjust the time period </a:t>
            </a:r>
          </a:p>
          <a:p>
            <a:r>
              <a:rPr lang="en-US" dirty="0"/>
              <a:t>      for forecasting moving a bar. </a:t>
            </a:r>
          </a:p>
          <a:p>
            <a:r>
              <a:rPr lang="en-US" dirty="0"/>
              <a:t> </a:t>
            </a:r>
          </a:p>
          <a:p>
            <a:pPr marL="342900" indent="-342900">
              <a:buAutoNum type="arabicPeriod" startAt="2"/>
            </a:pPr>
            <a:r>
              <a:rPr lang="en-US" dirty="0"/>
              <a:t>Need to explore what the risk aspects are to investing in these </a:t>
            </a:r>
            <a:r>
              <a:rPr lang="en-US" dirty="0" err="1"/>
              <a:t>zipcodes</a:t>
            </a:r>
            <a:r>
              <a:rPr lang="en-US" dirty="0"/>
              <a:t>.</a:t>
            </a:r>
          </a:p>
          <a:p>
            <a:pPr marL="342900" indent="-342900">
              <a:buAutoNum type="arabicPeriod" startAt="2"/>
            </a:pPr>
            <a:r>
              <a:rPr lang="en-US" dirty="0"/>
              <a:t>Want to create models that consider other features besides average monthly sales price.</a:t>
            </a:r>
          </a:p>
        </p:txBody>
      </p:sp>
    </p:spTree>
    <p:extLst>
      <p:ext uri="{BB962C8B-B14F-4D97-AF65-F5344CB8AC3E}">
        <p14:creationId xmlns:p14="http://schemas.microsoft.com/office/powerpoint/2010/main" val="175816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pPr algn="ctr"/>
            <a:r>
              <a:rPr lang="en-US" b="1" dirty="0"/>
              <a:t>Background</a:t>
            </a:r>
            <a:r>
              <a:rPr lang="en-US" dirty="0"/>
              <a:t>	</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Top 5 </a:t>
            </a:r>
            <a:r>
              <a:rPr lang="en-US" dirty="0" err="1"/>
              <a:t>zipcodes</a:t>
            </a:r>
            <a:r>
              <a:rPr lang="en-US" dirty="0"/>
              <a:t> to invest in Brooklyn, NY based on investment time up to 3 years. </a:t>
            </a:r>
          </a:p>
          <a:p>
            <a:r>
              <a:rPr lang="en-US" dirty="0"/>
              <a:t>Analysis based on data from  </a:t>
            </a:r>
            <a:r>
              <a:rPr lang="en-US" dirty="0" err="1"/>
              <a:t>Zillow.com</a:t>
            </a:r>
            <a:r>
              <a:rPr lang="en-US" dirty="0"/>
              <a:t> 4/1/1996 – 4/1/2018 </a:t>
            </a:r>
          </a:p>
          <a:p>
            <a:r>
              <a:rPr lang="en-US" dirty="0"/>
              <a:t>Forecasting period is 4/1/2018 to 4/1/2021</a:t>
            </a:r>
          </a:p>
        </p:txBody>
      </p:sp>
    </p:spTree>
    <p:extLst>
      <p:ext uri="{BB962C8B-B14F-4D97-AF65-F5344CB8AC3E}">
        <p14:creationId xmlns:p14="http://schemas.microsoft.com/office/powerpoint/2010/main" val="98230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Investment time period of 1 to 3 years. </a:t>
            </a:r>
          </a:p>
          <a:p>
            <a:r>
              <a:rPr lang="en-US" dirty="0"/>
              <a:t>Top 5 </a:t>
            </a:r>
            <a:r>
              <a:rPr lang="en-US" dirty="0" err="1"/>
              <a:t>zipcodes</a:t>
            </a:r>
            <a:r>
              <a:rPr lang="en-US" dirty="0"/>
              <a:t> with mean ROI for investment period?</a:t>
            </a:r>
          </a:p>
          <a:p>
            <a:r>
              <a:rPr lang="en-US" dirty="0"/>
              <a:t> Top 5 </a:t>
            </a:r>
            <a:r>
              <a:rPr lang="en-US" dirty="0" err="1"/>
              <a:t>zipcodes</a:t>
            </a:r>
            <a:r>
              <a:rPr lang="en-US" dirty="0"/>
              <a:t> with ROI on for 1 year?</a:t>
            </a:r>
          </a:p>
          <a:p>
            <a:r>
              <a:rPr lang="en-US" dirty="0"/>
              <a:t> Top 5 </a:t>
            </a:r>
            <a:r>
              <a:rPr lang="en-US" dirty="0" err="1"/>
              <a:t>zipcodes</a:t>
            </a:r>
            <a:r>
              <a:rPr lang="en-US" dirty="0"/>
              <a:t> with ROI on for 3 years?</a:t>
            </a:r>
          </a:p>
        </p:txBody>
      </p:sp>
    </p:spTree>
    <p:extLst>
      <p:ext uri="{BB962C8B-B14F-4D97-AF65-F5344CB8AC3E}">
        <p14:creationId xmlns:p14="http://schemas.microsoft.com/office/powerpoint/2010/main" val="92640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CE1F-6FE3-E844-8513-F253A6FC89C9}"/>
              </a:ext>
            </a:extLst>
          </p:cNvPr>
          <p:cNvSpPr>
            <a:spLocks noGrp="1"/>
          </p:cNvSpPr>
          <p:nvPr>
            <p:ph type="title"/>
          </p:nvPr>
        </p:nvSpPr>
        <p:spPr/>
        <p:txBody>
          <a:bodyPr/>
          <a:lstStyle/>
          <a:p>
            <a:r>
              <a:rPr lang="en-US" b="1" dirty="0"/>
              <a:t>Trends in Housing Prices up to 4-1-2018</a:t>
            </a:r>
          </a:p>
        </p:txBody>
      </p:sp>
      <p:sp>
        <p:nvSpPr>
          <p:cNvPr id="3" name="Content Placeholder 2">
            <a:extLst>
              <a:ext uri="{FF2B5EF4-FFF2-40B4-BE49-F238E27FC236}">
                <a16:creationId xmlns:a16="http://schemas.microsoft.com/office/drawing/2014/main" id="{E548CD52-3CA1-9642-BDA9-0FF86DC37BF7}"/>
              </a:ext>
            </a:extLst>
          </p:cNvPr>
          <p:cNvSpPr>
            <a:spLocks noGrp="1"/>
          </p:cNvSpPr>
          <p:nvPr>
            <p:ph sz="half" idx="1"/>
          </p:nvPr>
        </p:nvSpPr>
        <p:spPr>
          <a:xfrm>
            <a:off x="838200" y="1825625"/>
            <a:ext cx="4800600" cy="4351338"/>
          </a:xfrm>
        </p:spPr>
        <p:txBody>
          <a:bodyPr>
            <a:normAutofit/>
          </a:bodyPr>
          <a:lstStyle/>
          <a:p>
            <a:r>
              <a:rPr lang="en-US" dirty="0"/>
              <a:t>Housing market crash in 2008</a:t>
            </a:r>
          </a:p>
          <a:p>
            <a:r>
              <a:rPr lang="en-US" dirty="0"/>
              <a:t>11217 (blue)       $3.66 million</a:t>
            </a:r>
          </a:p>
          <a:p>
            <a:r>
              <a:rPr lang="en-US" dirty="0"/>
              <a:t>11238 (green)    $2.8 million</a:t>
            </a:r>
          </a:p>
          <a:p>
            <a:r>
              <a:rPr lang="en-US" dirty="0"/>
              <a:t>11215 (green)    $2.2 million</a:t>
            </a:r>
          </a:p>
          <a:p>
            <a:r>
              <a:rPr lang="en-US" dirty="0"/>
              <a:t>11212  (purple)  $428,400</a:t>
            </a:r>
          </a:p>
          <a:p>
            <a:pPr marL="0" indent="0">
              <a:buNone/>
            </a:pPr>
            <a:r>
              <a:rPr lang="en-US" dirty="0"/>
              <a:t>   </a:t>
            </a:r>
          </a:p>
          <a:p>
            <a:endParaRPr lang="en-US" dirty="0"/>
          </a:p>
          <a:p>
            <a:endParaRPr lang="en-US" dirty="0"/>
          </a:p>
        </p:txBody>
      </p:sp>
      <p:sp>
        <p:nvSpPr>
          <p:cNvPr id="4" name="Content Placeholder 3">
            <a:extLst>
              <a:ext uri="{FF2B5EF4-FFF2-40B4-BE49-F238E27FC236}">
                <a16:creationId xmlns:a16="http://schemas.microsoft.com/office/drawing/2014/main" id="{98BDE718-C17F-4241-8D4D-C78528AFE2C8}"/>
              </a:ext>
            </a:extLst>
          </p:cNvPr>
          <p:cNvSpPr>
            <a:spLocks noGrp="1"/>
          </p:cNvSpPr>
          <p:nvPr>
            <p:ph sz="half" idx="2"/>
          </p:nvPr>
        </p:nvSpPr>
        <p:spPr/>
        <p:txBody>
          <a:bodyPr>
            <a:normAutofit/>
          </a:bodyPr>
          <a:lstStyle/>
          <a:p>
            <a:endParaRPr lang="en-US"/>
          </a:p>
        </p:txBody>
      </p:sp>
      <p:pic>
        <p:nvPicPr>
          <p:cNvPr id="7" name="Picture 6">
            <a:extLst>
              <a:ext uri="{FF2B5EF4-FFF2-40B4-BE49-F238E27FC236}">
                <a16:creationId xmlns:a16="http://schemas.microsoft.com/office/drawing/2014/main" id="{D3942F39-A2A1-5541-8179-0FE4CC99663C}"/>
              </a:ext>
            </a:extLst>
          </p:cNvPr>
          <p:cNvPicPr>
            <a:picLocks noChangeAspect="1"/>
          </p:cNvPicPr>
          <p:nvPr/>
        </p:nvPicPr>
        <p:blipFill>
          <a:blip r:embed="rId2"/>
          <a:stretch>
            <a:fillRect/>
          </a:stretch>
        </p:blipFill>
        <p:spPr>
          <a:xfrm>
            <a:off x="5897216" y="1690688"/>
            <a:ext cx="5450233" cy="4802187"/>
          </a:xfrm>
          <a:prstGeom prst="rect">
            <a:avLst/>
          </a:prstGeom>
        </p:spPr>
      </p:pic>
    </p:spTree>
    <p:extLst>
      <p:ext uri="{BB962C8B-B14F-4D97-AF65-F5344CB8AC3E}">
        <p14:creationId xmlns:p14="http://schemas.microsoft.com/office/powerpoint/2010/main" val="343933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3149-DA1B-E34E-8A33-2F099DDE83B6}"/>
              </a:ext>
            </a:extLst>
          </p:cNvPr>
          <p:cNvSpPr>
            <a:spLocks noGrp="1"/>
          </p:cNvSpPr>
          <p:nvPr>
            <p:ph type="title"/>
          </p:nvPr>
        </p:nvSpPr>
        <p:spPr>
          <a:xfrm>
            <a:off x="838200" y="365126"/>
            <a:ext cx="10515600" cy="889244"/>
          </a:xfrm>
        </p:spPr>
        <p:txBody>
          <a:bodyPr/>
          <a:lstStyle/>
          <a:p>
            <a:pPr algn="ctr"/>
            <a:r>
              <a:rPr lang="en-US" b="1" dirty="0"/>
              <a:t>Top 5 </a:t>
            </a:r>
            <a:r>
              <a:rPr lang="en-US" b="1" dirty="0" err="1"/>
              <a:t>Zipcodes</a:t>
            </a:r>
            <a:r>
              <a:rPr lang="en-US" b="1" dirty="0"/>
              <a:t> w/highest ROI</a:t>
            </a:r>
          </a:p>
        </p:txBody>
      </p:sp>
      <p:sp>
        <p:nvSpPr>
          <p:cNvPr id="3" name="Content Placeholder 2">
            <a:extLst>
              <a:ext uri="{FF2B5EF4-FFF2-40B4-BE49-F238E27FC236}">
                <a16:creationId xmlns:a16="http://schemas.microsoft.com/office/drawing/2014/main" id="{3531DD98-B81D-264A-9A42-10C1499265C1}"/>
              </a:ext>
            </a:extLst>
          </p:cNvPr>
          <p:cNvSpPr>
            <a:spLocks noGrp="1"/>
          </p:cNvSpPr>
          <p:nvPr>
            <p:ph sz="half" idx="1"/>
          </p:nvPr>
        </p:nvSpPr>
        <p:spPr>
          <a:xfrm>
            <a:off x="838200" y="1524000"/>
            <a:ext cx="4528279" cy="4652963"/>
          </a:xfrm>
        </p:spPr>
        <p:txBody>
          <a:bodyPr/>
          <a:lstStyle/>
          <a:p>
            <a:r>
              <a:rPr lang="en-US" dirty="0"/>
              <a:t>Top mean ROI:</a:t>
            </a:r>
          </a:p>
          <a:p>
            <a:pPr marL="0" indent="0">
              <a:buNone/>
            </a:pPr>
            <a:r>
              <a:rPr lang="en-US" dirty="0"/>
              <a:t>   11210</a:t>
            </a:r>
          </a:p>
          <a:p>
            <a:pPr marL="0" indent="0">
              <a:buNone/>
            </a:pPr>
            <a:r>
              <a:rPr lang="en-US" dirty="0"/>
              <a:t>   11233</a:t>
            </a:r>
          </a:p>
          <a:p>
            <a:pPr marL="0" indent="0">
              <a:buNone/>
            </a:pPr>
            <a:r>
              <a:rPr lang="en-US" dirty="0"/>
              <a:t>   11218</a:t>
            </a:r>
          </a:p>
          <a:p>
            <a:pPr marL="0" indent="0">
              <a:buNone/>
            </a:pPr>
            <a:r>
              <a:rPr lang="en-US" dirty="0"/>
              <a:t>   11230</a:t>
            </a:r>
          </a:p>
          <a:p>
            <a:pPr marL="0" indent="0">
              <a:buNone/>
            </a:pPr>
            <a:r>
              <a:rPr lang="en-US" dirty="0"/>
              <a:t>   11212</a:t>
            </a:r>
          </a:p>
        </p:txBody>
      </p:sp>
      <p:pic>
        <p:nvPicPr>
          <p:cNvPr id="10" name="Content Placeholder 9" descr="Table&#10;&#10;Description automatically generated">
            <a:extLst>
              <a:ext uri="{FF2B5EF4-FFF2-40B4-BE49-F238E27FC236}">
                <a16:creationId xmlns:a16="http://schemas.microsoft.com/office/drawing/2014/main" id="{53A53B4D-3675-8141-9350-E3108F5BF772}"/>
              </a:ext>
            </a:extLst>
          </p:cNvPr>
          <p:cNvPicPr>
            <a:picLocks noGrp="1" noChangeAspect="1"/>
          </p:cNvPicPr>
          <p:nvPr>
            <p:ph sz="half" idx="2"/>
          </p:nvPr>
        </p:nvPicPr>
        <p:blipFill>
          <a:blip r:embed="rId2"/>
          <a:stretch>
            <a:fillRect/>
          </a:stretch>
        </p:blipFill>
        <p:spPr>
          <a:xfrm>
            <a:off x="4781862" y="1523999"/>
            <a:ext cx="6152838" cy="4208585"/>
          </a:xfrm>
        </p:spPr>
      </p:pic>
    </p:spTree>
    <p:extLst>
      <p:ext uri="{BB962C8B-B14F-4D97-AF65-F5344CB8AC3E}">
        <p14:creationId xmlns:p14="http://schemas.microsoft.com/office/powerpoint/2010/main" val="373592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11210 </a:t>
            </a:r>
            <a:br>
              <a:rPr lang="en-US" sz="2200" dirty="0"/>
            </a:br>
            <a:br>
              <a:rPr lang="en-US" sz="2200" dirty="0"/>
            </a:br>
            <a:r>
              <a:rPr lang="en-US" sz="2200" dirty="0"/>
              <a:t>ROI                1st yr.           3</a:t>
            </a:r>
            <a:r>
              <a:rPr lang="en-US" sz="2200" baseline="30000" dirty="0"/>
              <a:t>rd</a:t>
            </a:r>
            <a:r>
              <a:rPr lang="en-US" sz="2200" dirty="0"/>
              <a:t> yr. </a:t>
            </a:r>
            <a:br>
              <a:rPr lang="en-US" sz="2200" dirty="0"/>
            </a:br>
            <a:r>
              <a:rPr lang="en-US" sz="2200" dirty="0"/>
              <a:t>0.595686    -3.70768       4.899052</a:t>
            </a:r>
            <a:br>
              <a:rPr lang="en-US"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Mean ROI 59%</a:t>
            </a:r>
          </a:p>
          <a:p>
            <a:endParaRPr lang="en-US" dirty="0"/>
          </a:p>
          <a:p>
            <a:r>
              <a:rPr lang="en-US" dirty="0"/>
              <a:t> 1</a:t>
            </a:r>
            <a:r>
              <a:rPr lang="en-US" baseline="30000" dirty="0"/>
              <a:t>st</a:t>
            </a:r>
            <a:r>
              <a:rPr lang="en-US" dirty="0"/>
              <a:t> yr. -370%   </a:t>
            </a:r>
          </a:p>
          <a:p>
            <a:r>
              <a:rPr lang="en-US" dirty="0"/>
              <a:t> 3</a:t>
            </a:r>
            <a:r>
              <a:rPr lang="en-US" baseline="30000" dirty="0"/>
              <a:t>rd</a:t>
            </a:r>
            <a:r>
              <a:rPr lang="en-US" dirty="0"/>
              <a:t> yr.  489%</a:t>
            </a:r>
          </a:p>
          <a:p>
            <a:pPr marL="0" indent="0">
              <a:buNone/>
            </a:pPr>
            <a:endParaRPr lang="en-US" dirty="0"/>
          </a:p>
          <a:p>
            <a:endParaRPr lang="en-US" dirty="0"/>
          </a:p>
        </p:txBody>
      </p:sp>
      <p:pic>
        <p:nvPicPr>
          <p:cNvPr id="7" name="Content Placeholder 6" descr="Chart, funnel chart&#10;&#10;Description automatically generated">
            <a:extLst>
              <a:ext uri="{FF2B5EF4-FFF2-40B4-BE49-F238E27FC236}">
                <a16:creationId xmlns:a16="http://schemas.microsoft.com/office/drawing/2014/main" id="{709034A3-8174-D243-9702-D670C2E115CF}"/>
              </a:ext>
            </a:extLst>
          </p:cNvPr>
          <p:cNvPicPr>
            <a:picLocks noGrp="1" noChangeAspect="1"/>
          </p:cNvPicPr>
          <p:nvPr>
            <p:ph sz="half" idx="2"/>
          </p:nvPr>
        </p:nvPicPr>
        <p:blipFill>
          <a:blip r:embed="rId2"/>
          <a:stretch>
            <a:fillRect/>
          </a:stretch>
        </p:blipFill>
        <p:spPr>
          <a:xfrm>
            <a:off x="6172200" y="1690688"/>
            <a:ext cx="5181600" cy="4229031"/>
          </a:xfrm>
        </p:spPr>
      </p:pic>
    </p:spTree>
    <p:extLst>
      <p:ext uri="{BB962C8B-B14F-4D97-AF65-F5344CB8AC3E}">
        <p14:creationId xmlns:p14="http://schemas.microsoft.com/office/powerpoint/2010/main" val="228808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11233</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0.425923    0.062776       0.78907</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Mean ROI 43%</a:t>
            </a:r>
          </a:p>
          <a:p>
            <a:r>
              <a:rPr lang="en-US" dirty="0"/>
              <a:t>1</a:t>
            </a:r>
            <a:r>
              <a:rPr lang="en-US" baseline="30000" dirty="0"/>
              <a:t>st</a:t>
            </a:r>
            <a:r>
              <a:rPr lang="en-US" dirty="0"/>
              <a:t> yr.  6.2%  </a:t>
            </a:r>
          </a:p>
          <a:p>
            <a:r>
              <a:rPr lang="en-US" dirty="0"/>
              <a:t>3</a:t>
            </a:r>
            <a:r>
              <a:rPr lang="en-US" baseline="30000" dirty="0"/>
              <a:t>rd</a:t>
            </a:r>
            <a:r>
              <a:rPr lang="en-US" dirty="0"/>
              <a:t> yr. 79%</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5FAB5B62-1C6A-D84C-A699-DAAEFC356AD0}"/>
              </a:ext>
            </a:extLst>
          </p:cNvPr>
          <p:cNvPicPr>
            <a:picLocks noChangeAspect="1"/>
          </p:cNvPicPr>
          <p:nvPr/>
        </p:nvPicPr>
        <p:blipFill>
          <a:blip r:embed="rId2"/>
          <a:stretch>
            <a:fillRect/>
          </a:stretch>
        </p:blipFill>
        <p:spPr>
          <a:xfrm>
            <a:off x="4841823" y="1570892"/>
            <a:ext cx="6599899" cy="4606071"/>
          </a:xfrm>
          <a:prstGeom prst="rect">
            <a:avLst/>
          </a:prstGeom>
        </p:spPr>
      </p:pic>
    </p:spTree>
    <p:extLst>
      <p:ext uri="{BB962C8B-B14F-4D97-AF65-F5344CB8AC3E}">
        <p14:creationId xmlns:p14="http://schemas.microsoft.com/office/powerpoint/2010/main" val="76517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a:xfrm>
            <a:off x="838200" y="149903"/>
            <a:ext cx="10515600" cy="1062948"/>
          </a:xfrm>
        </p:spPr>
        <p:txBody>
          <a:bodyPr>
            <a:normAutofit fontScale="90000"/>
          </a:bodyPr>
          <a:lstStyle/>
          <a:p>
            <a:br>
              <a:rPr lang="en-US" sz="2200" dirty="0"/>
            </a:br>
            <a:br>
              <a:rPr lang="en-US" sz="2200" dirty="0"/>
            </a:br>
            <a:r>
              <a:rPr lang="en-US" sz="3300" b="1" dirty="0" err="1"/>
              <a:t>Zipcode</a:t>
            </a:r>
            <a:r>
              <a:rPr lang="en-US" sz="3300" b="1" dirty="0"/>
              <a:t>: 11218</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 0.378893   -0.144644     0.902429</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454046"/>
            <a:ext cx="4003623" cy="4722917"/>
          </a:xfrm>
        </p:spPr>
        <p:txBody>
          <a:bodyPr/>
          <a:lstStyle/>
          <a:p>
            <a:r>
              <a:rPr lang="en-US" dirty="0"/>
              <a:t>Mean ROI 38%</a:t>
            </a:r>
          </a:p>
          <a:p>
            <a:r>
              <a:rPr lang="en-US" dirty="0"/>
              <a:t>1</a:t>
            </a:r>
            <a:r>
              <a:rPr lang="en-US" baseline="30000" dirty="0"/>
              <a:t>st</a:t>
            </a:r>
            <a:r>
              <a:rPr lang="en-US" dirty="0"/>
              <a:t> yr.   -14.4%  </a:t>
            </a:r>
          </a:p>
          <a:p>
            <a:r>
              <a:rPr lang="en-US" dirty="0"/>
              <a:t>3</a:t>
            </a:r>
            <a:r>
              <a:rPr lang="en-US" baseline="30000" dirty="0"/>
              <a:t>rd</a:t>
            </a:r>
            <a:r>
              <a:rPr lang="en-US" dirty="0"/>
              <a:t> yr.   90%</a:t>
            </a:r>
          </a:p>
          <a:p>
            <a:pPr marL="0" indent="0">
              <a:buNone/>
            </a:pPr>
            <a:r>
              <a:rPr lang="en-US" dirty="0"/>
              <a:t>   </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409EAE05-E8BF-424B-9238-3FC1FF7633D4}"/>
              </a:ext>
            </a:extLst>
          </p:cNvPr>
          <p:cNvPicPr>
            <a:picLocks noChangeAspect="1"/>
          </p:cNvPicPr>
          <p:nvPr/>
        </p:nvPicPr>
        <p:blipFill>
          <a:blip r:embed="rId2"/>
          <a:stretch>
            <a:fillRect/>
          </a:stretch>
        </p:blipFill>
        <p:spPr>
          <a:xfrm>
            <a:off x="5111647" y="1212851"/>
            <a:ext cx="6363780" cy="4964112"/>
          </a:xfrm>
          <a:prstGeom prst="rect">
            <a:avLst/>
          </a:prstGeom>
        </p:spPr>
      </p:pic>
    </p:spTree>
    <p:extLst>
      <p:ext uri="{BB962C8B-B14F-4D97-AF65-F5344CB8AC3E}">
        <p14:creationId xmlns:p14="http://schemas.microsoft.com/office/powerpoint/2010/main" val="101270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11230</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0.378108    0.098586       0.657631 </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Mean ROI 38%</a:t>
            </a:r>
          </a:p>
          <a:p>
            <a:r>
              <a:rPr lang="en-US" dirty="0"/>
              <a:t>1</a:t>
            </a:r>
            <a:r>
              <a:rPr lang="en-US" baseline="30000" dirty="0"/>
              <a:t>st</a:t>
            </a:r>
            <a:r>
              <a:rPr lang="en-US" dirty="0"/>
              <a:t> yr.  9% </a:t>
            </a:r>
          </a:p>
          <a:p>
            <a:r>
              <a:rPr lang="en-US" dirty="0"/>
              <a:t>3</a:t>
            </a:r>
            <a:r>
              <a:rPr lang="en-US" baseline="30000" dirty="0"/>
              <a:t>rd</a:t>
            </a:r>
            <a:r>
              <a:rPr lang="en-US" dirty="0"/>
              <a:t> yr. 66%</a:t>
            </a:r>
          </a:p>
          <a:p>
            <a:pPr marL="0" indent="0">
              <a:buNone/>
            </a:pPr>
            <a:r>
              <a:rPr lang="en-US" dirty="0"/>
              <a:t>  </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9909995B-B412-844D-8BA3-5BA28CD4EBD2}"/>
              </a:ext>
            </a:extLst>
          </p:cNvPr>
          <p:cNvPicPr>
            <a:picLocks noChangeAspect="1"/>
          </p:cNvPicPr>
          <p:nvPr/>
        </p:nvPicPr>
        <p:blipFill>
          <a:blip r:embed="rId2"/>
          <a:stretch>
            <a:fillRect/>
          </a:stretch>
        </p:blipFill>
        <p:spPr>
          <a:xfrm>
            <a:off x="4841823" y="1690688"/>
            <a:ext cx="6511977" cy="4486275"/>
          </a:xfrm>
          <a:prstGeom prst="rect">
            <a:avLst/>
          </a:prstGeom>
        </p:spPr>
      </p:pic>
    </p:spTree>
    <p:extLst>
      <p:ext uri="{BB962C8B-B14F-4D97-AF65-F5344CB8AC3E}">
        <p14:creationId xmlns:p14="http://schemas.microsoft.com/office/powerpoint/2010/main" val="72428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9216</TotalTime>
  <Words>624</Words>
  <Application>Microsoft Macintosh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Brooklyn  Neighborhoods</vt:lpstr>
      <vt:lpstr>Background </vt:lpstr>
      <vt:lpstr>Problem Statement</vt:lpstr>
      <vt:lpstr>Trends in Housing Prices up to 4-1-2018</vt:lpstr>
      <vt:lpstr>Top 5 Zipcodes w/highest ROI</vt:lpstr>
      <vt:lpstr>  Zipcode: 11210   ROI                1st yr.           3rd yr.  0.595686    -3.70768       4.899052 </vt:lpstr>
      <vt:lpstr>  Zipcode: 11233  ROI               1st yr.               3rd yr.  0.425923    0.062776       0.78907 </vt:lpstr>
      <vt:lpstr>  Zipcode: 11218  ROI               1st yr.             3rd yr.   0.378893   -0.144644     0.902429 </vt:lpstr>
      <vt:lpstr>  Zipcode: 11230  ROI               1st yr.              3rd yr.  0.378108    0.098586       0.657631   </vt:lpstr>
      <vt:lpstr>  Zipcode: 11212  ROI                1st yr.              3rd yr.   0.371624    -0.027713      0.77096  </vt:lpstr>
      <vt:lpstr>Recommendations Mean ROI</vt:lpstr>
      <vt:lpstr>Recommendations 1st Year</vt:lpstr>
      <vt:lpstr>Recommendations 3rd Year</vt:lpstr>
      <vt:lpstr>Recommendations Winners</vt:lpstr>
      <vt:lpstr>Thank You  Thank you for taking the time to listen to my presentation today. Hopefully, you found it helpful.  If you have any questions, please don’t hesitate to reach out to me.  I can be reached via email or my cell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Brooklyn Zipcodes</dc:title>
  <dc:creator>David Torres</dc:creator>
  <cp:lastModifiedBy>David Torres</cp:lastModifiedBy>
  <cp:revision>67</cp:revision>
  <dcterms:created xsi:type="dcterms:W3CDTF">2020-12-05T19:09:16Z</dcterms:created>
  <dcterms:modified xsi:type="dcterms:W3CDTF">2020-12-16T23:10:26Z</dcterms:modified>
</cp:coreProperties>
</file>