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8" r:id="rId4"/>
    <p:sldId id="264" r:id="rId5"/>
    <p:sldId id="269" r:id="rId6"/>
    <p:sldId id="259" r:id="rId7"/>
    <p:sldId id="260" r:id="rId8"/>
    <p:sldId id="261" r:id="rId9"/>
    <p:sldId id="262" r:id="rId10"/>
    <p:sldId id="263" r:id="rId11"/>
    <p:sldId id="258" r:id="rId12"/>
    <p:sldId id="265"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p:restoredTop sz="94707"/>
  </p:normalViewPr>
  <p:slideViewPr>
    <p:cSldViewPr snapToGrid="0" snapToObjects="1">
      <p:cViewPr varScale="1">
        <p:scale>
          <a:sx n="85" d="100"/>
          <a:sy n="85" d="100"/>
        </p:scale>
        <p:origin x="13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861F6-F9C0-D147-9388-27DA018A4C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B8AF4E-BB69-CB49-8228-900753B0CB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2765A8-7587-9C4E-A316-A8C3F18D4820}"/>
              </a:ext>
            </a:extLst>
          </p:cNvPr>
          <p:cNvSpPr>
            <a:spLocks noGrp="1"/>
          </p:cNvSpPr>
          <p:nvPr>
            <p:ph type="dt" sz="half" idx="10"/>
          </p:nvPr>
        </p:nvSpPr>
        <p:spPr/>
        <p:txBody>
          <a:bodyPr/>
          <a:lstStyle/>
          <a:p>
            <a:fld id="{A70138C3-DC66-AC46-BBED-5BC5CEF98FA7}" type="datetimeFigureOut">
              <a:rPr lang="en-US" smtClean="0"/>
              <a:t>12/17/20</a:t>
            </a:fld>
            <a:endParaRPr lang="en-US"/>
          </a:p>
        </p:txBody>
      </p:sp>
      <p:sp>
        <p:nvSpPr>
          <p:cNvPr id="5" name="Footer Placeholder 4">
            <a:extLst>
              <a:ext uri="{FF2B5EF4-FFF2-40B4-BE49-F238E27FC236}">
                <a16:creationId xmlns:a16="http://schemas.microsoft.com/office/drawing/2014/main" id="{8C5E1529-F097-6B4E-90BB-7B9567FEB9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A5298-59F7-EA48-B24E-91D0E72FF393}"/>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2570521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5989D-A7B3-3D46-B9CD-986B2F387A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15510D-56DF-F041-9C48-6B7B51C152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7EF056-7FC6-AC4E-8F8F-B293F4B1E3A9}"/>
              </a:ext>
            </a:extLst>
          </p:cNvPr>
          <p:cNvSpPr>
            <a:spLocks noGrp="1"/>
          </p:cNvSpPr>
          <p:nvPr>
            <p:ph type="dt" sz="half" idx="10"/>
          </p:nvPr>
        </p:nvSpPr>
        <p:spPr/>
        <p:txBody>
          <a:bodyPr/>
          <a:lstStyle/>
          <a:p>
            <a:fld id="{A70138C3-DC66-AC46-BBED-5BC5CEF98FA7}" type="datetimeFigureOut">
              <a:rPr lang="en-US" smtClean="0"/>
              <a:t>12/17/20</a:t>
            </a:fld>
            <a:endParaRPr lang="en-US"/>
          </a:p>
        </p:txBody>
      </p:sp>
      <p:sp>
        <p:nvSpPr>
          <p:cNvPr id="5" name="Footer Placeholder 4">
            <a:extLst>
              <a:ext uri="{FF2B5EF4-FFF2-40B4-BE49-F238E27FC236}">
                <a16:creationId xmlns:a16="http://schemas.microsoft.com/office/drawing/2014/main" id="{6567FB82-5ED0-0440-91DD-E75A0B3145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266B2E-48AF-A444-B852-7D645E848BC8}"/>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3398501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C6FB9B-136F-B04A-B93B-1CF7E673CD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E5DB19-EF1A-5D41-A11F-8B9AECB7B6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8090E4-4379-7E4E-B92A-08B6E03A7238}"/>
              </a:ext>
            </a:extLst>
          </p:cNvPr>
          <p:cNvSpPr>
            <a:spLocks noGrp="1"/>
          </p:cNvSpPr>
          <p:nvPr>
            <p:ph type="dt" sz="half" idx="10"/>
          </p:nvPr>
        </p:nvSpPr>
        <p:spPr/>
        <p:txBody>
          <a:bodyPr/>
          <a:lstStyle/>
          <a:p>
            <a:fld id="{A70138C3-DC66-AC46-BBED-5BC5CEF98FA7}" type="datetimeFigureOut">
              <a:rPr lang="en-US" smtClean="0"/>
              <a:t>12/17/20</a:t>
            </a:fld>
            <a:endParaRPr lang="en-US"/>
          </a:p>
        </p:txBody>
      </p:sp>
      <p:sp>
        <p:nvSpPr>
          <p:cNvPr id="5" name="Footer Placeholder 4">
            <a:extLst>
              <a:ext uri="{FF2B5EF4-FFF2-40B4-BE49-F238E27FC236}">
                <a16:creationId xmlns:a16="http://schemas.microsoft.com/office/drawing/2014/main" id="{AF0D2C7F-ABD1-6F46-9EA1-68036747C8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3A1D50-280F-3B49-9853-6065F6C4C20D}"/>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3951487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CBEB1-52EE-BB4B-8A48-C7146946B1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DD34FE-5A12-894E-9B50-F6336AD78E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FA5380-9377-E14A-860D-0FFBAC3F00B4}"/>
              </a:ext>
            </a:extLst>
          </p:cNvPr>
          <p:cNvSpPr>
            <a:spLocks noGrp="1"/>
          </p:cNvSpPr>
          <p:nvPr>
            <p:ph type="dt" sz="half" idx="10"/>
          </p:nvPr>
        </p:nvSpPr>
        <p:spPr/>
        <p:txBody>
          <a:bodyPr/>
          <a:lstStyle/>
          <a:p>
            <a:fld id="{A70138C3-DC66-AC46-BBED-5BC5CEF98FA7}" type="datetimeFigureOut">
              <a:rPr lang="en-US" smtClean="0"/>
              <a:t>12/17/20</a:t>
            </a:fld>
            <a:endParaRPr lang="en-US"/>
          </a:p>
        </p:txBody>
      </p:sp>
      <p:sp>
        <p:nvSpPr>
          <p:cNvPr id="5" name="Footer Placeholder 4">
            <a:extLst>
              <a:ext uri="{FF2B5EF4-FFF2-40B4-BE49-F238E27FC236}">
                <a16:creationId xmlns:a16="http://schemas.microsoft.com/office/drawing/2014/main" id="{1AE136A4-192F-194A-8B54-8B3E0D0601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1E2C33-94D4-2142-A969-90B8A97FB65F}"/>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2873018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08DE2-E349-824F-B281-C7E222D84F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E82A30-FE0B-D846-9CB4-F1E1B09612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15E94B-0B74-BF42-A724-025FBCE5BCD6}"/>
              </a:ext>
            </a:extLst>
          </p:cNvPr>
          <p:cNvSpPr>
            <a:spLocks noGrp="1"/>
          </p:cNvSpPr>
          <p:nvPr>
            <p:ph type="dt" sz="half" idx="10"/>
          </p:nvPr>
        </p:nvSpPr>
        <p:spPr/>
        <p:txBody>
          <a:bodyPr/>
          <a:lstStyle/>
          <a:p>
            <a:fld id="{A70138C3-DC66-AC46-BBED-5BC5CEF98FA7}" type="datetimeFigureOut">
              <a:rPr lang="en-US" smtClean="0"/>
              <a:t>12/17/20</a:t>
            </a:fld>
            <a:endParaRPr lang="en-US"/>
          </a:p>
        </p:txBody>
      </p:sp>
      <p:sp>
        <p:nvSpPr>
          <p:cNvPr id="5" name="Footer Placeholder 4">
            <a:extLst>
              <a:ext uri="{FF2B5EF4-FFF2-40B4-BE49-F238E27FC236}">
                <a16:creationId xmlns:a16="http://schemas.microsoft.com/office/drawing/2014/main" id="{EF268298-175B-B44F-8966-D45E7F2156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E5C1F-B7EF-3B49-9E47-33DF05867377}"/>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3725535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9CA18-F7AA-004D-B36D-792178CC83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17F7FB-B30A-5148-8C8B-2D4EF3FC97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A36A9A-87E3-A442-BA71-B1D225D451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55486A-3B6D-1948-855C-1FC7F91B8CDF}"/>
              </a:ext>
            </a:extLst>
          </p:cNvPr>
          <p:cNvSpPr>
            <a:spLocks noGrp="1"/>
          </p:cNvSpPr>
          <p:nvPr>
            <p:ph type="dt" sz="half" idx="10"/>
          </p:nvPr>
        </p:nvSpPr>
        <p:spPr/>
        <p:txBody>
          <a:bodyPr/>
          <a:lstStyle/>
          <a:p>
            <a:fld id="{A70138C3-DC66-AC46-BBED-5BC5CEF98FA7}" type="datetimeFigureOut">
              <a:rPr lang="en-US" smtClean="0"/>
              <a:t>12/17/20</a:t>
            </a:fld>
            <a:endParaRPr lang="en-US"/>
          </a:p>
        </p:txBody>
      </p:sp>
      <p:sp>
        <p:nvSpPr>
          <p:cNvPr id="6" name="Footer Placeholder 5">
            <a:extLst>
              <a:ext uri="{FF2B5EF4-FFF2-40B4-BE49-F238E27FC236}">
                <a16:creationId xmlns:a16="http://schemas.microsoft.com/office/drawing/2014/main" id="{662A019F-4105-0B4F-985C-574EA54DBA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E204A3-5BBD-E640-BF47-6FE968FB0800}"/>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88839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6281B-4E27-A14F-9B94-0B7854018B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24A09D-E6B3-AB4E-9B76-583F995D8F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537CA6-DC60-D943-B8BD-ED0FEB64D9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EBD464-E019-DF41-9AA4-2D61DDD7DF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FC0B85-D504-CA4C-85E8-E65ED973A8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856DE5-C18B-1149-A215-3FF3F50F7B33}"/>
              </a:ext>
            </a:extLst>
          </p:cNvPr>
          <p:cNvSpPr>
            <a:spLocks noGrp="1"/>
          </p:cNvSpPr>
          <p:nvPr>
            <p:ph type="dt" sz="half" idx="10"/>
          </p:nvPr>
        </p:nvSpPr>
        <p:spPr/>
        <p:txBody>
          <a:bodyPr/>
          <a:lstStyle/>
          <a:p>
            <a:fld id="{A70138C3-DC66-AC46-BBED-5BC5CEF98FA7}" type="datetimeFigureOut">
              <a:rPr lang="en-US" smtClean="0"/>
              <a:t>12/17/20</a:t>
            </a:fld>
            <a:endParaRPr lang="en-US"/>
          </a:p>
        </p:txBody>
      </p:sp>
      <p:sp>
        <p:nvSpPr>
          <p:cNvPr id="8" name="Footer Placeholder 7">
            <a:extLst>
              <a:ext uri="{FF2B5EF4-FFF2-40B4-BE49-F238E27FC236}">
                <a16:creationId xmlns:a16="http://schemas.microsoft.com/office/drawing/2014/main" id="{C756822B-73AA-F44E-8F0F-921E771197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094E0A-675D-2E49-B4E3-E260E90FA57C}"/>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1282809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D93D8-ED71-2046-9702-4194DE1D83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CD5DE5-2F30-C041-A63B-0FC2D674CD2D}"/>
              </a:ext>
            </a:extLst>
          </p:cNvPr>
          <p:cNvSpPr>
            <a:spLocks noGrp="1"/>
          </p:cNvSpPr>
          <p:nvPr>
            <p:ph type="dt" sz="half" idx="10"/>
          </p:nvPr>
        </p:nvSpPr>
        <p:spPr/>
        <p:txBody>
          <a:bodyPr/>
          <a:lstStyle/>
          <a:p>
            <a:fld id="{A70138C3-DC66-AC46-BBED-5BC5CEF98FA7}" type="datetimeFigureOut">
              <a:rPr lang="en-US" smtClean="0"/>
              <a:t>12/17/20</a:t>
            </a:fld>
            <a:endParaRPr lang="en-US"/>
          </a:p>
        </p:txBody>
      </p:sp>
      <p:sp>
        <p:nvSpPr>
          <p:cNvPr id="4" name="Footer Placeholder 3">
            <a:extLst>
              <a:ext uri="{FF2B5EF4-FFF2-40B4-BE49-F238E27FC236}">
                <a16:creationId xmlns:a16="http://schemas.microsoft.com/office/drawing/2014/main" id="{DCA8C630-B2B1-094A-82DD-6EDA73C2C8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5552C6-0283-5543-A2CF-EBF192C54162}"/>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103789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2FAE3E-08AD-B749-AD58-530F2C8A18BB}"/>
              </a:ext>
            </a:extLst>
          </p:cNvPr>
          <p:cNvSpPr>
            <a:spLocks noGrp="1"/>
          </p:cNvSpPr>
          <p:nvPr>
            <p:ph type="dt" sz="half" idx="10"/>
          </p:nvPr>
        </p:nvSpPr>
        <p:spPr/>
        <p:txBody>
          <a:bodyPr/>
          <a:lstStyle/>
          <a:p>
            <a:fld id="{A70138C3-DC66-AC46-BBED-5BC5CEF98FA7}" type="datetimeFigureOut">
              <a:rPr lang="en-US" smtClean="0"/>
              <a:t>12/17/20</a:t>
            </a:fld>
            <a:endParaRPr lang="en-US"/>
          </a:p>
        </p:txBody>
      </p:sp>
      <p:sp>
        <p:nvSpPr>
          <p:cNvPr id="3" name="Footer Placeholder 2">
            <a:extLst>
              <a:ext uri="{FF2B5EF4-FFF2-40B4-BE49-F238E27FC236}">
                <a16:creationId xmlns:a16="http://schemas.microsoft.com/office/drawing/2014/main" id="{A2481460-6DC9-644D-9295-A42CCDC1AD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71AD6F-AACF-9F43-BF1B-8235F38B2A3D}"/>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567141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FD02D-C1D9-8E48-89A8-8BDDB74422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6B2157-6C13-A048-8188-F3E9417E29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B791F4-AE1D-3D48-92DD-E24F0FC58C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35B9C1-8F75-714F-AEE7-AF92500CE1F9}"/>
              </a:ext>
            </a:extLst>
          </p:cNvPr>
          <p:cNvSpPr>
            <a:spLocks noGrp="1"/>
          </p:cNvSpPr>
          <p:nvPr>
            <p:ph type="dt" sz="half" idx="10"/>
          </p:nvPr>
        </p:nvSpPr>
        <p:spPr/>
        <p:txBody>
          <a:bodyPr/>
          <a:lstStyle/>
          <a:p>
            <a:fld id="{A70138C3-DC66-AC46-BBED-5BC5CEF98FA7}" type="datetimeFigureOut">
              <a:rPr lang="en-US" smtClean="0"/>
              <a:t>12/17/20</a:t>
            </a:fld>
            <a:endParaRPr lang="en-US"/>
          </a:p>
        </p:txBody>
      </p:sp>
      <p:sp>
        <p:nvSpPr>
          <p:cNvPr id="6" name="Footer Placeholder 5">
            <a:extLst>
              <a:ext uri="{FF2B5EF4-FFF2-40B4-BE49-F238E27FC236}">
                <a16:creationId xmlns:a16="http://schemas.microsoft.com/office/drawing/2014/main" id="{3971CCD0-0553-B34C-9D56-BC27521129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6AEFDE-05FD-B84E-B4C0-2E2DA0048DDF}"/>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3189467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C49DF-6E8D-5040-BC3B-B5068C806E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7622A1-F720-1B41-8BD9-AE02E21BD1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FEF398-61B2-2141-A36E-522A120BB8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C68920-6BCD-B546-A2EE-073F2D92F14B}"/>
              </a:ext>
            </a:extLst>
          </p:cNvPr>
          <p:cNvSpPr>
            <a:spLocks noGrp="1"/>
          </p:cNvSpPr>
          <p:nvPr>
            <p:ph type="dt" sz="half" idx="10"/>
          </p:nvPr>
        </p:nvSpPr>
        <p:spPr/>
        <p:txBody>
          <a:bodyPr/>
          <a:lstStyle/>
          <a:p>
            <a:fld id="{A70138C3-DC66-AC46-BBED-5BC5CEF98FA7}" type="datetimeFigureOut">
              <a:rPr lang="en-US" smtClean="0"/>
              <a:t>12/17/20</a:t>
            </a:fld>
            <a:endParaRPr lang="en-US"/>
          </a:p>
        </p:txBody>
      </p:sp>
      <p:sp>
        <p:nvSpPr>
          <p:cNvPr id="6" name="Footer Placeholder 5">
            <a:extLst>
              <a:ext uri="{FF2B5EF4-FFF2-40B4-BE49-F238E27FC236}">
                <a16:creationId xmlns:a16="http://schemas.microsoft.com/office/drawing/2014/main" id="{1CD0A46F-AC2C-8B40-BC78-19C4F63BCD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F9BDB7-90DF-3346-97E8-FB4CD3D34B02}"/>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1937303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719D4D-240E-534F-AD29-41BE35D19B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DC607C-6BBC-6244-9F6E-0300AC8CD2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BF88B1-3C40-C640-91F3-C29DCF08FD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0138C3-DC66-AC46-BBED-5BC5CEF98FA7}" type="datetimeFigureOut">
              <a:rPr lang="en-US" smtClean="0"/>
              <a:t>12/17/20</a:t>
            </a:fld>
            <a:endParaRPr lang="en-US"/>
          </a:p>
        </p:txBody>
      </p:sp>
      <p:sp>
        <p:nvSpPr>
          <p:cNvPr id="5" name="Footer Placeholder 4">
            <a:extLst>
              <a:ext uri="{FF2B5EF4-FFF2-40B4-BE49-F238E27FC236}">
                <a16:creationId xmlns:a16="http://schemas.microsoft.com/office/drawing/2014/main" id="{4543FE65-D6A1-FC41-9136-873635C7CC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226315-7347-9D4F-8A83-AA5CBC5DE7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46250A-5AA0-6146-9CB4-87D69F759D8D}" type="slidenum">
              <a:rPr lang="en-US" smtClean="0"/>
              <a:t>‹#›</a:t>
            </a:fld>
            <a:endParaRPr lang="en-US"/>
          </a:p>
        </p:txBody>
      </p:sp>
    </p:spTree>
    <p:extLst>
      <p:ext uri="{BB962C8B-B14F-4D97-AF65-F5344CB8AC3E}">
        <p14:creationId xmlns:p14="http://schemas.microsoft.com/office/powerpoint/2010/main" val="3073532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D1A67-9E74-124F-8881-BCDD00DC2734}"/>
              </a:ext>
            </a:extLst>
          </p:cNvPr>
          <p:cNvSpPr>
            <a:spLocks noGrp="1"/>
          </p:cNvSpPr>
          <p:nvPr>
            <p:ph type="ctrTitle"/>
          </p:nvPr>
        </p:nvSpPr>
        <p:spPr>
          <a:xfrm>
            <a:off x="1524000" y="457201"/>
            <a:ext cx="9144000" cy="1615439"/>
          </a:xfrm>
        </p:spPr>
        <p:txBody>
          <a:bodyPr>
            <a:normAutofit fontScale="90000"/>
          </a:bodyPr>
          <a:lstStyle/>
          <a:p>
            <a:r>
              <a:rPr lang="en-US" dirty="0"/>
              <a:t>Brooklyn </a:t>
            </a:r>
            <a:br>
              <a:rPr lang="en-US" dirty="0"/>
            </a:br>
            <a:r>
              <a:rPr lang="en-US" dirty="0"/>
              <a:t>Neighborhoods</a:t>
            </a:r>
          </a:p>
        </p:txBody>
      </p:sp>
      <p:sp>
        <p:nvSpPr>
          <p:cNvPr id="3" name="Subtitle 2">
            <a:extLst>
              <a:ext uri="{FF2B5EF4-FFF2-40B4-BE49-F238E27FC236}">
                <a16:creationId xmlns:a16="http://schemas.microsoft.com/office/drawing/2014/main" id="{8DD7A7F8-F0BA-314B-BD3A-872CB6BA30CC}"/>
              </a:ext>
            </a:extLst>
          </p:cNvPr>
          <p:cNvSpPr>
            <a:spLocks noGrp="1"/>
          </p:cNvSpPr>
          <p:nvPr>
            <p:ph type="subTitle" idx="1"/>
          </p:nvPr>
        </p:nvSpPr>
        <p:spPr>
          <a:xfrm>
            <a:off x="1524000" y="2194560"/>
            <a:ext cx="9144000" cy="396240"/>
          </a:xfrm>
        </p:spPr>
        <p:txBody>
          <a:bodyPr>
            <a:normAutofit lnSpcReduction="10000"/>
          </a:bodyPr>
          <a:lstStyle/>
          <a:p>
            <a:r>
              <a:rPr lang="en-US" dirty="0"/>
              <a:t>Time Series Forecasting</a:t>
            </a:r>
          </a:p>
        </p:txBody>
      </p:sp>
      <p:pic>
        <p:nvPicPr>
          <p:cNvPr id="7" name="Picture 6" descr="A picture containing building, sitting, wooden, large&#10;&#10;Description automatically generated">
            <a:extLst>
              <a:ext uri="{FF2B5EF4-FFF2-40B4-BE49-F238E27FC236}">
                <a16:creationId xmlns:a16="http://schemas.microsoft.com/office/drawing/2014/main" id="{A07B41E9-3479-7642-90A1-EBA190403E4D}"/>
              </a:ext>
            </a:extLst>
          </p:cNvPr>
          <p:cNvPicPr>
            <a:picLocks noChangeAspect="1"/>
          </p:cNvPicPr>
          <p:nvPr/>
        </p:nvPicPr>
        <p:blipFill>
          <a:blip r:embed="rId2"/>
          <a:stretch>
            <a:fillRect/>
          </a:stretch>
        </p:blipFill>
        <p:spPr>
          <a:xfrm>
            <a:off x="3238500" y="2712720"/>
            <a:ext cx="5715000" cy="3810000"/>
          </a:xfrm>
          <a:prstGeom prst="rect">
            <a:avLst/>
          </a:prstGeom>
        </p:spPr>
      </p:pic>
    </p:spTree>
    <p:extLst>
      <p:ext uri="{BB962C8B-B14F-4D97-AF65-F5344CB8AC3E}">
        <p14:creationId xmlns:p14="http://schemas.microsoft.com/office/powerpoint/2010/main" val="564643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00C5F-571B-6345-942C-508BCBD85D88}"/>
              </a:ext>
            </a:extLst>
          </p:cNvPr>
          <p:cNvSpPr>
            <a:spLocks noGrp="1"/>
          </p:cNvSpPr>
          <p:nvPr>
            <p:ph type="title"/>
          </p:nvPr>
        </p:nvSpPr>
        <p:spPr/>
        <p:txBody>
          <a:bodyPr>
            <a:normAutofit fontScale="90000"/>
          </a:bodyPr>
          <a:lstStyle/>
          <a:p>
            <a:br>
              <a:rPr lang="en-US" sz="2200" dirty="0"/>
            </a:br>
            <a:br>
              <a:rPr lang="en-US" sz="2200" dirty="0"/>
            </a:br>
            <a:r>
              <a:rPr lang="en-US" sz="3300" b="1" dirty="0" err="1"/>
              <a:t>Zipcode</a:t>
            </a:r>
            <a:r>
              <a:rPr lang="en-US" sz="3300" b="1" dirty="0"/>
              <a:t>: 11233</a:t>
            </a:r>
            <a:br>
              <a:rPr lang="en-US" sz="2200" dirty="0"/>
            </a:br>
            <a:br>
              <a:rPr lang="en-US" sz="2200" dirty="0"/>
            </a:br>
            <a:r>
              <a:rPr lang="en-US" sz="2200" dirty="0"/>
              <a:t>ROI                Low                  High</a:t>
            </a:r>
            <a:br>
              <a:rPr lang="en-US" sz="2200" dirty="0"/>
            </a:br>
            <a:r>
              <a:rPr lang="en-US" sz="2400" dirty="0"/>
              <a:t>0.426736    0.053068     0.800404</a:t>
            </a:r>
            <a:br>
              <a:rPr lang="en-US" sz="2200" dirty="0"/>
            </a:br>
            <a:br>
              <a:rPr lang="en-US" sz="2200" dirty="0"/>
            </a:br>
            <a:endParaRPr lang="en-US" sz="2200" dirty="0"/>
          </a:p>
        </p:txBody>
      </p:sp>
      <p:sp>
        <p:nvSpPr>
          <p:cNvPr id="3" name="Content Placeholder 2">
            <a:extLst>
              <a:ext uri="{FF2B5EF4-FFF2-40B4-BE49-F238E27FC236}">
                <a16:creationId xmlns:a16="http://schemas.microsoft.com/office/drawing/2014/main" id="{BDEB33CD-10F8-6241-A7A5-4DB3C979965F}"/>
              </a:ext>
            </a:extLst>
          </p:cNvPr>
          <p:cNvSpPr>
            <a:spLocks noGrp="1"/>
          </p:cNvSpPr>
          <p:nvPr>
            <p:ph sz="half" idx="1"/>
          </p:nvPr>
        </p:nvSpPr>
        <p:spPr>
          <a:xfrm>
            <a:off x="838200" y="2053651"/>
            <a:ext cx="4003623" cy="4123311"/>
          </a:xfrm>
        </p:spPr>
        <p:txBody>
          <a:bodyPr/>
          <a:lstStyle/>
          <a:p>
            <a:r>
              <a:rPr lang="en-US" dirty="0"/>
              <a:t>Predicted ROI 42%</a:t>
            </a:r>
          </a:p>
          <a:p>
            <a:r>
              <a:rPr lang="en-US" dirty="0"/>
              <a:t>W/ forecast of 3 yrs. ROI range of  5% to 80%</a:t>
            </a:r>
          </a:p>
          <a:p>
            <a:pPr marL="0" indent="0">
              <a:buNone/>
            </a:pPr>
            <a:endParaRPr lang="en-US" dirty="0"/>
          </a:p>
          <a:p>
            <a:endParaRPr lang="en-US" dirty="0"/>
          </a:p>
        </p:txBody>
      </p:sp>
      <p:sp>
        <p:nvSpPr>
          <p:cNvPr id="4" name="Content Placeholder 3">
            <a:extLst>
              <a:ext uri="{FF2B5EF4-FFF2-40B4-BE49-F238E27FC236}">
                <a16:creationId xmlns:a16="http://schemas.microsoft.com/office/drawing/2014/main" id="{2EB85BBF-B8E0-594E-AC07-6725C8C5E620}"/>
              </a:ext>
            </a:extLst>
          </p:cNvPr>
          <p:cNvSpPr>
            <a:spLocks noGrp="1"/>
          </p:cNvSpPr>
          <p:nvPr>
            <p:ph sz="half" idx="2"/>
          </p:nvPr>
        </p:nvSpPr>
        <p:spPr/>
        <p:txBody>
          <a:bodyPr/>
          <a:lstStyle/>
          <a:p>
            <a:pPr marL="0" indent="0">
              <a:buNone/>
            </a:pPr>
            <a:endParaRPr lang="en-US" dirty="0"/>
          </a:p>
        </p:txBody>
      </p:sp>
      <p:pic>
        <p:nvPicPr>
          <p:cNvPr id="5" name="Picture 4">
            <a:extLst>
              <a:ext uri="{FF2B5EF4-FFF2-40B4-BE49-F238E27FC236}">
                <a16:creationId xmlns:a16="http://schemas.microsoft.com/office/drawing/2014/main" id="{4B187B92-D1FD-2140-B35F-F946B4E06BD8}"/>
              </a:ext>
            </a:extLst>
          </p:cNvPr>
          <p:cNvPicPr>
            <a:picLocks noChangeAspect="1"/>
          </p:cNvPicPr>
          <p:nvPr/>
        </p:nvPicPr>
        <p:blipFill>
          <a:blip r:embed="rId2"/>
          <a:stretch>
            <a:fillRect/>
          </a:stretch>
        </p:blipFill>
        <p:spPr>
          <a:xfrm>
            <a:off x="4841822" y="1690688"/>
            <a:ext cx="6511977" cy="4802187"/>
          </a:xfrm>
          <a:prstGeom prst="rect">
            <a:avLst/>
          </a:prstGeom>
        </p:spPr>
      </p:pic>
    </p:spTree>
    <p:extLst>
      <p:ext uri="{BB962C8B-B14F-4D97-AF65-F5344CB8AC3E}">
        <p14:creationId xmlns:p14="http://schemas.microsoft.com/office/powerpoint/2010/main" val="2146623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467CA-FD46-EC46-A121-B14218D54329}"/>
              </a:ext>
            </a:extLst>
          </p:cNvPr>
          <p:cNvSpPr>
            <a:spLocks noGrp="1"/>
          </p:cNvSpPr>
          <p:nvPr>
            <p:ph type="title"/>
          </p:nvPr>
        </p:nvSpPr>
        <p:spPr>
          <a:xfrm>
            <a:off x="838200" y="365125"/>
            <a:ext cx="10515600" cy="854075"/>
          </a:xfrm>
        </p:spPr>
        <p:txBody>
          <a:bodyPr>
            <a:normAutofit fontScale="90000"/>
          </a:bodyPr>
          <a:lstStyle/>
          <a:p>
            <a:pPr algn="ctr"/>
            <a:r>
              <a:rPr lang="en-US" b="1" dirty="0"/>
              <a:t>Recommendations</a:t>
            </a:r>
            <a:br>
              <a:rPr lang="en-US" b="1" dirty="0"/>
            </a:br>
            <a:r>
              <a:rPr lang="en-US" sz="3300" b="1" dirty="0"/>
              <a:t>Mean ROI</a:t>
            </a:r>
          </a:p>
        </p:txBody>
      </p:sp>
      <p:sp>
        <p:nvSpPr>
          <p:cNvPr id="3" name="Content Placeholder 2">
            <a:extLst>
              <a:ext uri="{FF2B5EF4-FFF2-40B4-BE49-F238E27FC236}">
                <a16:creationId xmlns:a16="http://schemas.microsoft.com/office/drawing/2014/main" id="{7712C570-4AF5-0F4B-981A-6B3B7C16E3B0}"/>
              </a:ext>
            </a:extLst>
          </p:cNvPr>
          <p:cNvSpPr>
            <a:spLocks noGrp="1"/>
          </p:cNvSpPr>
          <p:nvPr>
            <p:ph idx="1"/>
          </p:nvPr>
        </p:nvSpPr>
        <p:spPr>
          <a:xfrm>
            <a:off x="838200" y="1424066"/>
            <a:ext cx="10515600" cy="4752897"/>
          </a:xfrm>
        </p:spPr>
        <p:txBody>
          <a:bodyPr>
            <a:normAutofit/>
          </a:bodyPr>
          <a:lstStyle/>
          <a:p>
            <a:pPr marL="0" indent="0">
              <a:buNone/>
            </a:pPr>
            <a:r>
              <a:rPr lang="en-US" dirty="0" err="1"/>
              <a:t>Zipcodes</a:t>
            </a:r>
            <a:r>
              <a:rPr lang="en-US" dirty="0"/>
              <a:t> with Top 5 highest Predicted ROIs: </a:t>
            </a:r>
          </a:p>
          <a:p>
            <a:r>
              <a:rPr lang="en-US" dirty="0"/>
              <a:t>11223  (63%) </a:t>
            </a:r>
          </a:p>
          <a:p>
            <a:r>
              <a:rPr lang="en-US" dirty="0"/>
              <a:t>11210  (59%)  </a:t>
            </a:r>
          </a:p>
          <a:p>
            <a:r>
              <a:rPr lang="en-US" dirty="0"/>
              <a:t>11230  (46%) </a:t>
            </a:r>
          </a:p>
          <a:p>
            <a:r>
              <a:rPr lang="en-US" dirty="0"/>
              <a:t>11224  (45%)  </a:t>
            </a:r>
          </a:p>
          <a:p>
            <a:r>
              <a:rPr lang="en-US" dirty="0"/>
              <a:t>11233  (42%)</a:t>
            </a:r>
          </a:p>
        </p:txBody>
      </p:sp>
    </p:spTree>
    <p:extLst>
      <p:ext uri="{BB962C8B-B14F-4D97-AF65-F5344CB8AC3E}">
        <p14:creationId xmlns:p14="http://schemas.microsoft.com/office/powerpoint/2010/main" val="1644498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14185-530A-354E-863A-C7191BB1C17C}"/>
              </a:ext>
            </a:extLst>
          </p:cNvPr>
          <p:cNvSpPr>
            <a:spLocks noGrp="1"/>
          </p:cNvSpPr>
          <p:nvPr>
            <p:ph type="title"/>
          </p:nvPr>
        </p:nvSpPr>
        <p:spPr>
          <a:xfrm>
            <a:off x="838200" y="365125"/>
            <a:ext cx="10515600" cy="2606675"/>
          </a:xfrm>
        </p:spPr>
        <p:txBody>
          <a:bodyPr>
            <a:normAutofit/>
          </a:bodyPr>
          <a:lstStyle/>
          <a:p>
            <a:r>
              <a:rPr lang="en-US" dirty="0"/>
              <a:t>Thank You</a:t>
            </a:r>
            <a:br>
              <a:rPr lang="en-US" dirty="0"/>
            </a:br>
            <a:br>
              <a:rPr lang="en-US" dirty="0"/>
            </a:br>
            <a:r>
              <a:rPr lang="en-US" sz="2200" dirty="0"/>
              <a:t>Thank you for taking the time to listen to my presentation today. Hopefully, you found it helpful.  If you have any questions, please don’t hesitate to reach out to me.  I can be reached via email or my cell</a:t>
            </a:r>
          </a:p>
        </p:txBody>
      </p:sp>
    </p:spTree>
    <p:extLst>
      <p:ext uri="{BB962C8B-B14F-4D97-AF65-F5344CB8AC3E}">
        <p14:creationId xmlns:p14="http://schemas.microsoft.com/office/powerpoint/2010/main" val="1425670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9EDEFF-2A4A-3743-B0B1-A562394C151E}"/>
              </a:ext>
            </a:extLst>
          </p:cNvPr>
          <p:cNvSpPr txBox="1"/>
          <p:nvPr/>
        </p:nvSpPr>
        <p:spPr>
          <a:xfrm>
            <a:off x="1310640" y="579120"/>
            <a:ext cx="10881360" cy="2031325"/>
          </a:xfrm>
          <a:prstGeom prst="rect">
            <a:avLst/>
          </a:prstGeom>
          <a:noFill/>
        </p:spPr>
        <p:txBody>
          <a:bodyPr wrap="square" rtlCol="0">
            <a:spAutoFit/>
          </a:bodyPr>
          <a:lstStyle/>
          <a:p>
            <a:r>
              <a:rPr lang="en-US" dirty="0"/>
              <a:t>If I had more time I would work on the following parts to the model:</a:t>
            </a:r>
          </a:p>
          <a:p>
            <a:endParaRPr lang="en-US" dirty="0"/>
          </a:p>
          <a:p>
            <a:pPr marL="342900" indent="-342900">
              <a:buAutoNum type="arabicPeriod"/>
            </a:pPr>
            <a:r>
              <a:rPr lang="en-US" dirty="0"/>
              <a:t>I would add </a:t>
            </a:r>
            <a:r>
              <a:rPr lang="en-US" dirty="0" err="1"/>
              <a:t>plotly</a:t>
            </a:r>
            <a:r>
              <a:rPr lang="en-US" dirty="0"/>
              <a:t> or dashboard to my model.  It needs to be interactive where user can adjust the time period </a:t>
            </a:r>
          </a:p>
          <a:p>
            <a:r>
              <a:rPr lang="en-US" dirty="0"/>
              <a:t>      for forecasting moving a bar. </a:t>
            </a:r>
          </a:p>
          <a:p>
            <a:r>
              <a:rPr lang="en-US" dirty="0"/>
              <a:t> </a:t>
            </a:r>
          </a:p>
          <a:p>
            <a:pPr marL="342900" indent="-342900">
              <a:buAutoNum type="arabicPeriod" startAt="2"/>
            </a:pPr>
            <a:r>
              <a:rPr lang="en-US" dirty="0"/>
              <a:t>Need to explore what the risk aspects are to investing in these </a:t>
            </a:r>
            <a:r>
              <a:rPr lang="en-US" dirty="0" err="1"/>
              <a:t>zipcodes</a:t>
            </a:r>
            <a:r>
              <a:rPr lang="en-US" dirty="0"/>
              <a:t>.</a:t>
            </a:r>
          </a:p>
          <a:p>
            <a:pPr marL="342900" indent="-342900">
              <a:buAutoNum type="arabicPeriod" startAt="2"/>
            </a:pPr>
            <a:r>
              <a:rPr lang="en-US" dirty="0"/>
              <a:t>Want to create models that consider other features besides average monthly sales price.</a:t>
            </a:r>
          </a:p>
        </p:txBody>
      </p:sp>
    </p:spTree>
    <p:extLst>
      <p:ext uri="{BB962C8B-B14F-4D97-AF65-F5344CB8AC3E}">
        <p14:creationId xmlns:p14="http://schemas.microsoft.com/office/powerpoint/2010/main" val="1758168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ECAF4-BDC8-4641-BED1-22DFEFB074E1}"/>
              </a:ext>
            </a:extLst>
          </p:cNvPr>
          <p:cNvSpPr>
            <a:spLocks noGrp="1"/>
          </p:cNvSpPr>
          <p:nvPr>
            <p:ph type="title"/>
          </p:nvPr>
        </p:nvSpPr>
        <p:spPr/>
        <p:txBody>
          <a:bodyPr/>
          <a:lstStyle/>
          <a:p>
            <a:pPr algn="ctr"/>
            <a:r>
              <a:rPr lang="en-US" b="1" dirty="0"/>
              <a:t>Background</a:t>
            </a:r>
            <a:r>
              <a:rPr lang="en-US" dirty="0"/>
              <a:t>	</a:t>
            </a:r>
          </a:p>
        </p:txBody>
      </p:sp>
      <p:sp>
        <p:nvSpPr>
          <p:cNvPr id="3" name="Content Placeholder 2">
            <a:extLst>
              <a:ext uri="{FF2B5EF4-FFF2-40B4-BE49-F238E27FC236}">
                <a16:creationId xmlns:a16="http://schemas.microsoft.com/office/drawing/2014/main" id="{5BD4FB39-C1CD-F944-A131-D923B7DF9C43}"/>
              </a:ext>
            </a:extLst>
          </p:cNvPr>
          <p:cNvSpPr>
            <a:spLocks noGrp="1"/>
          </p:cNvSpPr>
          <p:nvPr>
            <p:ph idx="1"/>
          </p:nvPr>
        </p:nvSpPr>
        <p:spPr/>
        <p:txBody>
          <a:bodyPr/>
          <a:lstStyle/>
          <a:p>
            <a:r>
              <a:rPr lang="en-US" dirty="0"/>
              <a:t>Top 5 </a:t>
            </a:r>
            <a:r>
              <a:rPr lang="en-US" dirty="0" err="1"/>
              <a:t>zipcodes</a:t>
            </a:r>
            <a:r>
              <a:rPr lang="en-US" dirty="0"/>
              <a:t> to invest in Brooklyn, NY based on investment time up to 3 years. </a:t>
            </a:r>
          </a:p>
          <a:p>
            <a:r>
              <a:rPr lang="en-US" dirty="0"/>
              <a:t>Analysis based on data from  </a:t>
            </a:r>
            <a:r>
              <a:rPr lang="en-US" dirty="0" err="1"/>
              <a:t>Zillow.com</a:t>
            </a:r>
            <a:r>
              <a:rPr lang="en-US" dirty="0"/>
              <a:t> 4/1/1996 – 4/1/2018 </a:t>
            </a:r>
          </a:p>
          <a:p>
            <a:r>
              <a:rPr lang="en-US" dirty="0"/>
              <a:t>Forecasting period is 4/1/2018 to 4/1/2021</a:t>
            </a:r>
          </a:p>
        </p:txBody>
      </p:sp>
    </p:spTree>
    <p:extLst>
      <p:ext uri="{BB962C8B-B14F-4D97-AF65-F5344CB8AC3E}">
        <p14:creationId xmlns:p14="http://schemas.microsoft.com/office/powerpoint/2010/main" val="982303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ECAF4-BDC8-4641-BED1-22DFEFB074E1}"/>
              </a:ext>
            </a:extLst>
          </p:cNvPr>
          <p:cNvSpPr>
            <a:spLocks noGrp="1"/>
          </p:cNvSpPr>
          <p:nvPr>
            <p:ph type="title"/>
          </p:nvPr>
        </p:nvSpPr>
        <p:spPr/>
        <p:txBody>
          <a:bodyPr/>
          <a:lstStyle/>
          <a:p>
            <a:pPr algn="ctr"/>
            <a:r>
              <a:rPr lang="en-US" b="1" dirty="0"/>
              <a:t>Problem Statement</a:t>
            </a:r>
          </a:p>
        </p:txBody>
      </p:sp>
      <p:sp>
        <p:nvSpPr>
          <p:cNvPr id="3" name="Content Placeholder 2">
            <a:extLst>
              <a:ext uri="{FF2B5EF4-FFF2-40B4-BE49-F238E27FC236}">
                <a16:creationId xmlns:a16="http://schemas.microsoft.com/office/drawing/2014/main" id="{5BD4FB39-C1CD-F944-A131-D923B7DF9C43}"/>
              </a:ext>
            </a:extLst>
          </p:cNvPr>
          <p:cNvSpPr>
            <a:spLocks noGrp="1"/>
          </p:cNvSpPr>
          <p:nvPr>
            <p:ph idx="1"/>
          </p:nvPr>
        </p:nvSpPr>
        <p:spPr/>
        <p:txBody>
          <a:bodyPr/>
          <a:lstStyle/>
          <a:p>
            <a:r>
              <a:rPr lang="en-US" dirty="0"/>
              <a:t>Investment time period of 1 to 3 years. </a:t>
            </a:r>
          </a:p>
          <a:p>
            <a:r>
              <a:rPr lang="en-US" dirty="0"/>
              <a:t>Top 5 </a:t>
            </a:r>
            <a:r>
              <a:rPr lang="en-US" dirty="0" err="1"/>
              <a:t>zipcodes</a:t>
            </a:r>
            <a:r>
              <a:rPr lang="en-US" dirty="0"/>
              <a:t> with mean ROI for investment period?</a:t>
            </a:r>
          </a:p>
          <a:p>
            <a:r>
              <a:rPr lang="en-US" dirty="0"/>
              <a:t> Top 5 </a:t>
            </a:r>
            <a:r>
              <a:rPr lang="en-US" dirty="0" err="1"/>
              <a:t>zipcodes</a:t>
            </a:r>
            <a:r>
              <a:rPr lang="en-US" dirty="0"/>
              <a:t> with ROI on for 1 year?</a:t>
            </a:r>
          </a:p>
          <a:p>
            <a:r>
              <a:rPr lang="en-US" dirty="0"/>
              <a:t> Top 5 </a:t>
            </a:r>
            <a:r>
              <a:rPr lang="en-US" dirty="0" err="1"/>
              <a:t>zipcodes</a:t>
            </a:r>
            <a:r>
              <a:rPr lang="en-US" dirty="0"/>
              <a:t> with ROI on for 3 years?</a:t>
            </a:r>
          </a:p>
        </p:txBody>
      </p:sp>
    </p:spTree>
    <p:extLst>
      <p:ext uri="{BB962C8B-B14F-4D97-AF65-F5344CB8AC3E}">
        <p14:creationId xmlns:p14="http://schemas.microsoft.com/office/powerpoint/2010/main" val="92640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1CE1F-6FE3-E844-8513-F253A6FC89C9}"/>
              </a:ext>
            </a:extLst>
          </p:cNvPr>
          <p:cNvSpPr>
            <a:spLocks noGrp="1"/>
          </p:cNvSpPr>
          <p:nvPr>
            <p:ph type="title"/>
          </p:nvPr>
        </p:nvSpPr>
        <p:spPr/>
        <p:txBody>
          <a:bodyPr/>
          <a:lstStyle/>
          <a:p>
            <a:r>
              <a:rPr lang="en-US" b="1" dirty="0"/>
              <a:t>Trends in Housing Prices up to 4-1-2018</a:t>
            </a:r>
          </a:p>
        </p:txBody>
      </p:sp>
      <p:sp>
        <p:nvSpPr>
          <p:cNvPr id="3" name="Content Placeholder 2">
            <a:extLst>
              <a:ext uri="{FF2B5EF4-FFF2-40B4-BE49-F238E27FC236}">
                <a16:creationId xmlns:a16="http://schemas.microsoft.com/office/drawing/2014/main" id="{E548CD52-3CA1-9642-BDA9-0FF86DC37BF7}"/>
              </a:ext>
            </a:extLst>
          </p:cNvPr>
          <p:cNvSpPr>
            <a:spLocks noGrp="1"/>
          </p:cNvSpPr>
          <p:nvPr>
            <p:ph sz="half" idx="1"/>
          </p:nvPr>
        </p:nvSpPr>
        <p:spPr>
          <a:xfrm>
            <a:off x="838200" y="1825625"/>
            <a:ext cx="4800600" cy="4351338"/>
          </a:xfrm>
        </p:spPr>
        <p:txBody>
          <a:bodyPr>
            <a:normAutofit/>
          </a:bodyPr>
          <a:lstStyle/>
          <a:p>
            <a:r>
              <a:rPr lang="en-US" dirty="0"/>
              <a:t>Housing market crash in 2008</a:t>
            </a:r>
          </a:p>
          <a:p>
            <a:r>
              <a:rPr lang="en-US" dirty="0"/>
              <a:t>11217 (blue)       $3.66 million</a:t>
            </a:r>
          </a:p>
          <a:p>
            <a:r>
              <a:rPr lang="en-US" dirty="0"/>
              <a:t>11238 (green)    $2.8 million</a:t>
            </a:r>
          </a:p>
          <a:p>
            <a:r>
              <a:rPr lang="en-US" dirty="0"/>
              <a:t>11215 (green)    $2.2 million</a:t>
            </a:r>
          </a:p>
          <a:p>
            <a:r>
              <a:rPr lang="en-US" dirty="0"/>
              <a:t>11212  (purple)  $428,400</a:t>
            </a:r>
          </a:p>
          <a:p>
            <a:pPr marL="0" indent="0">
              <a:buNone/>
            </a:pPr>
            <a:r>
              <a:rPr lang="en-US" dirty="0"/>
              <a:t>   </a:t>
            </a:r>
          </a:p>
          <a:p>
            <a:endParaRPr lang="en-US" dirty="0"/>
          </a:p>
          <a:p>
            <a:endParaRPr lang="en-US" dirty="0"/>
          </a:p>
        </p:txBody>
      </p:sp>
      <p:sp>
        <p:nvSpPr>
          <p:cNvPr id="4" name="Content Placeholder 3">
            <a:extLst>
              <a:ext uri="{FF2B5EF4-FFF2-40B4-BE49-F238E27FC236}">
                <a16:creationId xmlns:a16="http://schemas.microsoft.com/office/drawing/2014/main" id="{98BDE718-C17F-4241-8D4D-C78528AFE2C8}"/>
              </a:ext>
            </a:extLst>
          </p:cNvPr>
          <p:cNvSpPr>
            <a:spLocks noGrp="1"/>
          </p:cNvSpPr>
          <p:nvPr>
            <p:ph sz="half" idx="2"/>
          </p:nvPr>
        </p:nvSpPr>
        <p:spPr/>
        <p:txBody>
          <a:bodyPr>
            <a:normAutofit/>
          </a:bodyPr>
          <a:lstStyle/>
          <a:p>
            <a:endParaRPr lang="en-US"/>
          </a:p>
        </p:txBody>
      </p:sp>
      <p:pic>
        <p:nvPicPr>
          <p:cNvPr id="7" name="Picture 6">
            <a:extLst>
              <a:ext uri="{FF2B5EF4-FFF2-40B4-BE49-F238E27FC236}">
                <a16:creationId xmlns:a16="http://schemas.microsoft.com/office/drawing/2014/main" id="{D3942F39-A2A1-5541-8179-0FE4CC99663C}"/>
              </a:ext>
            </a:extLst>
          </p:cNvPr>
          <p:cNvPicPr>
            <a:picLocks noChangeAspect="1"/>
          </p:cNvPicPr>
          <p:nvPr/>
        </p:nvPicPr>
        <p:blipFill>
          <a:blip r:embed="rId2"/>
          <a:stretch>
            <a:fillRect/>
          </a:stretch>
        </p:blipFill>
        <p:spPr>
          <a:xfrm>
            <a:off x="5897216" y="1690688"/>
            <a:ext cx="5450233" cy="4802187"/>
          </a:xfrm>
          <a:prstGeom prst="rect">
            <a:avLst/>
          </a:prstGeom>
        </p:spPr>
      </p:pic>
    </p:spTree>
    <p:extLst>
      <p:ext uri="{BB962C8B-B14F-4D97-AF65-F5344CB8AC3E}">
        <p14:creationId xmlns:p14="http://schemas.microsoft.com/office/powerpoint/2010/main" val="3439333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83149-DA1B-E34E-8A33-2F099DDE83B6}"/>
              </a:ext>
            </a:extLst>
          </p:cNvPr>
          <p:cNvSpPr>
            <a:spLocks noGrp="1"/>
          </p:cNvSpPr>
          <p:nvPr>
            <p:ph type="title"/>
          </p:nvPr>
        </p:nvSpPr>
        <p:spPr>
          <a:xfrm>
            <a:off x="838200" y="365126"/>
            <a:ext cx="10515600" cy="889244"/>
          </a:xfrm>
        </p:spPr>
        <p:txBody>
          <a:bodyPr/>
          <a:lstStyle/>
          <a:p>
            <a:pPr algn="ctr"/>
            <a:r>
              <a:rPr lang="en-US" b="1" dirty="0" err="1"/>
              <a:t>Zipcodes</a:t>
            </a:r>
            <a:r>
              <a:rPr lang="en-US" b="1" dirty="0"/>
              <a:t> w/Top 5 highest ROIs</a:t>
            </a:r>
          </a:p>
        </p:txBody>
      </p:sp>
      <p:sp>
        <p:nvSpPr>
          <p:cNvPr id="3" name="Content Placeholder 2">
            <a:extLst>
              <a:ext uri="{FF2B5EF4-FFF2-40B4-BE49-F238E27FC236}">
                <a16:creationId xmlns:a16="http://schemas.microsoft.com/office/drawing/2014/main" id="{3531DD98-B81D-264A-9A42-10C1499265C1}"/>
              </a:ext>
            </a:extLst>
          </p:cNvPr>
          <p:cNvSpPr>
            <a:spLocks noGrp="1"/>
          </p:cNvSpPr>
          <p:nvPr>
            <p:ph sz="half" idx="1"/>
          </p:nvPr>
        </p:nvSpPr>
        <p:spPr>
          <a:xfrm>
            <a:off x="838200" y="1524000"/>
            <a:ext cx="4528279" cy="4652963"/>
          </a:xfrm>
        </p:spPr>
        <p:txBody>
          <a:bodyPr/>
          <a:lstStyle/>
          <a:p>
            <a:r>
              <a:rPr lang="en-US" dirty="0"/>
              <a:t>Top 5 ROIs:</a:t>
            </a:r>
          </a:p>
          <a:p>
            <a:pPr marL="0" indent="0">
              <a:buNone/>
            </a:pPr>
            <a:r>
              <a:rPr lang="en-US" dirty="0"/>
              <a:t>   11223</a:t>
            </a:r>
          </a:p>
          <a:p>
            <a:pPr marL="0" indent="0">
              <a:buNone/>
            </a:pPr>
            <a:r>
              <a:rPr lang="en-US" dirty="0"/>
              <a:t>   11210</a:t>
            </a:r>
          </a:p>
          <a:p>
            <a:pPr marL="0" indent="0">
              <a:buNone/>
            </a:pPr>
            <a:r>
              <a:rPr lang="en-US" dirty="0"/>
              <a:t>   11230</a:t>
            </a:r>
          </a:p>
          <a:p>
            <a:pPr marL="0" indent="0">
              <a:buNone/>
            </a:pPr>
            <a:r>
              <a:rPr lang="en-US" dirty="0"/>
              <a:t>   11224</a:t>
            </a:r>
          </a:p>
          <a:p>
            <a:pPr marL="0" indent="0">
              <a:buNone/>
            </a:pPr>
            <a:r>
              <a:rPr lang="en-US" dirty="0"/>
              <a:t>   11233</a:t>
            </a:r>
          </a:p>
        </p:txBody>
      </p:sp>
      <p:pic>
        <p:nvPicPr>
          <p:cNvPr id="7" name="Content Placeholder 6" descr="Table&#10;&#10;Description automatically generated">
            <a:extLst>
              <a:ext uri="{FF2B5EF4-FFF2-40B4-BE49-F238E27FC236}">
                <a16:creationId xmlns:a16="http://schemas.microsoft.com/office/drawing/2014/main" id="{75FD8803-9499-5A4A-B065-5E2F680F2EBB}"/>
              </a:ext>
            </a:extLst>
          </p:cNvPr>
          <p:cNvPicPr>
            <a:picLocks noGrp="1" noChangeAspect="1"/>
          </p:cNvPicPr>
          <p:nvPr>
            <p:ph sz="half" idx="2"/>
          </p:nvPr>
        </p:nvPicPr>
        <p:blipFill>
          <a:blip r:embed="rId2"/>
          <a:stretch>
            <a:fillRect/>
          </a:stretch>
        </p:blipFill>
        <p:spPr>
          <a:xfrm>
            <a:off x="5111646" y="1523999"/>
            <a:ext cx="5677004" cy="4202243"/>
          </a:xfrm>
        </p:spPr>
      </p:pic>
    </p:spTree>
    <p:extLst>
      <p:ext uri="{BB962C8B-B14F-4D97-AF65-F5344CB8AC3E}">
        <p14:creationId xmlns:p14="http://schemas.microsoft.com/office/powerpoint/2010/main" val="3735929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00C5F-571B-6345-942C-508BCBD85D88}"/>
              </a:ext>
            </a:extLst>
          </p:cNvPr>
          <p:cNvSpPr>
            <a:spLocks noGrp="1"/>
          </p:cNvSpPr>
          <p:nvPr>
            <p:ph type="title"/>
          </p:nvPr>
        </p:nvSpPr>
        <p:spPr/>
        <p:txBody>
          <a:bodyPr>
            <a:normAutofit fontScale="90000"/>
          </a:bodyPr>
          <a:lstStyle/>
          <a:p>
            <a:br>
              <a:rPr lang="en-US" sz="2200" dirty="0"/>
            </a:br>
            <a:br>
              <a:rPr lang="en-US" sz="2200" dirty="0"/>
            </a:br>
            <a:r>
              <a:rPr lang="en-US" sz="3300" b="1" dirty="0" err="1"/>
              <a:t>Zipcode</a:t>
            </a:r>
            <a:r>
              <a:rPr lang="en-US" sz="3300" b="1" dirty="0"/>
              <a:t>: 11223 </a:t>
            </a:r>
            <a:br>
              <a:rPr lang="en-US" sz="2200" dirty="0"/>
            </a:br>
            <a:br>
              <a:rPr lang="en-US" sz="2200" dirty="0"/>
            </a:br>
            <a:r>
              <a:rPr lang="en-US" sz="2200" dirty="0"/>
              <a:t>ROI                low                 high </a:t>
            </a:r>
            <a:br>
              <a:rPr lang="en-US" sz="2200" dirty="0"/>
            </a:br>
            <a:r>
              <a:rPr lang="en-US" sz="2400" dirty="0"/>
              <a:t>0.63287      0.162432   1.103308</a:t>
            </a:r>
            <a:br>
              <a:rPr lang="en-US" dirty="0"/>
            </a:br>
            <a:endParaRPr lang="en-US" dirty="0"/>
          </a:p>
        </p:txBody>
      </p:sp>
      <p:sp>
        <p:nvSpPr>
          <p:cNvPr id="3" name="Content Placeholder 2">
            <a:extLst>
              <a:ext uri="{FF2B5EF4-FFF2-40B4-BE49-F238E27FC236}">
                <a16:creationId xmlns:a16="http://schemas.microsoft.com/office/drawing/2014/main" id="{BDEB33CD-10F8-6241-A7A5-4DB3C979965F}"/>
              </a:ext>
            </a:extLst>
          </p:cNvPr>
          <p:cNvSpPr>
            <a:spLocks noGrp="1"/>
          </p:cNvSpPr>
          <p:nvPr>
            <p:ph sz="half" idx="1"/>
          </p:nvPr>
        </p:nvSpPr>
        <p:spPr>
          <a:xfrm>
            <a:off x="838200" y="1825625"/>
            <a:ext cx="4243466" cy="4351338"/>
          </a:xfrm>
        </p:spPr>
        <p:txBody>
          <a:bodyPr/>
          <a:lstStyle/>
          <a:p>
            <a:r>
              <a:rPr lang="en-US" dirty="0"/>
              <a:t>Model Predicted ROI: 63%</a:t>
            </a:r>
          </a:p>
          <a:p>
            <a:r>
              <a:rPr lang="en-US" dirty="0"/>
              <a:t>ROI forecast w/ 3yrs period:</a:t>
            </a:r>
          </a:p>
          <a:p>
            <a:pPr marL="0" indent="0">
              <a:buNone/>
            </a:pPr>
            <a:r>
              <a:rPr lang="en-US" dirty="0"/>
              <a:t>   range 16% to 110.3%   </a:t>
            </a:r>
          </a:p>
          <a:p>
            <a:pPr marL="0" indent="0">
              <a:buNone/>
            </a:pPr>
            <a:endParaRPr lang="en-US" dirty="0"/>
          </a:p>
          <a:p>
            <a:endParaRPr lang="en-US" dirty="0"/>
          </a:p>
        </p:txBody>
      </p:sp>
      <p:sp>
        <p:nvSpPr>
          <p:cNvPr id="5" name="Content Placeholder 4">
            <a:extLst>
              <a:ext uri="{FF2B5EF4-FFF2-40B4-BE49-F238E27FC236}">
                <a16:creationId xmlns:a16="http://schemas.microsoft.com/office/drawing/2014/main" id="{BB5539DD-D070-CC45-A671-FF39AE78CA43}"/>
              </a:ext>
            </a:extLst>
          </p:cNvPr>
          <p:cNvSpPr>
            <a:spLocks noGrp="1"/>
          </p:cNvSpPr>
          <p:nvPr>
            <p:ph sz="half" idx="2"/>
          </p:nvPr>
        </p:nvSpPr>
        <p:spPr/>
        <p:txBody>
          <a:bodyPr/>
          <a:lstStyle/>
          <a:p>
            <a:endParaRPr lang="en-US"/>
          </a:p>
        </p:txBody>
      </p:sp>
      <p:pic>
        <p:nvPicPr>
          <p:cNvPr id="6" name="Picture 5">
            <a:extLst>
              <a:ext uri="{FF2B5EF4-FFF2-40B4-BE49-F238E27FC236}">
                <a16:creationId xmlns:a16="http://schemas.microsoft.com/office/drawing/2014/main" id="{DBA986FB-B6B9-6A44-97F1-5791D25374B4}"/>
              </a:ext>
            </a:extLst>
          </p:cNvPr>
          <p:cNvPicPr>
            <a:picLocks noChangeAspect="1"/>
          </p:cNvPicPr>
          <p:nvPr/>
        </p:nvPicPr>
        <p:blipFill>
          <a:blip r:embed="rId2"/>
          <a:stretch>
            <a:fillRect/>
          </a:stretch>
        </p:blipFill>
        <p:spPr>
          <a:xfrm>
            <a:off x="5291528" y="1528997"/>
            <a:ext cx="6062272" cy="5125802"/>
          </a:xfrm>
          <a:prstGeom prst="rect">
            <a:avLst/>
          </a:prstGeom>
        </p:spPr>
      </p:pic>
    </p:spTree>
    <p:extLst>
      <p:ext uri="{BB962C8B-B14F-4D97-AF65-F5344CB8AC3E}">
        <p14:creationId xmlns:p14="http://schemas.microsoft.com/office/powerpoint/2010/main" val="2288085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00C5F-571B-6345-942C-508BCBD85D88}"/>
              </a:ext>
            </a:extLst>
          </p:cNvPr>
          <p:cNvSpPr>
            <a:spLocks noGrp="1"/>
          </p:cNvSpPr>
          <p:nvPr>
            <p:ph type="title"/>
          </p:nvPr>
        </p:nvSpPr>
        <p:spPr/>
        <p:txBody>
          <a:bodyPr>
            <a:normAutofit fontScale="90000"/>
          </a:bodyPr>
          <a:lstStyle/>
          <a:p>
            <a:br>
              <a:rPr lang="en-US" sz="2200" dirty="0"/>
            </a:br>
            <a:br>
              <a:rPr lang="en-US" sz="2200" dirty="0"/>
            </a:br>
            <a:r>
              <a:rPr lang="en-US" sz="3300" b="1" dirty="0" err="1"/>
              <a:t>Zipcode</a:t>
            </a:r>
            <a:r>
              <a:rPr lang="en-US" sz="3300" b="1" dirty="0"/>
              <a:t>: 11210</a:t>
            </a:r>
            <a:br>
              <a:rPr lang="en-US" sz="2200" dirty="0"/>
            </a:br>
            <a:br>
              <a:rPr lang="en-US" sz="2200" dirty="0"/>
            </a:br>
            <a:r>
              <a:rPr lang="en-US" sz="2200" dirty="0"/>
              <a:t>ROI               low                 high </a:t>
            </a:r>
            <a:br>
              <a:rPr lang="en-US" sz="2200" dirty="0"/>
            </a:br>
            <a:r>
              <a:rPr lang="en-US" sz="2400" dirty="0"/>
              <a:t>0.595686  -3.70768      4.899052</a:t>
            </a:r>
            <a:br>
              <a:rPr lang="en-US" sz="2200" dirty="0"/>
            </a:br>
            <a:endParaRPr lang="en-US" dirty="0"/>
          </a:p>
        </p:txBody>
      </p:sp>
      <p:sp>
        <p:nvSpPr>
          <p:cNvPr id="3" name="Content Placeholder 2">
            <a:extLst>
              <a:ext uri="{FF2B5EF4-FFF2-40B4-BE49-F238E27FC236}">
                <a16:creationId xmlns:a16="http://schemas.microsoft.com/office/drawing/2014/main" id="{BDEB33CD-10F8-6241-A7A5-4DB3C979965F}"/>
              </a:ext>
            </a:extLst>
          </p:cNvPr>
          <p:cNvSpPr>
            <a:spLocks noGrp="1"/>
          </p:cNvSpPr>
          <p:nvPr>
            <p:ph sz="half" idx="1"/>
          </p:nvPr>
        </p:nvSpPr>
        <p:spPr>
          <a:xfrm>
            <a:off x="838200" y="1825625"/>
            <a:ext cx="4003623" cy="4351338"/>
          </a:xfrm>
        </p:spPr>
        <p:txBody>
          <a:bodyPr/>
          <a:lstStyle/>
          <a:p>
            <a:r>
              <a:rPr lang="en-US" dirty="0"/>
              <a:t>Predicted ROI 59%</a:t>
            </a:r>
          </a:p>
          <a:p>
            <a:r>
              <a:rPr lang="en-US" dirty="0"/>
              <a:t> W/ forecast of 3 yrs. ROI range of -370% to 489% </a:t>
            </a:r>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a:p>
            <a:endParaRPr lang="en-US" dirty="0"/>
          </a:p>
        </p:txBody>
      </p:sp>
      <p:sp>
        <p:nvSpPr>
          <p:cNvPr id="4" name="Content Placeholder 3">
            <a:extLst>
              <a:ext uri="{FF2B5EF4-FFF2-40B4-BE49-F238E27FC236}">
                <a16:creationId xmlns:a16="http://schemas.microsoft.com/office/drawing/2014/main" id="{2EB85BBF-B8E0-594E-AC07-6725C8C5E620}"/>
              </a:ext>
            </a:extLst>
          </p:cNvPr>
          <p:cNvSpPr>
            <a:spLocks noGrp="1"/>
          </p:cNvSpPr>
          <p:nvPr>
            <p:ph sz="half" idx="2"/>
          </p:nvPr>
        </p:nvSpPr>
        <p:spPr/>
        <p:txBody>
          <a:bodyPr/>
          <a:lstStyle/>
          <a:p>
            <a:pPr marL="0" indent="0">
              <a:buNone/>
            </a:pPr>
            <a:endParaRPr lang="en-US" dirty="0"/>
          </a:p>
        </p:txBody>
      </p:sp>
      <p:pic>
        <p:nvPicPr>
          <p:cNvPr id="6" name="Picture 5">
            <a:extLst>
              <a:ext uri="{FF2B5EF4-FFF2-40B4-BE49-F238E27FC236}">
                <a16:creationId xmlns:a16="http://schemas.microsoft.com/office/drawing/2014/main" id="{D9509D28-E9F7-5942-ADC9-44C3FA543386}"/>
              </a:ext>
            </a:extLst>
          </p:cNvPr>
          <p:cNvPicPr>
            <a:picLocks noChangeAspect="1"/>
          </p:cNvPicPr>
          <p:nvPr/>
        </p:nvPicPr>
        <p:blipFill>
          <a:blip r:embed="rId2"/>
          <a:stretch>
            <a:fillRect/>
          </a:stretch>
        </p:blipFill>
        <p:spPr>
          <a:xfrm>
            <a:off x="5381469" y="1573967"/>
            <a:ext cx="5972332" cy="4918908"/>
          </a:xfrm>
          <a:prstGeom prst="rect">
            <a:avLst/>
          </a:prstGeom>
        </p:spPr>
      </p:pic>
    </p:spTree>
    <p:extLst>
      <p:ext uri="{BB962C8B-B14F-4D97-AF65-F5344CB8AC3E}">
        <p14:creationId xmlns:p14="http://schemas.microsoft.com/office/powerpoint/2010/main" val="765170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00C5F-571B-6345-942C-508BCBD85D88}"/>
              </a:ext>
            </a:extLst>
          </p:cNvPr>
          <p:cNvSpPr>
            <a:spLocks noGrp="1"/>
          </p:cNvSpPr>
          <p:nvPr>
            <p:ph type="title"/>
          </p:nvPr>
        </p:nvSpPr>
        <p:spPr>
          <a:xfrm>
            <a:off x="838200" y="149902"/>
            <a:ext cx="10515600" cy="1304143"/>
          </a:xfrm>
        </p:spPr>
        <p:txBody>
          <a:bodyPr>
            <a:normAutofit fontScale="90000"/>
          </a:bodyPr>
          <a:lstStyle/>
          <a:p>
            <a:br>
              <a:rPr lang="en-US" sz="2200" dirty="0"/>
            </a:br>
            <a:br>
              <a:rPr lang="en-US" sz="2200" dirty="0"/>
            </a:br>
            <a:r>
              <a:rPr lang="en-US" sz="3300" b="1" dirty="0" err="1"/>
              <a:t>Zipcode</a:t>
            </a:r>
            <a:r>
              <a:rPr lang="en-US" sz="3300" b="1" dirty="0"/>
              <a:t>: 11230</a:t>
            </a:r>
            <a:br>
              <a:rPr lang="en-US" sz="2200" dirty="0"/>
            </a:br>
            <a:br>
              <a:rPr lang="en-US" sz="2200" dirty="0"/>
            </a:br>
            <a:r>
              <a:rPr lang="en-US" sz="2200" dirty="0"/>
              <a:t>ROI               low                  high </a:t>
            </a:r>
            <a:br>
              <a:rPr lang="en-US" sz="2200" dirty="0"/>
            </a:br>
            <a:r>
              <a:rPr lang="en-US" sz="2400" dirty="0"/>
              <a:t>0.46778     0.120491    0.815069</a:t>
            </a:r>
            <a:br>
              <a:rPr lang="en-US" sz="2200" dirty="0"/>
            </a:br>
            <a:endParaRPr lang="en-US" dirty="0"/>
          </a:p>
        </p:txBody>
      </p:sp>
      <p:sp>
        <p:nvSpPr>
          <p:cNvPr id="3" name="Content Placeholder 2">
            <a:extLst>
              <a:ext uri="{FF2B5EF4-FFF2-40B4-BE49-F238E27FC236}">
                <a16:creationId xmlns:a16="http://schemas.microsoft.com/office/drawing/2014/main" id="{BDEB33CD-10F8-6241-A7A5-4DB3C979965F}"/>
              </a:ext>
            </a:extLst>
          </p:cNvPr>
          <p:cNvSpPr>
            <a:spLocks noGrp="1"/>
          </p:cNvSpPr>
          <p:nvPr>
            <p:ph sz="half" idx="1"/>
          </p:nvPr>
        </p:nvSpPr>
        <p:spPr>
          <a:xfrm>
            <a:off x="838200" y="1825625"/>
            <a:ext cx="4003623" cy="4351338"/>
          </a:xfrm>
        </p:spPr>
        <p:txBody>
          <a:bodyPr/>
          <a:lstStyle/>
          <a:p>
            <a:r>
              <a:rPr lang="en-US" dirty="0"/>
              <a:t>Predicted ROI 46%</a:t>
            </a:r>
          </a:p>
          <a:p>
            <a:r>
              <a:rPr lang="en-US" dirty="0"/>
              <a:t>W/ forecast of 3 yrs. ROI range of 12% to 81%</a:t>
            </a:r>
          </a:p>
          <a:p>
            <a:pPr marL="0" indent="0">
              <a:buNone/>
            </a:pPr>
            <a:endParaRPr lang="en-US" dirty="0"/>
          </a:p>
          <a:p>
            <a:endParaRPr lang="en-US" dirty="0"/>
          </a:p>
        </p:txBody>
      </p:sp>
      <p:sp>
        <p:nvSpPr>
          <p:cNvPr id="4" name="Content Placeholder 3">
            <a:extLst>
              <a:ext uri="{FF2B5EF4-FFF2-40B4-BE49-F238E27FC236}">
                <a16:creationId xmlns:a16="http://schemas.microsoft.com/office/drawing/2014/main" id="{2EB85BBF-B8E0-594E-AC07-6725C8C5E620}"/>
              </a:ext>
            </a:extLst>
          </p:cNvPr>
          <p:cNvSpPr>
            <a:spLocks noGrp="1"/>
          </p:cNvSpPr>
          <p:nvPr>
            <p:ph sz="half" idx="2"/>
          </p:nvPr>
        </p:nvSpPr>
        <p:spPr/>
        <p:txBody>
          <a:bodyPr/>
          <a:lstStyle/>
          <a:p>
            <a:pPr marL="0" indent="0">
              <a:buNone/>
            </a:pPr>
            <a:endParaRPr lang="en-US" dirty="0"/>
          </a:p>
        </p:txBody>
      </p:sp>
      <p:pic>
        <p:nvPicPr>
          <p:cNvPr id="5" name="Picture 4">
            <a:extLst>
              <a:ext uri="{FF2B5EF4-FFF2-40B4-BE49-F238E27FC236}">
                <a16:creationId xmlns:a16="http://schemas.microsoft.com/office/drawing/2014/main" id="{464871CF-14D5-E24D-8ED0-D3AD2363D75A}"/>
              </a:ext>
            </a:extLst>
          </p:cNvPr>
          <p:cNvPicPr>
            <a:picLocks noChangeAspect="1"/>
          </p:cNvPicPr>
          <p:nvPr/>
        </p:nvPicPr>
        <p:blipFill>
          <a:blip r:embed="rId2"/>
          <a:stretch>
            <a:fillRect/>
          </a:stretch>
        </p:blipFill>
        <p:spPr>
          <a:xfrm>
            <a:off x="5816184" y="1454046"/>
            <a:ext cx="5537616" cy="5200754"/>
          </a:xfrm>
          <a:prstGeom prst="rect">
            <a:avLst/>
          </a:prstGeom>
        </p:spPr>
      </p:pic>
    </p:spTree>
    <p:extLst>
      <p:ext uri="{BB962C8B-B14F-4D97-AF65-F5344CB8AC3E}">
        <p14:creationId xmlns:p14="http://schemas.microsoft.com/office/powerpoint/2010/main" val="1012706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00C5F-571B-6345-942C-508BCBD85D88}"/>
              </a:ext>
            </a:extLst>
          </p:cNvPr>
          <p:cNvSpPr>
            <a:spLocks noGrp="1"/>
          </p:cNvSpPr>
          <p:nvPr>
            <p:ph type="title"/>
          </p:nvPr>
        </p:nvSpPr>
        <p:spPr/>
        <p:txBody>
          <a:bodyPr>
            <a:normAutofit fontScale="90000"/>
          </a:bodyPr>
          <a:lstStyle/>
          <a:p>
            <a:br>
              <a:rPr lang="en-US" sz="2200" dirty="0"/>
            </a:br>
            <a:br>
              <a:rPr lang="en-US" sz="2200" dirty="0"/>
            </a:br>
            <a:r>
              <a:rPr lang="en-US" sz="3300" b="1" dirty="0" err="1"/>
              <a:t>Zipcode</a:t>
            </a:r>
            <a:r>
              <a:rPr lang="en-US" sz="3300" b="1" dirty="0"/>
              <a:t>: 11224</a:t>
            </a:r>
            <a:br>
              <a:rPr lang="en-US" sz="2200" dirty="0"/>
            </a:br>
            <a:br>
              <a:rPr lang="en-US" sz="2200" dirty="0"/>
            </a:br>
            <a:r>
              <a:rPr lang="en-US" sz="2200" dirty="0"/>
              <a:t>ROI               low                  high </a:t>
            </a:r>
            <a:br>
              <a:rPr lang="en-US" sz="2200" dirty="0"/>
            </a:br>
            <a:r>
              <a:rPr lang="en-US" sz="2400" dirty="0"/>
              <a:t>0.456346   -0.574688   1.48738</a:t>
            </a:r>
            <a:br>
              <a:rPr lang="en-US" sz="2200" dirty="0"/>
            </a:br>
            <a:br>
              <a:rPr lang="en-US" sz="2200" dirty="0"/>
            </a:br>
            <a:endParaRPr lang="en-US" sz="2200" dirty="0"/>
          </a:p>
        </p:txBody>
      </p:sp>
      <p:sp>
        <p:nvSpPr>
          <p:cNvPr id="3" name="Content Placeholder 2">
            <a:extLst>
              <a:ext uri="{FF2B5EF4-FFF2-40B4-BE49-F238E27FC236}">
                <a16:creationId xmlns:a16="http://schemas.microsoft.com/office/drawing/2014/main" id="{BDEB33CD-10F8-6241-A7A5-4DB3C979965F}"/>
              </a:ext>
            </a:extLst>
          </p:cNvPr>
          <p:cNvSpPr>
            <a:spLocks noGrp="1"/>
          </p:cNvSpPr>
          <p:nvPr>
            <p:ph sz="half" idx="1"/>
          </p:nvPr>
        </p:nvSpPr>
        <p:spPr>
          <a:xfrm>
            <a:off x="838200" y="2008681"/>
            <a:ext cx="4003623" cy="4168281"/>
          </a:xfrm>
        </p:spPr>
        <p:txBody>
          <a:bodyPr/>
          <a:lstStyle/>
          <a:p>
            <a:r>
              <a:rPr lang="en-US" dirty="0"/>
              <a:t>Predicted ROI 45%</a:t>
            </a:r>
          </a:p>
          <a:p>
            <a:r>
              <a:rPr lang="en-US" dirty="0"/>
              <a:t>W/ forecast of 3 yrs. ROI range of -57% to 148%</a:t>
            </a:r>
          </a:p>
          <a:p>
            <a:pPr marL="0" indent="0">
              <a:buNone/>
            </a:pPr>
            <a:endParaRPr lang="en-US" dirty="0"/>
          </a:p>
          <a:p>
            <a:endParaRPr lang="en-US" dirty="0"/>
          </a:p>
        </p:txBody>
      </p:sp>
      <p:sp>
        <p:nvSpPr>
          <p:cNvPr id="4" name="Content Placeholder 3">
            <a:extLst>
              <a:ext uri="{FF2B5EF4-FFF2-40B4-BE49-F238E27FC236}">
                <a16:creationId xmlns:a16="http://schemas.microsoft.com/office/drawing/2014/main" id="{2EB85BBF-B8E0-594E-AC07-6725C8C5E620}"/>
              </a:ext>
            </a:extLst>
          </p:cNvPr>
          <p:cNvSpPr>
            <a:spLocks noGrp="1"/>
          </p:cNvSpPr>
          <p:nvPr>
            <p:ph sz="half" idx="2"/>
          </p:nvPr>
        </p:nvSpPr>
        <p:spPr/>
        <p:txBody>
          <a:bodyPr/>
          <a:lstStyle/>
          <a:p>
            <a:pPr marL="0" indent="0">
              <a:buNone/>
            </a:pPr>
            <a:endParaRPr lang="en-US" dirty="0"/>
          </a:p>
        </p:txBody>
      </p:sp>
      <p:pic>
        <p:nvPicPr>
          <p:cNvPr id="6" name="Picture 5">
            <a:extLst>
              <a:ext uri="{FF2B5EF4-FFF2-40B4-BE49-F238E27FC236}">
                <a16:creationId xmlns:a16="http://schemas.microsoft.com/office/drawing/2014/main" id="{0F4A26E5-6B26-1742-9C06-C71D4361B745}"/>
              </a:ext>
            </a:extLst>
          </p:cNvPr>
          <p:cNvPicPr>
            <a:picLocks noChangeAspect="1"/>
          </p:cNvPicPr>
          <p:nvPr/>
        </p:nvPicPr>
        <p:blipFill>
          <a:blip r:embed="rId2"/>
          <a:stretch>
            <a:fillRect/>
          </a:stretch>
        </p:blipFill>
        <p:spPr>
          <a:xfrm>
            <a:off x="4841822" y="1690688"/>
            <a:ext cx="6511977" cy="4919975"/>
          </a:xfrm>
          <a:prstGeom prst="rect">
            <a:avLst/>
          </a:prstGeom>
        </p:spPr>
      </p:pic>
    </p:spTree>
    <p:extLst>
      <p:ext uri="{BB962C8B-B14F-4D97-AF65-F5344CB8AC3E}">
        <p14:creationId xmlns:p14="http://schemas.microsoft.com/office/powerpoint/2010/main" val="724281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9436</TotalTime>
  <Words>480</Words>
  <Application>Microsoft Macintosh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Brooklyn  Neighborhoods</vt:lpstr>
      <vt:lpstr>Background </vt:lpstr>
      <vt:lpstr>Problem Statement</vt:lpstr>
      <vt:lpstr>Trends in Housing Prices up to 4-1-2018</vt:lpstr>
      <vt:lpstr>Zipcodes w/Top 5 highest ROIs</vt:lpstr>
      <vt:lpstr>  Zipcode: 11223   ROI                low                 high  0.63287      0.162432   1.103308 </vt:lpstr>
      <vt:lpstr>  Zipcode: 11210  ROI               low                 high  0.595686  -3.70768      4.899052 </vt:lpstr>
      <vt:lpstr>  Zipcode: 11230  ROI               low                  high  0.46778     0.120491    0.815069 </vt:lpstr>
      <vt:lpstr>  Zipcode: 11224  ROI               low                  high  0.456346   -0.574688   1.48738  </vt:lpstr>
      <vt:lpstr>  Zipcode: 11233  ROI                Low                  High 0.426736    0.053068     0.800404  </vt:lpstr>
      <vt:lpstr>Recommendations Mean ROI</vt:lpstr>
      <vt:lpstr>Thank You  Thank you for taking the time to listen to my presentation today. Hopefully, you found it helpful.  If you have any questions, please don’t hesitate to reach out to me.  I can be reached via email or my cell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Brooklyn Zipcodes</dc:title>
  <dc:creator>David Torres</dc:creator>
  <cp:lastModifiedBy>David Torres</cp:lastModifiedBy>
  <cp:revision>73</cp:revision>
  <dcterms:created xsi:type="dcterms:W3CDTF">2020-12-05T19:09:16Z</dcterms:created>
  <dcterms:modified xsi:type="dcterms:W3CDTF">2020-12-17T22:12:52Z</dcterms:modified>
</cp:coreProperties>
</file>