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5" r:id="rId5"/>
    <p:sldId id="258" r:id="rId6"/>
    <p:sldId id="260" r:id="rId7"/>
    <p:sldId id="259" r:id="rId8"/>
    <p:sldId id="261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2"/>
    <p:restoredTop sz="94667"/>
  </p:normalViewPr>
  <p:slideViewPr>
    <p:cSldViewPr snapToGrid="0" snapToObjects="1">
      <p:cViewPr>
        <p:scale>
          <a:sx n="105" d="100"/>
          <a:sy n="105" d="100"/>
        </p:scale>
        <p:origin x="496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92C8-4322-9542-BC6E-65BE1C65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97CB9-50B2-BD4A-B897-4411DA72A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5853-432D-5242-94F5-278601DD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8972F-B276-C947-BEA1-41CEC1E9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D0BFF-55AE-0545-9CFF-403C6EE5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7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9273-4A5C-2C46-BDBA-E63AF354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1F217-05F7-3C42-B5A7-ED720D38E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491F-30BA-E244-BDC9-04CE235F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0E4E9-3BE4-2240-ABD9-B8D6F8F2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223C0-4334-D74A-8C1F-986D3C8C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2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BC3A0-D64F-D64E-94F5-E925683CC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4CAE4-1D08-EF45-BB2B-9B940C4F7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E841-8EA6-0944-AEF6-93092FE4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BF45B-DA46-574A-8758-19834331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15A8A-40AB-3040-8DB7-28F44BB9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5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2CBB-B997-0646-8625-6689B05B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4FF71-B773-5A45-95AA-EC2E2AF0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7E332-7B57-F34B-9182-7813C985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5EF40-105C-DD43-8D0E-DF16F804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BB754-87C4-A243-84DB-1120A022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7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1623-9CB1-8648-A555-DAF9F01C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FD495-38F2-4E41-9E29-94E6D5503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D32B-84D2-464F-AE39-8997EC0C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4D118-5BBB-884A-934D-2896BD41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8C0A7-5D8A-294E-B8B0-2B78C2DC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0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382A-AAC1-1F45-903F-C0AB8E39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6E149-C73B-FE49-ABA3-A3E925151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2C969-BAE3-3A46-80BA-C3B8DB9A8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E21FD-F655-F345-A6FF-1FB518BC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30AFB-F4EA-A843-8C00-F6EAFA82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F20F6-4FE5-504B-9F5A-E968D864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9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E77-399F-E64B-AC20-97C692E11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5BF0F-A752-DD40-9589-B611B7FAD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70C4D-6856-9C4C-8628-F32C26F3B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FB2E2-21CE-A741-8E2F-3007FC9EE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2B179-4A6C-C14B-BDF4-73A234B81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FA579-CA11-4744-AD44-6737B72E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5/2/21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95975-2CB3-404C-A01A-C3946919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A3828-B318-054E-BCCC-2758D6B9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6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2595-DC6D-1C48-AB3C-292B8799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84707-22CC-7B4A-A35E-56ABE17E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5/2/21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45452-734E-DA4A-B3B5-A2E33AAC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499C5-1CAA-F844-9B2E-FBB116B8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4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54104-AF65-064D-B599-3C2C0543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5/2/21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AAC01-DC05-0A49-9C7C-52B5F9B0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DDFE9-DE02-664C-B861-7AEA0B49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4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E14D-C329-A340-BA13-7910B4F5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D9B40-53D9-D34C-845A-DEC4BA4C3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5D245-52D5-1F47-BE35-FEA89701D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27D8F-8A0D-CE49-BD2D-9CF9CDE3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29DD5-0212-0048-8D3C-BBF4467D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6273F-084B-B044-A0EB-2126D793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EE0B-F821-1B4F-A856-7650491D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73574-5719-D641-BE71-8019E1FBC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4A907-9A56-4242-A548-4A3D1E218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C8652-4469-9442-8CA5-D7CA6141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45C45-8DD1-C442-A262-B4C1C3F7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E05FB-185C-0E4B-923E-9712A4A6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2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6F093-9BF9-B141-A429-C5124D78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1AEF-E6AB-E947-8587-343EE5836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10157-1097-FC40-82B2-FD8E293BB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0ACE-C450-9348-9BE0-6DF5267D5AAC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93988-8E1D-FD47-92BA-ABC9D1D22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422EF-C500-E748-88D6-EA61B751F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2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4539-C0B0-5643-8768-2711740AD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3692434"/>
          </a:xfrm>
        </p:spPr>
        <p:txBody>
          <a:bodyPr/>
          <a:lstStyle/>
          <a:p>
            <a:r>
              <a:rPr lang="en-US" sz="3200" dirty="0"/>
              <a:t>Automating Stock Analysis and Price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BB4B9-31C5-B34B-AD2D-3A56DF733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0811"/>
            <a:ext cx="9144000" cy="231648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 descr="A picture containing text, newspaper, several&#10;&#10;Description automatically generated">
            <a:extLst>
              <a:ext uri="{FF2B5EF4-FFF2-40B4-BE49-F238E27FC236}">
                <a16:creationId xmlns:a16="http://schemas.microsoft.com/office/drawing/2014/main" id="{E325D66A-4F63-C347-99C1-2F3D1FF44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48640"/>
            <a:ext cx="9144000" cy="2046514"/>
          </a:xfrm>
          <a:prstGeom prst="rect">
            <a:avLst/>
          </a:prstGeom>
        </p:spPr>
      </p:pic>
      <p:pic>
        <p:nvPicPr>
          <p:cNvPr id="9" name="Picture 8" descr="A picture containing text, person, indoor, hand&#10;&#10;Description automatically generated">
            <a:extLst>
              <a:ext uri="{FF2B5EF4-FFF2-40B4-BE49-F238E27FC236}">
                <a16:creationId xmlns:a16="http://schemas.microsoft.com/office/drawing/2014/main" id="{AEB03A0B-AD97-7244-9563-5FF23372C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428" y="3692434"/>
            <a:ext cx="3857143" cy="247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3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6E0D-3BF3-254E-B6AD-B14905DA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12B05-47D7-BE41-9F04-0D0BC213F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Pursue building platform which enables users with only the symbol of stock to apply technical indicators for historical stock analysis and price trends.  </a:t>
            </a:r>
          </a:p>
          <a:p>
            <a:r>
              <a:rPr lang="en-US" dirty="0"/>
              <a:t>The plots can be easily </a:t>
            </a:r>
            <a:r>
              <a:rPr lang="en-US" dirty="0" err="1"/>
              <a:t>understoood</a:t>
            </a:r>
            <a:r>
              <a:rPr lang="en-US" dirty="0"/>
              <a:t> with users having very little knowledge of stock trading and analysis.  Future Software will need to provide basic instruction on how the technical indicators can be used. </a:t>
            </a:r>
          </a:p>
          <a:p>
            <a:r>
              <a:rPr lang="en-US" dirty="0"/>
              <a:t> Create software for LSTM and ARIMA algorithms at a basic level which can be utilized by users for market analysis and price forecasting</a:t>
            </a:r>
          </a:p>
        </p:txBody>
      </p:sp>
    </p:spTree>
    <p:extLst>
      <p:ext uri="{BB962C8B-B14F-4D97-AF65-F5344CB8AC3E}">
        <p14:creationId xmlns:p14="http://schemas.microsoft.com/office/powerpoint/2010/main" val="408888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56DF-9B56-514A-AEEA-EBA1F8A3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A0D7-0212-7E46-B062-B50C1B03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coming today.  If you have any questions, please do not hesitate to reach out to me.</a:t>
            </a:r>
          </a:p>
        </p:txBody>
      </p:sp>
    </p:spTree>
    <p:extLst>
      <p:ext uri="{BB962C8B-B14F-4D97-AF65-F5344CB8AC3E}">
        <p14:creationId xmlns:p14="http://schemas.microsoft.com/office/powerpoint/2010/main" val="3758342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202D-810F-A942-B955-A2B04A03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I had more time I would add more layers to deep learning models and change the parameters to the ARIMA models and contrast the results.  Basic parameters, layers v. more complicated.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4DB08-FAEF-134B-9422-E08D5C732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7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EB8D-8422-694C-9778-0E5126E2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54EC-82B1-DC4E-B6F1-1908E69ED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en-US" dirty="0"/>
              <a:t>Market analysis software that user friendly for non-technical</a:t>
            </a:r>
          </a:p>
          <a:p>
            <a:r>
              <a:rPr lang="en-US" dirty="0"/>
              <a:t>Stocks of pharmaceutical companies producing COVID vaccinations</a:t>
            </a:r>
          </a:p>
          <a:p>
            <a:r>
              <a:rPr lang="en-US" dirty="0"/>
              <a:t>Dataset time period: 1/3/17 – 4/30/21</a:t>
            </a:r>
          </a:p>
          <a:p>
            <a:r>
              <a:rPr lang="en-US" dirty="0"/>
              <a:t>Goal: can advanced trading tools like technical indicators and models be utilized by non-technical users with solid results</a:t>
            </a:r>
          </a:p>
          <a:p>
            <a:r>
              <a:rPr lang="en-US" dirty="0"/>
              <a:t>Use Python to create models and plots for past trading activity and price forecasting. </a:t>
            </a:r>
          </a:p>
          <a:p>
            <a:r>
              <a:rPr lang="en-US" dirty="0"/>
              <a:t>Long Short Term Memory (LSTM ) and ARIMA Models to predict future stock prices.</a:t>
            </a:r>
          </a:p>
          <a:p>
            <a:r>
              <a:rPr lang="en-US" dirty="0"/>
              <a:t>Using technical indicators for market analysis and predictions</a:t>
            </a:r>
          </a:p>
        </p:txBody>
      </p:sp>
    </p:spTree>
    <p:extLst>
      <p:ext uri="{BB962C8B-B14F-4D97-AF65-F5344CB8AC3E}">
        <p14:creationId xmlns:p14="http://schemas.microsoft.com/office/powerpoint/2010/main" val="308009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5917-1BAA-2049-88A7-B2F85362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/>
              <a:t>Question 1:  </a:t>
            </a:r>
            <a:r>
              <a:rPr lang="en-US" sz="2700" dirty="0"/>
              <a:t>Can the trading tools like technical indicators be simplified so users can perform  analysis of security’s past trading activity, price changes and future price movements? </a:t>
            </a:r>
            <a:br>
              <a:rPr lang="en-US" dirty="0"/>
            </a:b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BC3E-3595-7E46-BD68-0C8E59DB0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17212" cy="4351338"/>
          </a:xfrm>
        </p:spPr>
        <p:txBody>
          <a:bodyPr/>
          <a:lstStyle/>
          <a:p>
            <a:r>
              <a:rPr lang="en-US" dirty="0"/>
              <a:t>PFE (Pfizer)</a:t>
            </a:r>
          </a:p>
          <a:p>
            <a:r>
              <a:rPr lang="en-US" dirty="0"/>
              <a:t>10 and 50 Day Moving Averages</a:t>
            </a:r>
          </a:p>
          <a:p>
            <a:r>
              <a:rPr lang="en-US" dirty="0"/>
              <a:t>10_MA crosses 50_MA upwards, we buy the asset. When the 50_MA crosses the 10_MA upwards, we sell the asset.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938F3-84C2-2144-84B1-2ED181262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6303" y="1825625"/>
            <a:ext cx="5457497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44A917-7E9F-9044-B797-918AFD985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567" y="1567748"/>
            <a:ext cx="7148968" cy="492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8CB7-E59D-954F-8D47-57380E34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Question 1: Price Change is technical indicator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651CC-5FFA-B445-8637-8A34836CE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61560" cy="4351338"/>
          </a:xfrm>
        </p:spPr>
        <p:txBody>
          <a:bodyPr/>
          <a:lstStyle/>
          <a:p>
            <a:r>
              <a:rPr lang="en-US" dirty="0"/>
              <a:t>PFE</a:t>
            </a:r>
          </a:p>
          <a:p>
            <a:r>
              <a:rPr lang="en-US" dirty="0"/>
              <a:t>How much has price changed over time</a:t>
            </a:r>
          </a:p>
          <a:p>
            <a:r>
              <a:rPr lang="en-US" dirty="0"/>
              <a:t>Volatility?</a:t>
            </a:r>
          </a:p>
          <a:p>
            <a:r>
              <a:rPr lang="en-US" dirty="0"/>
              <a:t>Mean: 0.314</a:t>
            </a:r>
          </a:p>
          <a:p>
            <a:r>
              <a:rPr lang="en-US" dirty="0"/>
              <a:t>Min: 0.000</a:t>
            </a:r>
          </a:p>
          <a:p>
            <a:r>
              <a:rPr lang="en-US" dirty="0"/>
              <a:t>Max: 2.63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F7214-79FB-CB4D-8831-AB7B242183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1A466A-307C-A34A-AC29-D8770902D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760" y="1463040"/>
            <a:ext cx="5654040" cy="50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6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225A-6846-AE43-B8D8-59EDC788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55" y="1"/>
            <a:ext cx="10940845" cy="1825621"/>
          </a:xfrm>
        </p:spPr>
        <p:txBody>
          <a:bodyPr>
            <a:normAutofit fontScale="90000"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Question 2:  How well does the LSTM model perform in forecasting stock prices with 'Adj Close' column and only basic model parameters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NVAX (NOVOVAX)</a:t>
            </a:r>
            <a:br>
              <a:rPr lang="en-US" sz="2400" b="1" dirty="0"/>
            </a:br>
            <a:r>
              <a:rPr lang="en-US" sz="2400" dirty="0"/>
              <a:t>Average stock price $47.55           RMSE:  0.15</a:t>
            </a:r>
            <a:br>
              <a:rPr lang="en-US" sz="2400" dirty="0"/>
            </a:br>
            <a:r>
              <a:rPr lang="en-US" sz="2400" dirty="0"/>
              <a:t>High: $319.93,   Low $3.69            Model off by $26.10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51D1-94A0-FB41-AC29-D186A18C3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FD1A6B-9329-6042-B8DD-0B4590DA3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3"/>
            <a:ext cx="5897880" cy="503237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A17A16-8857-4640-A5B4-07A98C9675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14538"/>
            <a:ext cx="5181600" cy="47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8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FA21-B079-CB4D-91BC-DF25EA1C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901516" cy="1463040"/>
          </a:xfrm>
        </p:spPr>
        <p:txBody>
          <a:bodyPr>
            <a:normAutofit fontScale="90000"/>
          </a:bodyPr>
          <a:lstStyle/>
          <a:p>
            <a:br>
              <a:rPr lang="en-US" sz="2400" b="1" dirty="0"/>
            </a:br>
            <a:r>
              <a:rPr lang="en-US" sz="2400" b="1" dirty="0"/>
              <a:t>Question 2 (Cont’d)</a:t>
            </a:r>
            <a:br>
              <a:rPr lang="en-US" sz="2400" b="1" dirty="0"/>
            </a:br>
            <a:r>
              <a:rPr lang="en-US" sz="2400" b="1" dirty="0"/>
              <a:t>(PFE) Pfizer</a:t>
            </a:r>
            <a:br>
              <a:rPr lang="en-US" sz="2800" b="1" dirty="0"/>
            </a:br>
            <a:r>
              <a:rPr lang="en-US" sz="2400" dirty="0"/>
              <a:t>Average price: 32.999350		RMSE: 0.07 </a:t>
            </a:r>
            <a:br>
              <a:rPr lang="en-US" sz="2400" dirty="0"/>
            </a:br>
            <a:r>
              <a:rPr lang="en-US" sz="2400" dirty="0"/>
              <a:t>Low:  $ 25.159 ,  High: $42.1019               Off by: 0.94</a:t>
            </a:r>
            <a:br>
              <a:rPr lang="en-US" sz="2400" dirty="0"/>
            </a:b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ED1AE-0F0F-764D-81DC-A04AE65F38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11067-F37B-BE4C-BF14-D994C920E6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587F2-CF2B-BF48-824A-C0BCFA97E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1463042"/>
            <a:ext cx="5760720" cy="5394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6DCC86-F0E1-9E45-B407-3440D0E7D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606" y="1683657"/>
            <a:ext cx="5962282" cy="499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18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6F63-1CA5-2E4B-9EA4-428A203B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601787"/>
          </a:xfrm>
        </p:spPr>
        <p:txBody>
          <a:bodyPr>
            <a:normAutofit/>
          </a:bodyPr>
          <a:lstStyle/>
          <a:p>
            <a:r>
              <a:rPr lang="en-US" sz="2200" b="1" dirty="0"/>
              <a:t>Question 2:  </a:t>
            </a:r>
            <a:r>
              <a:rPr lang="en-US" sz="2000" b="1" dirty="0"/>
              <a:t>How does the LSTM model perform in forecasting stock prices with technical indicator column 'MA_50' and only basic model parameters</a:t>
            </a:r>
            <a:r>
              <a:rPr lang="en-US" sz="2000" dirty="0"/>
              <a:t>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Average price:  $</a:t>
            </a:r>
            <a:r>
              <a:rPr lang="en-US" sz="2400" dirty="0"/>
              <a:t>33.058                          	RMSE:  0.01 </a:t>
            </a:r>
            <a:br>
              <a:rPr lang="en-US" sz="2400" dirty="0"/>
            </a:br>
            <a:r>
              <a:rPr lang="en-US" sz="2400" dirty="0"/>
              <a:t>Low: $26.801, High:  $38.114 		Off by:  0.17</a:t>
            </a:r>
            <a:endParaRPr lang="en-US" sz="2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FBB2-0F15-9442-9C0E-22F59A273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2BD9E-0BB8-2A4F-834D-D912AC8D37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DE5B6B-A0C5-554C-9675-F24A3E2B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1528762"/>
            <a:ext cx="5911850" cy="4973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FBEDC7-8EDA-104C-AFD4-8B6CEBD3E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714500"/>
            <a:ext cx="54673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6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D3F9-4CD8-FB4D-8AC3-DA27121B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825622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Question 3:  </a:t>
            </a:r>
            <a:r>
              <a:rPr lang="en-US" sz="2400" b="1" dirty="0"/>
              <a:t>How does the ARIMA model perform in forecasting stock prices with column ‘Adj Close' and only basic model parameters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One-Step Ahead Forecasting</a:t>
            </a:r>
            <a:r>
              <a:rPr lang="en-US" sz="2800" dirty="0"/>
              <a:t>                            Dynamic Forecasting </a:t>
            </a:r>
            <a:br>
              <a:rPr lang="en-US" sz="2800" dirty="0"/>
            </a:br>
            <a:r>
              <a:rPr lang="en-US" sz="2800" dirty="0"/>
              <a:t>Off by  0.53     		                                  Mean: $32.99  Off by:  </a:t>
            </a:r>
            <a:r>
              <a:rPr lang="en-US" sz="2400" dirty="0"/>
              <a:t>2.91</a:t>
            </a:r>
            <a:br>
              <a:rPr lang="en-US" sz="2400" dirty="0"/>
            </a:br>
            <a:r>
              <a:rPr lang="en-US" sz="2400" dirty="0"/>
              <a:t>					          Green line: around $33/$34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BB5D2-0F11-3F49-88DE-0F9498E20A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2D195-C7E3-0F44-B1DA-40FCD98B55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4516D-6E92-F345-AC85-B6ED74279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4"/>
            <a:ext cx="6096000" cy="47611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FB83B5-DD53-0945-93A7-714D65D59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825622"/>
            <a:ext cx="5464444" cy="462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4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9447-DFE4-054D-836C-BF1EE722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3B89-07F6-F647-8AF2-90CFE6046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Technical indicators can be used by non-technical user to analyze stock history and future price trends with good results, </a:t>
            </a:r>
            <a:r>
              <a:rPr lang="en-US" dirty="0" err="1"/>
              <a:t>ie</a:t>
            </a:r>
            <a:r>
              <a:rPr lang="en-US" dirty="0"/>
              <a:t> moving averages gives user realistic view of how stock has performed.  Also shows user where stock should have been bought and sold.</a:t>
            </a:r>
          </a:p>
          <a:p>
            <a:pPr marL="0" indent="0">
              <a:buNone/>
            </a:pPr>
            <a:r>
              <a:rPr lang="en-US" dirty="0"/>
              <a:t>LSTM models performed well.  With volatile stock model off by $26.10.  Model metric for NVAX was 0.15.  Non-volatile stock off by 0.94.</a:t>
            </a:r>
          </a:p>
          <a:p>
            <a:pPr marL="0" indent="0">
              <a:buNone/>
            </a:pPr>
            <a:r>
              <a:rPr lang="en-US" dirty="0"/>
              <a:t>ARIMA models performed well. One-step ahead off by 0.53.  Dynamic Forecasting off 2.91.</a:t>
            </a:r>
          </a:p>
        </p:txBody>
      </p:sp>
    </p:spTree>
    <p:extLst>
      <p:ext uri="{BB962C8B-B14F-4D97-AF65-F5344CB8AC3E}">
        <p14:creationId xmlns:p14="http://schemas.microsoft.com/office/powerpoint/2010/main" val="133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7239</TotalTime>
  <Words>631</Words>
  <Application>Microsoft Macintosh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Automating Stock Analysis and Price Forecasting</vt:lpstr>
      <vt:lpstr>Introduction</vt:lpstr>
      <vt:lpstr>Question 1:  Can the trading tools like technical indicators be simplified so users can perform  analysis of security’s past trading activity, price changes and future price movements?  </vt:lpstr>
      <vt:lpstr>Question 1: Price Change is technical indicator</vt:lpstr>
      <vt:lpstr>  Question 2:  How well does the LSTM model perform in forecasting stock prices with 'Adj Close' column and only basic model parameters.  NVAX (NOVOVAX) Average stock price $47.55           RMSE:  0.15 High: $319.93,   Low $3.69            Model off by $26.10  </vt:lpstr>
      <vt:lpstr> Question 2 (Cont’d) (PFE) Pfizer Average price: 32.999350  RMSE: 0.07  Low:  $ 25.159 ,  High: $42.1019               Off by: 0.94 </vt:lpstr>
      <vt:lpstr>Question 2:  How does the LSTM model perform in forecasting stock prices with technical indicator column 'MA_50' and only basic model parameters.  Average price:  $33.058                           RMSE:  0.01  Low: $26.801, High:  $38.114   Off by:  0.17</vt:lpstr>
      <vt:lpstr>Question 3:  How does the ARIMA model perform in forecasting stock prices with column ‘Adj Close' and only basic model parameters.  One-Step Ahead Forecasting                            Dynamic Forecasting  Off by  0.53                                         Mean: $32.99  Off by:  2.91                Green line: around $33/$34</vt:lpstr>
      <vt:lpstr>Findings</vt:lpstr>
      <vt:lpstr>Recommendations</vt:lpstr>
      <vt:lpstr>Closing</vt:lpstr>
      <vt:lpstr>If I had more time I would add more layers to deep learning models and change the parameters to the ARIMA models and contrast the results.  Basic parameters, layers v. more complicated.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Stock Prices</dc:title>
  <dc:creator>David Torres</dc:creator>
  <cp:lastModifiedBy>David Torres</cp:lastModifiedBy>
  <cp:revision>46</cp:revision>
  <dcterms:created xsi:type="dcterms:W3CDTF">2021-04-30T02:17:58Z</dcterms:created>
  <dcterms:modified xsi:type="dcterms:W3CDTF">2021-05-05T02:58:50Z</dcterms:modified>
</cp:coreProperties>
</file>