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FD6-5952-4B45-A346-974374E9D20B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46C4-BDAF-46B0-853D-D53E2977A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4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FD6-5952-4B45-A346-974374E9D20B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46C4-BDAF-46B0-853D-D53E2977A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7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FD6-5952-4B45-A346-974374E9D20B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46C4-BDAF-46B0-853D-D53E2977A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2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FD6-5952-4B45-A346-974374E9D20B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46C4-BDAF-46B0-853D-D53E2977A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7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FD6-5952-4B45-A346-974374E9D20B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46C4-BDAF-46B0-853D-D53E2977A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1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FD6-5952-4B45-A346-974374E9D20B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46C4-BDAF-46B0-853D-D53E2977A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8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FD6-5952-4B45-A346-974374E9D20B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46C4-BDAF-46B0-853D-D53E2977A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6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FD6-5952-4B45-A346-974374E9D20B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46C4-BDAF-46B0-853D-D53E2977A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2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FD6-5952-4B45-A346-974374E9D20B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46C4-BDAF-46B0-853D-D53E2977A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0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FD6-5952-4B45-A346-974374E9D20B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46C4-BDAF-46B0-853D-D53E2977A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8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FD6-5952-4B45-A346-974374E9D20B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46C4-BDAF-46B0-853D-D53E2977A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6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2CFD6-5952-4B45-A346-974374E9D20B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46C4-BDAF-46B0-853D-D53E2977A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SQL queries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183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List user-ID such that it gives book rating &lt; 5 and live in Baton Rouge, Louisiana, USA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u.`User</a:t>
            </a:r>
            <a:r>
              <a:rPr lang="en-US" dirty="0"/>
              <a:t>-Id` </a:t>
            </a:r>
          </a:p>
          <a:p>
            <a:pPr marL="457200" lvl="1" indent="0">
              <a:buNone/>
            </a:pPr>
            <a:r>
              <a:rPr lang="en-US" dirty="0"/>
              <a:t>from `BX-Users` u, `BX-Book-Ratings` r </a:t>
            </a:r>
          </a:p>
          <a:p>
            <a:pPr marL="457200" lvl="1" indent="0">
              <a:buNone/>
            </a:pPr>
            <a:r>
              <a:rPr lang="en-US" dirty="0"/>
              <a:t>where (</a:t>
            </a:r>
            <a:r>
              <a:rPr lang="en-US" dirty="0" err="1"/>
              <a:t>u.`User</a:t>
            </a:r>
            <a:r>
              <a:rPr lang="en-US" dirty="0"/>
              <a:t>-Id`=</a:t>
            </a:r>
            <a:r>
              <a:rPr lang="en-US" dirty="0" err="1"/>
              <a:t>r.`User</a:t>
            </a:r>
            <a:r>
              <a:rPr lang="en-US" dirty="0"/>
              <a:t>-Id`) and (</a:t>
            </a:r>
            <a:r>
              <a:rPr lang="en-US" dirty="0" err="1"/>
              <a:t>r.`Book</a:t>
            </a:r>
            <a:r>
              <a:rPr lang="en-US" dirty="0"/>
              <a:t>-Rating`&lt; 5) and (</a:t>
            </a:r>
            <a:r>
              <a:rPr lang="en-US" dirty="0" err="1"/>
              <a:t>u.`Location</a:t>
            </a:r>
            <a:r>
              <a:rPr lang="en-US" dirty="0"/>
              <a:t>`='baton rouge, </a:t>
            </a:r>
            <a:r>
              <a:rPr lang="en-US" dirty="0" err="1"/>
              <a:t>louisiana</a:t>
            </a:r>
            <a:r>
              <a:rPr lang="en-US" dirty="0"/>
              <a:t>, </a:t>
            </a:r>
            <a:r>
              <a:rPr lang="en-US" dirty="0" err="1"/>
              <a:t>usa</a:t>
            </a:r>
            <a:r>
              <a:rPr lang="en-US" dirty="0"/>
              <a:t>');</a:t>
            </a:r>
          </a:p>
          <a:p>
            <a:endParaRPr lang="en-US" dirty="0"/>
          </a:p>
        </p:txBody>
      </p:sp>
      <p:pic>
        <p:nvPicPr>
          <p:cNvPr id="6" name="Picture 5" descr="C:\Users\jliu96\Desktop\select1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929"/>
          <a:stretch/>
        </p:blipFill>
        <p:spPr bwMode="auto">
          <a:xfrm>
            <a:off x="5476875" y="3950940"/>
            <a:ext cx="619125" cy="19653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7625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SQL queries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183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Get ISBN and average rate of books which published before 2000.</a:t>
            </a:r>
          </a:p>
          <a:p>
            <a:pPr marL="457200" lvl="1" indent="0">
              <a:buNone/>
            </a:pPr>
            <a:r>
              <a:rPr lang="en-US" dirty="0"/>
              <a:t>select `ISBN`, </a:t>
            </a:r>
            <a:r>
              <a:rPr lang="en-US" dirty="0" err="1"/>
              <a:t>avg</a:t>
            </a:r>
            <a:r>
              <a:rPr lang="en-US" dirty="0"/>
              <a:t>(`Book-Rating`) as </a:t>
            </a:r>
            <a:r>
              <a:rPr lang="en-US" dirty="0" err="1"/>
              <a:t>avg_rate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from (select </a:t>
            </a:r>
            <a:r>
              <a:rPr lang="en-US" dirty="0" err="1"/>
              <a:t>r.`ISBN`,r.`Book</a:t>
            </a:r>
            <a:r>
              <a:rPr lang="en-US" dirty="0"/>
              <a:t>-Rating` </a:t>
            </a:r>
          </a:p>
          <a:p>
            <a:pPr marL="457200" lvl="1" indent="0">
              <a:buNone/>
            </a:pPr>
            <a:r>
              <a:rPr lang="en-US" dirty="0"/>
              <a:t>          from `BX-Book-Ratings` r, `BX-Books` b </a:t>
            </a:r>
          </a:p>
          <a:p>
            <a:pPr marL="457200" lvl="1" indent="0">
              <a:buNone/>
            </a:pPr>
            <a:r>
              <a:rPr lang="en-US" dirty="0"/>
              <a:t>          where (</a:t>
            </a:r>
            <a:r>
              <a:rPr lang="en-US" dirty="0" err="1"/>
              <a:t>r.`ISBN</a:t>
            </a:r>
            <a:r>
              <a:rPr lang="en-US" dirty="0"/>
              <a:t>`=</a:t>
            </a:r>
            <a:r>
              <a:rPr lang="en-US" dirty="0" err="1"/>
              <a:t>b.`ISBN</a:t>
            </a:r>
            <a:r>
              <a:rPr lang="en-US" dirty="0"/>
              <a:t>`) and (</a:t>
            </a:r>
            <a:r>
              <a:rPr lang="en-US" dirty="0" err="1"/>
              <a:t>b.`Year</a:t>
            </a:r>
            <a:r>
              <a:rPr lang="en-US" dirty="0"/>
              <a:t>-Of-Publication`&lt; 2000)) as y </a:t>
            </a:r>
          </a:p>
          <a:p>
            <a:pPr marL="457200" lvl="1" indent="0">
              <a:buNone/>
            </a:pPr>
            <a:r>
              <a:rPr lang="en-US" dirty="0"/>
              <a:t>group by `ISBN`;</a:t>
            </a:r>
          </a:p>
          <a:p>
            <a:endParaRPr lang="en-US" dirty="0"/>
          </a:p>
        </p:txBody>
      </p:sp>
      <p:pic>
        <p:nvPicPr>
          <p:cNvPr id="7" name="Picture 6" descr="C:\Users\jliu96\Desktop\select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307" y="3883689"/>
            <a:ext cx="1657350" cy="1885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463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SQL queries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18301"/>
            <a:ext cx="10515600" cy="4351338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List user-ID such that the user’s age &lt; 30 and gives average book rate &lt; 5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age.`User</a:t>
            </a:r>
            <a:r>
              <a:rPr lang="en-US" dirty="0"/>
              <a:t>-ID` </a:t>
            </a:r>
          </a:p>
          <a:p>
            <a:pPr marL="457200" lvl="1" indent="0">
              <a:buNone/>
            </a:pPr>
            <a:r>
              <a:rPr lang="en-US" dirty="0"/>
              <a:t>from (select </a:t>
            </a:r>
            <a:r>
              <a:rPr lang="en-US" dirty="0" err="1"/>
              <a:t>u.`User</a:t>
            </a:r>
            <a:r>
              <a:rPr lang="en-US" dirty="0"/>
              <a:t>-ID` </a:t>
            </a:r>
          </a:p>
          <a:p>
            <a:pPr marL="457200" lvl="1" indent="0">
              <a:buNone/>
            </a:pPr>
            <a:r>
              <a:rPr lang="en-US" dirty="0"/>
              <a:t>          from `BX-Users` u </a:t>
            </a:r>
          </a:p>
          <a:p>
            <a:pPr marL="457200" lvl="1" indent="0">
              <a:buNone/>
            </a:pPr>
            <a:r>
              <a:rPr lang="en-US" dirty="0"/>
              <a:t>          where `Age` &lt; 30) as age </a:t>
            </a:r>
          </a:p>
          <a:p>
            <a:pPr marL="457200" lvl="1" indent="0">
              <a:buNone/>
            </a:pPr>
            <a:r>
              <a:rPr lang="en-US" dirty="0"/>
              <a:t>inner join (select </a:t>
            </a:r>
            <a:r>
              <a:rPr lang="en-US" dirty="0" err="1"/>
              <a:t>r.`User</a:t>
            </a:r>
            <a:r>
              <a:rPr lang="en-US" dirty="0"/>
              <a:t>-ID`, </a:t>
            </a:r>
            <a:r>
              <a:rPr lang="en-US" dirty="0" err="1"/>
              <a:t>avg</a:t>
            </a:r>
            <a:r>
              <a:rPr lang="en-US" dirty="0"/>
              <a:t>(</a:t>
            </a:r>
            <a:r>
              <a:rPr lang="en-US" dirty="0" err="1"/>
              <a:t>r.`Book</a:t>
            </a:r>
            <a:r>
              <a:rPr lang="en-US" dirty="0"/>
              <a:t>-Rating`) </a:t>
            </a:r>
          </a:p>
          <a:p>
            <a:pPr marL="457200" lvl="1" indent="0">
              <a:buNone/>
            </a:pPr>
            <a:r>
              <a:rPr lang="en-US" dirty="0"/>
              <a:t>                  from `BX-Book-Ratings` r </a:t>
            </a:r>
          </a:p>
          <a:p>
            <a:pPr marL="457200" lvl="1" indent="0">
              <a:buNone/>
            </a:pPr>
            <a:r>
              <a:rPr lang="en-US" dirty="0"/>
              <a:t>                  group by </a:t>
            </a:r>
            <a:r>
              <a:rPr lang="en-US" dirty="0" err="1"/>
              <a:t>r.`User</a:t>
            </a:r>
            <a:r>
              <a:rPr lang="en-US" dirty="0"/>
              <a:t>-ID` </a:t>
            </a:r>
          </a:p>
          <a:p>
            <a:pPr marL="457200" lvl="1" indent="0">
              <a:buNone/>
            </a:pPr>
            <a:r>
              <a:rPr lang="en-US" dirty="0"/>
              <a:t>                  having </a:t>
            </a:r>
            <a:r>
              <a:rPr lang="en-US" dirty="0" err="1"/>
              <a:t>avg</a:t>
            </a:r>
            <a:r>
              <a:rPr lang="en-US" dirty="0"/>
              <a:t>(</a:t>
            </a:r>
            <a:r>
              <a:rPr lang="en-US" dirty="0" err="1"/>
              <a:t>r.`Book</a:t>
            </a:r>
            <a:r>
              <a:rPr lang="en-US" dirty="0"/>
              <a:t>-Rating`) &lt; 5 ) as rate </a:t>
            </a:r>
          </a:p>
          <a:p>
            <a:pPr marL="457200" lvl="1" indent="0">
              <a:buNone/>
            </a:pPr>
            <a:r>
              <a:rPr lang="en-US" dirty="0"/>
              <a:t>on </a:t>
            </a:r>
            <a:r>
              <a:rPr lang="en-US" dirty="0" err="1"/>
              <a:t>age.`User</a:t>
            </a:r>
            <a:r>
              <a:rPr lang="en-US" dirty="0"/>
              <a:t>-ID`=</a:t>
            </a:r>
            <a:r>
              <a:rPr lang="en-US" dirty="0" err="1"/>
              <a:t>rate.`User</a:t>
            </a:r>
            <a:r>
              <a:rPr lang="en-US" dirty="0"/>
              <a:t>-ID`;</a:t>
            </a:r>
          </a:p>
          <a:p>
            <a:endParaRPr lang="en-US" dirty="0"/>
          </a:p>
        </p:txBody>
      </p:sp>
      <p:pic>
        <p:nvPicPr>
          <p:cNvPr id="7" name="Picture 6" descr="C:\Users\jliu96\Desktop\select3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19"/>
          <a:stretch/>
        </p:blipFill>
        <p:spPr bwMode="auto">
          <a:xfrm>
            <a:off x="9210703" y="2467927"/>
            <a:ext cx="636905" cy="21050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6687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SQL queries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183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Get average rate of books which written by male author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avg</a:t>
            </a:r>
            <a:r>
              <a:rPr lang="en-US" dirty="0"/>
              <a:t>(`Book-Rating`) </a:t>
            </a:r>
          </a:p>
          <a:p>
            <a:pPr marL="457200" lvl="1" indent="0">
              <a:buNone/>
            </a:pPr>
            <a:r>
              <a:rPr lang="en-US" dirty="0"/>
              <a:t>from (select </a:t>
            </a:r>
            <a:r>
              <a:rPr lang="en-US" dirty="0" err="1"/>
              <a:t>r.`Book-Rating`,r.`ISBN</a:t>
            </a:r>
            <a:r>
              <a:rPr lang="en-US" dirty="0"/>
              <a:t>` </a:t>
            </a:r>
          </a:p>
          <a:p>
            <a:pPr marL="457200" lvl="1" indent="0">
              <a:buNone/>
            </a:pPr>
            <a:r>
              <a:rPr lang="en-US" dirty="0"/>
              <a:t>          from `BX-Book-Ratings` r, `BX-Authors` a, `BX-Books` b </a:t>
            </a:r>
          </a:p>
          <a:p>
            <a:pPr marL="457200" lvl="1" indent="0">
              <a:buNone/>
            </a:pPr>
            <a:r>
              <a:rPr lang="en-US" dirty="0"/>
              <a:t>          where (</a:t>
            </a:r>
            <a:r>
              <a:rPr lang="en-US" dirty="0" err="1"/>
              <a:t>r.`ISBN</a:t>
            </a:r>
            <a:r>
              <a:rPr lang="en-US" dirty="0"/>
              <a:t>`=</a:t>
            </a:r>
            <a:r>
              <a:rPr lang="en-US" dirty="0" err="1"/>
              <a:t>b.`ISBN</a:t>
            </a:r>
            <a:r>
              <a:rPr lang="en-US" dirty="0"/>
              <a:t>`) and (</a:t>
            </a:r>
            <a:r>
              <a:rPr lang="en-US" dirty="0" err="1"/>
              <a:t>b.`Book</a:t>
            </a:r>
            <a:r>
              <a:rPr lang="en-US" dirty="0"/>
              <a:t>-Author`=</a:t>
            </a:r>
            <a:r>
              <a:rPr lang="en-US" dirty="0" err="1"/>
              <a:t>a.`Name</a:t>
            </a:r>
            <a:r>
              <a:rPr lang="en-US" dirty="0"/>
              <a:t>`) and   (</a:t>
            </a:r>
            <a:r>
              <a:rPr lang="en-US" dirty="0" err="1"/>
              <a:t>a.`Gender</a:t>
            </a:r>
            <a:r>
              <a:rPr lang="en-US" dirty="0"/>
              <a:t>`='Male')) as y </a:t>
            </a:r>
          </a:p>
          <a:p>
            <a:pPr marL="457200" lvl="1" indent="0">
              <a:buNone/>
            </a:pPr>
            <a:r>
              <a:rPr lang="en-US" dirty="0"/>
              <a:t>group by `ISBN`;</a:t>
            </a:r>
          </a:p>
          <a:p>
            <a:endParaRPr lang="en-US" dirty="0"/>
          </a:p>
        </p:txBody>
      </p:sp>
      <p:pic>
        <p:nvPicPr>
          <p:cNvPr id="7" name="Picture 6" descr="C:\Users\jliu96\Desktop\select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980" y="3656648"/>
            <a:ext cx="1293495" cy="1971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2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SQL queries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183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List all ISBN and Book-Author of books rated by user living in Baton Rouge, Louisiana, USA.</a:t>
            </a:r>
          </a:p>
          <a:p>
            <a:pPr marL="457200" lvl="1" indent="0">
              <a:buNone/>
            </a:pPr>
            <a:r>
              <a:rPr lang="en-US" dirty="0"/>
              <a:t>select distinct </a:t>
            </a:r>
            <a:r>
              <a:rPr lang="en-US" dirty="0" err="1"/>
              <a:t>b.`ISBN`,b.`Book</a:t>
            </a:r>
            <a:r>
              <a:rPr lang="en-US" dirty="0"/>
              <a:t>-Author` </a:t>
            </a:r>
          </a:p>
          <a:p>
            <a:pPr marL="457200" lvl="1" indent="0">
              <a:buNone/>
            </a:pPr>
            <a:r>
              <a:rPr lang="en-US" dirty="0"/>
              <a:t>from `BX-Books` b, `BX-Book-Ratings` r, `BX-Users` u </a:t>
            </a:r>
          </a:p>
          <a:p>
            <a:pPr marL="457200" lvl="1" indent="0">
              <a:buNone/>
            </a:pPr>
            <a:r>
              <a:rPr lang="en-US" dirty="0"/>
              <a:t>where (</a:t>
            </a:r>
            <a:r>
              <a:rPr lang="en-US" dirty="0" err="1"/>
              <a:t>b.`ISBN</a:t>
            </a:r>
            <a:r>
              <a:rPr lang="en-US" dirty="0"/>
              <a:t>`=</a:t>
            </a:r>
            <a:r>
              <a:rPr lang="en-US" dirty="0" err="1"/>
              <a:t>r.`ISBN</a:t>
            </a:r>
            <a:r>
              <a:rPr lang="en-US" dirty="0"/>
              <a:t>`) and (</a:t>
            </a:r>
            <a:r>
              <a:rPr lang="en-US" dirty="0" err="1"/>
              <a:t>r.`User</a:t>
            </a:r>
            <a:r>
              <a:rPr lang="en-US" dirty="0"/>
              <a:t>-ID`=</a:t>
            </a:r>
            <a:r>
              <a:rPr lang="en-US" dirty="0" err="1"/>
              <a:t>u.`User</a:t>
            </a:r>
            <a:r>
              <a:rPr lang="en-US" dirty="0"/>
              <a:t>-ID`) and (</a:t>
            </a:r>
            <a:r>
              <a:rPr lang="en-US" dirty="0" err="1"/>
              <a:t>u.`Location</a:t>
            </a:r>
            <a:r>
              <a:rPr lang="en-US" dirty="0"/>
              <a:t>`='baton rouge, </a:t>
            </a:r>
            <a:r>
              <a:rPr lang="en-US" dirty="0" err="1"/>
              <a:t>louisiana</a:t>
            </a:r>
            <a:r>
              <a:rPr lang="en-US" dirty="0"/>
              <a:t>, </a:t>
            </a:r>
            <a:r>
              <a:rPr lang="en-US" dirty="0" err="1"/>
              <a:t>usa</a:t>
            </a:r>
            <a:r>
              <a:rPr lang="en-US" dirty="0"/>
              <a:t>');</a:t>
            </a:r>
          </a:p>
          <a:p>
            <a:endParaRPr lang="en-US" dirty="0"/>
          </a:p>
        </p:txBody>
      </p:sp>
      <p:pic>
        <p:nvPicPr>
          <p:cNvPr id="7" name="Picture 6" descr="C:\Users\jliu96\Desktop\select1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371" y="3920056"/>
            <a:ext cx="3143250" cy="2276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2315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389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SQL queries</vt:lpstr>
      <vt:lpstr>SQL queries</vt:lpstr>
      <vt:lpstr>SQL queries</vt:lpstr>
      <vt:lpstr>SQL queries</vt:lpstr>
      <vt:lpstr>SQL queries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queries</dc:title>
  <dc:creator>Jianshu Liu</dc:creator>
  <cp:lastModifiedBy>Jianshu Liu</cp:lastModifiedBy>
  <cp:revision>1</cp:revision>
  <dcterms:created xsi:type="dcterms:W3CDTF">2019-04-22T16:37:15Z</dcterms:created>
  <dcterms:modified xsi:type="dcterms:W3CDTF">2019-04-22T16:42:50Z</dcterms:modified>
</cp:coreProperties>
</file>