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9" r:id="rId2"/>
    <p:sldId id="268" r:id="rId3"/>
    <p:sldId id="270" r:id="rId4"/>
    <p:sldId id="281" r:id="rId5"/>
    <p:sldId id="271" r:id="rId6"/>
    <p:sldId id="273" r:id="rId7"/>
    <p:sldId id="264" r:id="rId8"/>
    <p:sldId id="277" r:id="rId9"/>
    <p:sldId id="265" r:id="rId10"/>
    <p:sldId id="266" r:id="rId11"/>
    <p:sldId id="274" r:id="rId12"/>
    <p:sldId id="272" r:id="rId13"/>
    <p:sldId id="275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669FFE-A605-4180-9799-66B5DBED2B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B1DB6-93A4-4EF1-9AC8-AB59953590DF}">
      <dgm:prSet/>
      <dgm:spPr/>
      <dgm:t>
        <a:bodyPr/>
        <a:lstStyle/>
        <a:p>
          <a:r>
            <a:rPr lang="en-US" dirty="0"/>
            <a:t>Taxonomic Concepts - context</a:t>
          </a:r>
        </a:p>
      </dgm:t>
    </dgm:pt>
    <dgm:pt modelId="{CF90B3C1-0017-4E09-A307-206808AF3BE0}" type="parTrans" cxnId="{78D12312-146D-43ED-816A-F0310454C3FA}">
      <dgm:prSet/>
      <dgm:spPr/>
      <dgm:t>
        <a:bodyPr/>
        <a:lstStyle/>
        <a:p>
          <a:endParaRPr lang="en-US"/>
        </a:p>
      </dgm:t>
    </dgm:pt>
    <dgm:pt modelId="{7BB6CC2A-05BC-4831-8527-FE33EABF4A8C}" type="sibTrans" cxnId="{78D12312-146D-43ED-816A-F0310454C3FA}">
      <dgm:prSet/>
      <dgm:spPr/>
      <dgm:t>
        <a:bodyPr/>
        <a:lstStyle/>
        <a:p>
          <a:endParaRPr lang="en-US"/>
        </a:p>
      </dgm:t>
    </dgm:pt>
    <dgm:pt modelId="{0492F4BE-8075-4B77-8FB8-EAC0E71940D1}">
      <dgm:prSet/>
      <dgm:spPr/>
      <dgm:t>
        <a:bodyPr/>
        <a:lstStyle/>
        <a:p>
          <a:r>
            <a:rPr lang="en-US" dirty="0"/>
            <a:t>Taxonomic Authorities - opinion</a:t>
          </a:r>
        </a:p>
      </dgm:t>
    </dgm:pt>
    <dgm:pt modelId="{03884ED6-4E08-464A-A907-9BB40F5C8991}" type="parTrans" cxnId="{FE7D17A4-D4CB-444D-8D94-0AB0FAC1E7D9}">
      <dgm:prSet/>
      <dgm:spPr/>
      <dgm:t>
        <a:bodyPr/>
        <a:lstStyle/>
        <a:p>
          <a:endParaRPr lang="en-US"/>
        </a:p>
      </dgm:t>
    </dgm:pt>
    <dgm:pt modelId="{240A5056-E45D-4627-B94F-EBE13D3899D1}" type="sibTrans" cxnId="{FE7D17A4-D4CB-444D-8D94-0AB0FAC1E7D9}">
      <dgm:prSet/>
      <dgm:spPr/>
      <dgm:t>
        <a:bodyPr/>
        <a:lstStyle/>
        <a:p>
          <a:endParaRPr lang="en-US"/>
        </a:p>
      </dgm:t>
    </dgm:pt>
    <dgm:pt modelId="{357D0B95-B11F-4AFB-969B-63866B66ED42}">
      <dgm:prSet/>
      <dgm:spPr/>
      <dgm:t>
        <a:bodyPr/>
        <a:lstStyle/>
        <a:p>
          <a:r>
            <a:rPr lang="en-US" dirty="0"/>
            <a:t>Taxonomic Frameworks - linkages</a:t>
          </a:r>
        </a:p>
      </dgm:t>
    </dgm:pt>
    <dgm:pt modelId="{F92939DF-293A-4139-8652-7679F1C5B11C}" type="parTrans" cxnId="{4ADB5AA2-8ADF-4B4A-B040-D9F520F65E53}">
      <dgm:prSet/>
      <dgm:spPr/>
      <dgm:t>
        <a:bodyPr/>
        <a:lstStyle/>
        <a:p>
          <a:endParaRPr lang="en-US"/>
        </a:p>
      </dgm:t>
    </dgm:pt>
    <dgm:pt modelId="{92EE22F8-AD6A-457C-A28A-FAB06E47D059}" type="sibTrans" cxnId="{4ADB5AA2-8ADF-4B4A-B040-D9F520F65E53}">
      <dgm:prSet/>
      <dgm:spPr/>
      <dgm:t>
        <a:bodyPr/>
        <a:lstStyle/>
        <a:p>
          <a:endParaRPr lang="en-US"/>
        </a:p>
      </dgm:t>
    </dgm:pt>
    <dgm:pt modelId="{BA7C754B-B121-184B-926F-A717928086AE}" type="pres">
      <dgm:prSet presAssocID="{19669FFE-A605-4180-9799-66B5DBED2B6C}" presName="linear" presStyleCnt="0">
        <dgm:presLayoutVars>
          <dgm:animLvl val="lvl"/>
          <dgm:resizeHandles val="exact"/>
        </dgm:presLayoutVars>
      </dgm:prSet>
      <dgm:spPr/>
    </dgm:pt>
    <dgm:pt modelId="{1906995C-BFAE-F644-B1C7-19234A44A534}" type="pres">
      <dgm:prSet presAssocID="{4CDB1DB6-93A4-4EF1-9AC8-AB59953590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8C35C8-3B27-1144-8DB0-047C7362AA94}" type="pres">
      <dgm:prSet presAssocID="{7BB6CC2A-05BC-4831-8527-FE33EABF4A8C}" presName="spacer" presStyleCnt="0"/>
      <dgm:spPr/>
    </dgm:pt>
    <dgm:pt modelId="{ECB055CA-36CE-634C-91F8-CF6C1EC01975}" type="pres">
      <dgm:prSet presAssocID="{0492F4BE-8075-4B77-8FB8-EAC0E71940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836051-CBB2-5A43-AB5C-122B7F17270E}" type="pres">
      <dgm:prSet presAssocID="{240A5056-E45D-4627-B94F-EBE13D3899D1}" presName="spacer" presStyleCnt="0"/>
      <dgm:spPr/>
    </dgm:pt>
    <dgm:pt modelId="{ADC8DCC5-070D-CB49-B545-ECF043C41C63}" type="pres">
      <dgm:prSet presAssocID="{357D0B95-B11F-4AFB-969B-63866B66ED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D12312-146D-43ED-816A-F0310454C3FA}" srcId="{19669FFE-A605-4180-9799-66B5DBED2B6C}" destId="{4CDB1DB6-93A4-4EF1-9AC8-AB59953590DF}" srcOrd="0" destOrd="0" parTransId="{CF90B3C1-0017-4E09-A307-206808AF3BE0}" sibTransId="{7BB6CC2A-05BC-4831-8527-FE33EABF4A8C}"/>
    <dgm:cxn modelId="{9D1D2849-B6BC-5D47-897F-70A54FD375CA}" type="presOf" srcId="{19669FFE-A605-4180-9799-66B5DBED2B6C}" destId="{BA7C754B-B121-184B-926F-A717928086AE}" srcOrd="0" destOrd="0" presId="urn:microsoft.com/office/officeart/2005/8/layout/vList2"/>
    <dgm:cxn modelId="{38FF5152-334F-A848-91E1-1F8CD60E448F}" type="presOf" srcId="{4CDB1DB6-93A4-4EF1-9AC8-AB59953590DF}" destId="{1906995C-BFAE-F644-B1C7-19234A44A534}" srcOrd="0" destOrd="0" presId="urn:microsoft.com/office/officeart/2005/8/layout/vList2"/>
    <dgm:cxn modelId="{43FF0498-EBFC-A14A-8A90-155409AEB1CF}" type="presOf" srcId="{357D0B95-B11F-4AFB-969B-63866B66ED42}" destId="{ADC8DCC5-070D-CB49-B545-ECF043C41C63}" srcOrd="0" destOrd="0" presId="urn:microsoft.com/office/officeart/2005/8/layout/vList2"/>
    <dgm:cxn modelId="{4ADB5AA2-8ADF-4B4A-B040-D9F520F65E53}" srcId="{19669FFE-A605-4180-9799-66B5DBED2B6C}" destId="{357D0B95-B11F-4AFB-969B-63866B66ED42}" srcOrd="2" destOrd="0" parTransId="{F92939DF-293A-4139-8652-7679F1C5B11C}" sibTransId="{92EE22F8-AD6A-457C-A28A-FAB06E47D059}"/>
    <dgm:cxn modelId="{FE7D17A4-D4CB-444D-8D94-0AB0FAC1E7D9}" srcId="{19669FFE-A605-4180-9799-66B5DBED2B6C}" destId="{0492F4BE-8075-4B77-8FB8-EAC0E71940D1}" srcOrd="1" destOrd="0" parTransId="{03884ED6-4E08-464A-A907-9BB40F5C8991}" sibTransId="{240A5056-E45D-4627-B94F-EBE13D3899D1}"/>
    <dgm:cxn modelId="{95F38FF3-21F1-714E-9DD1-E42E12047EAE}" type="presOf" srcId="{0492F4BE-8075-4B77-8FB8-EAC0E71940D1}" destId="{ECB055CA-36CE-634C-91F8-CF6C1EC01975}" srcOrd="0" destOrd="0" presId="urn:microsoft.com/office/officeart/2005/8/layout/vList2"/>
    <dgm:cxn modelId="{170C5663-93CA-ED4D-A133-1F4E6FE84674}" type="presParOf" srcId="{BA7C754B-B121-184B-926F-A717928086AE}" destId="{1906995C-BFAE-F644-B1C7-19234A44A534}" srcOrd="0" destOrd="0" presId="urn:microsoft.com/office/officeart/2005/8/layout/vList2"/>
    <dgm:cxn modelId="{CD2C5AD7-76FF-1845-AC09-C82F39099966}" type="presParOf" srcId="{BA7C754B-B121-184B-926F-A717928086AE}" destId="{FA8C35C8-3B27-1144-8DB0-047C7362AA94}" srcOrd="1" destOrd="0" presId="urn:microsoft.com/office/officeart/2005/8/layout/vList2"/>
    <dgm:cxn modelId="{56B2B8D8-FE37-EC47-A9AA-0A5CBCB8EDC7}" type="presParOf" srcId="{BA7C754B-B121-184B-926F-A717928086AE}" destId="{ECB055CA-36CE-634C-91F8-CF6C1EC01975}" srcOrd="2" destOrd="0" presId="urn:microsoft.com/office/officeart/2005/8/layout/vList2"/>
    <dgm:cxn modelId="{0F66FFC7-D6B9-6040-B760-D8441FE31AE6}" type="presParOf" srcId="{BA7C754B-B121-184B-926F-A717928086AE}" destId="{BE836051-CBB2-5A43-AB5C-122B7F17270E}" srcOrd="3" destOrd="0" presId="urn:microsoft.com/office/officeart/2005/8/layout/vList2"/>
    <dgm:cxn modelId="{9EA92AF8-CDB7-7A40-98FF-E165E8C59052}" type="presParOf" srcId="{BA7C754B-B121-184B-926F-A717928086AE}" destId="{ADC8DCC5-070D-CB49-B545-ECF043C41C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2EFB83-9EFB-4A9D-8C8F-5911DE23FA1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3C364-72FC-4A7D-90AB-9465DA8EB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Management Team (5)</a:t>
          </a:r>
        </a:p>
      </dgm:t>
    </dgm:pt>
    <dgm:pt modelId="{13780CF9-D513-4433-AA7C-597FAF063B29}" type="parTrans" cxnId="{7EC76AF4-516A-4332-82AE-AEEBA1F9644F}">
      <dgm:prSet/>
      <dgm:spPr/>
      <dgm:t>
        <a:bodyPr/>
        <a:lstStyle/>
        <a:p>
          <a:endParaRPr lang="en-US"/>
        </a:p>
      </dgm:t>
    </dgm:pt>
    <dgm:pt modelId="{1B4407D5-F3D9-4EF1-8621-6B60EA563798}" type="sibTrans" cxnId="{7EC76AF4-516A-4332-82AE-AEEBA1F9644F}">
      <dgm:prSet/>
      <dgm:spPr/>
      <dgm:t>
        <a:bodyPr/>
        <a:lstStyle/>
        <a:p>
          <a:endParaRPr lang="en-US"/>
        </a:p>
      </dgm:t>
    </dgm:pt>
    <dgm:pt modelId="{D0EC363B-F3D8-4E08-8533-D913B1E643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Steering Committee (12)</a:t>
          </a:r>
        </a:p>
      </dgm:t>
    </dgm:pt>
    <dgm:pt modelId="{3C10BA3D-D076-4F73-AE76-CDB7CE434979}" type="parTrans" cxnId="{5E02E6AB-A744-40DD-8970-0B7F3B49520A}">
      <dgm:prSet/>
      <dgm:spPr/>
      <dgm:t>
        <a:bodyPr/>
        <a:lstStyle/>
        <a:p>
          <a:endParaRPr lang="en-US"/>
        </a:p>
      </dgm:t>
    </dgm:pt>
    <dgm:pt modelId="{B31F3305-9685-4EB1-AF83-0C0260F77A89}" type="sibTrans" cxnId="{5E02E6AB-A744-40DD-8970-0B7F3B49520A}">
      <dgm:prSet/>
      <dgm:spPr/>
      <dgm:t>
        <a:bodyPr/>
        <a:lstStyle/>
        <a:p>
          <a:endParaRPr lang="en-US"/>
        </a:p>
      </dgm:t>
    </dgm:pt>
    <dgm:pt modelId="{BF2CB27D-0EE2-4FB3-ABDD-CB774D3828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Editors (317)</a:t>
          </a:r>
        </a:p>
      </dgm:t>
    </dgm:pt>
    <dgm:pt modelId="{F5C059FC-F526-433B-B83E-307816AE5279}" type="parTrans" cxnId="{736F9B2A-77B8-4A4D-A9E5-EE946AF42A78}">
      <dgm:prSet/>
      <dgm:spPr/>
      <dgm:t>
        <a:bodyPr/>
        <a:lstStyle/>
        <a:p>
          <a:endParaRPr lang="en-US"/>
        </a:p>
      </dgm:t>
    </dgm:pt>
    <dgm:pt modelId="{CFAE42D6-0A63-4DC4-AB8D-D2E971835030}" type="sibTrans" cxnId="{736F9B2A-77B8-4A4D-A9E5-EE946AF42A78}">
      <dgm:prSet/>
      <dgm:spPr/>
      <dgm:t>
        <a:bodyPr/>
        <a:lstStyle/>
        <a:p>
          <a:endParaRPr lang="en-US"/>
        </a:p>
      </dgm:t>
    </dgm:pt>
    <dgm:pt modelId="{DFB4F8FF-822C-4C3A-ABE4-FCDC30CF1B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Names: 766,910</a:t>
          </a:r>
        </a:p>
      </dgm:t>
    </dgm:pt>
    <dgm:pt modelId="{A09D3459-C3B7-4DB1-9CCA-F21524B5C68D}" type="parTrans" cxnId="{CD43EF87-D3F8-4E35-8188-8A4D2B3EB378}">
      <dgm:prSet/>
      <dgm:spPr/>
      <dgm:t>
        <a:bodyPr/>
        <a:lstStyle/>
        <a:p>
          <a:endParaRPr lang="en-US"/>
        </a:p>
      </dgm:t>
    </dgm:pt>
    <dgm:pt modelId="{AA92510F-3CB6-422C-8725-5724213D601C}" type="sibTrans" cxnId="{CD43EF87-D3F8-4E35-8188-8A4D2B3EB378}">
      <dgm:prSet/>
      <dgm:spPr/>
      <dgm:t>
        <a:bodyPr/>
        <a:lstStyle/>
        <a:p>
          <a:endParaRPr lang="en-US"/>
        </a:p>
      </dgm:t>
    </dgm:pt>
    <dgm:pt modelId="{F3048FCC-4F48-4FC8-954C-F50BD99B898D}" type="pres">
      <dgm:prSet presAssocID="{882EFB83-9EFB-4A9D-8C8F-5911DE23FA1B}" presName="root" presStyleCnt="0">
        <dgm:presLayoutVars>
          <dgm:dir/>
          <dgm:resizeHandles val="exact"/>
        </dgm:presLayoutVars>
      </dgm:prSet>
      <dgm:spPr/>
    </dgm:pt>
    <dgm:pt modelId="{72C064CC-0D20-4F94-AAF7-2AE842DE6480}" type="pres">
      <dgm:prSet presAssocID="{49B3C364-72FC-4A7D-90AB-9465DA8EB18C}" presName="compNode" presStyleCnt="0"/>
      <dgm:spPr/>
    </dgm:pt>
    <dgm:pt modelId="{BAC572B5-7448-46BB-AA37-4CBB14C45C89}" type="pres">
      <dgm:prSet presAssocID="{49B3C364-72FC-4A7D-90AB-9465DA8EB1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A0A6871-3FFC-495D-97AC-2AA11FE9A371}" type="pres">
      <dgm:prSet presAssocID="{49B3C364-72FC-4A7D-90AB-9465DA8EB18C}" presName="spaceRect" presStyleCnt="0"/>
      <dgm:spPr/>
    </dgm:pt>
    <dgm:pt modelId="{73175BFF-9BDF-401E-8470-C8F5050D5E6D}" type="pres">
      <dgm:prSet presAssocID="{49B3C364-72FC-4A7D-90AB-9465DA8EB18C}" presName="textRect" presStyleLbl="revTx" presStyleIdx="0" presStyleCnt="4">
        <dgm:presLayoutVars>
          <dgm:chMax val="1"/>
          <dgm:chPref val="1"/>
        </dgm:presLayoutVars>
      </dgm:prSet>
      <dgm:spPr/>
    </dgm:pt>
    <dgm:pt modelId="{0AEB9048-659A-4D68-A999-AA3B1CBAAE7C}" type="pres">
      <dgm:prSet presAssocID="{1B4407D5-F3D9-4EF1-8621-6B60EA563798}" presName="sibTrans" presStyleCnt="0"/>
      <dgm:spPr/>
    </dgm:pt>
    <dgm:pt modelId="{6CC13419-FF77-4CAC-ABDD-A484949CDD13}" type="pres">
      <dgm:prSet presAssocID="{D0EC363B-F3D8-4E08-8533-D913B1E643BA}" presName="compNode" presStyleCnt="0"/>
      <dgm:spPr/>
    </dgm:pt>
    <dgm:pt modelId="{24F989BC-87F5-499C-A967-38D4BE3C0C55}" type="pres">
      <dgm:prSet presAssocID="{D0EC363B-F3D8-4E08-8533-D913B1E643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B41F02-5ECD-4966-AC78-1DE2C0FDC6C3}" type="pres">
      <dgm:prSet presAssocID="{D0EC363B-F3D8-4E08-8533-D913B1E643BA}" presName="spaceRect" presStyleCnt="0"/>
      <dgm:spPr/>
    </dgm:pt>
    <dgm:pt modelId="{FC0B0819-101B-4129-96CF-326BFA526FD8}" type="pres">
      <dgm:prSet presAssocID="{D0EC363B-F3D8-4E08-8533-D913B1E643BA}" presName="textRect" presStyleLbl="revTx" presStyleIdx="1" presStyleCnt="4">
        <dgm:presLayoutVars>
          <dgm:chMax val="1"/>
          <dgm:chPref val="1"/>
        </dgm:presLayoutVars>
      </dgm:prSet>
      <dgm:spPr/>
    </dgm:pt>
    <dgm:pt modelId="{3D3A5CCC-540D-492E-BA04-6B266E93F39B}" type="pres">
      <dgm:prSet presAssocID="{B31F3305-9685-4EB1-AF83-0C0260F77A89}" presName="sibTrans" presStyleCnt="0"/>
      <dgm:spPr/>
    </dgm:pt>
    <dgm:pt modelId="{D37AAC96-537A-4677-B95F-24366603EE90}" type="pres">
      <dgm:prSet presAssocID="{BF2CB27D-0EE2-4FB3-ABDD-CB774D3828B6}" presName="compNode" presStyleCnt="0"/>
      <dgm:spPr/>
    </dgm:pt>
    <dgm:pt modelId="{AC854A4D-FF19-43F1-8901-CBEFD9492059}" type="pres">
      <dgm:prSet presAssocID="{BF2CB27D-0EE2-4FB3-ABDD-CB774D3828B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B6B97301-1373-4C97-BFAB-1495539ED474}" type="pres">
      <dgm:prSet presAssocID="{BF2CB27D-0EE2-4FB3-ABDD-CB774D3828B6}" presName="spaceRect" presStyleCnt="0"/>
      <dgm:spPr/>
    </dgm:pt>
    <dgm:pt modelId="{2B6AA9FA-56EF-4FA7-BC14-16D63E08AFAC}" type="pres">
      <dgm:prSet presAssocID="{BF2CB27D-0EE2-4FB3-ABDD-CB774D3828B6}" presName="textRect" presStyleLbl="revTx" presStyleIdx="2" presStyleCnt="4">
        <dgm:presLayoutVars>
          <dgm:chMax val="1"/>
          <dgm:chPref val="1"/>
        </dgm:presLayoutVars>
      </dgm:prSet>
      <dgm:spPr/>
    </dgm:pt>
    <dgm:pt modelId="{0413D881-34C6-4EC5-AD3A-C7D81C1C306B}" type="pres">
      <dgm:prSet presAssocID="{CFAE42D6-0A63-4DC4-AB8D-D2E971835030}" presName="sibTrans" presStyleCnt="0"/>
      <dgm:spPr/>
    </dgm:pt>
    <dgm:pt modelId="{E2F1F263-E3F7-4FFE-9A03-3053F57677BC}" type="pres">
      <dgm:prSet presAssocID="{DFB4F8FF-822C-4C3A-ABE4-FCDC30CF1B13}" presName="compNode" presStyleCnt="0"/>
      <dgm:spPr/>
    </dgm:pt>
    <dgm:pt modelId="{E1277610-8792-4A38-8934-BE2CD19BCF2A}" type="pres">
      <dgm:prSet presAssocID="{DFB4F8FF-822C-4C3A-ABE4-FCDC30CF1B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B581E9-72B7-47DD-B59B-132037EBB7E9}" type="pres">
      <dgm:prSet presAssocID="{DFB4F8FF-822C-4C3A-ABE4-FCDC30CF1B13}" presName="spaceRect" presStyleCnt="0"/>
      <dgm:spPr/>
    </dgm:pt>
    <dgm:pt modelId="{6AC5CE1F-C63D-41E2-A936-4DAA425FFF76}" type="pres">
      <dgm:prSet presAssocID="{DFB4F8FF-822C-4C3A-ABE4-FCDC30CF1B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AE8E1E-B86E-4E27-AF77-1572472E9DFE}" type="presOf" srcId="{882EFB83-9EFB-4A9D-8C8F-5911DE23FA1B}" destId="{F3048FCC-4F48-4FC8-954C-F50BD99B898D}" srcOrd="0" destOrd="0" presId="urn:microsoft.com/office/officeart/2018/2/layout/IconLabelList"/>
    <dgm:cxn modelId="{736F9B2A-77B8-4A4D-A9E5-EE946AF42A78}" srcId="{882EFB83-9EFB-4A9D-8C8F-5911DE23FA1B}" destId="{BF2CB27D-0EE2-4FB3-ABDD-CB774D3828B6}" srcOrd="2" destOrd="0" parTransId="{F5C059FC-F526-433B-B83E-307816AE5279}" sibTransId="{CFAE42D6-0A63-4DC4-AB8D-D2E971835030}"/>
    <dgm:cxn modelId="{869B5737-473F-4A6B-8517-810AA5ADA659}" type="presOf" srcId="{49B3C364-72FC-4A7D-90AB-9465DA8EB18C}" destId="{73175BFF-9BDF-401E-8470-C8F5050D5E6D}" srcOrd="0" destOrd="0" presId="urn:microsoft.com/office/officeart/2018/2/layout/IconLabelList"/>
    <dgm:cxn modelId="{2AF4A257-9E11-4ED8-8C67-D1C736645FF3}" type="presOf" srcId="{D0EC363B-F3D8-4E08-8533-D913B1E643BA}" destId="{FC0B0819-101B-4129-96CF-326BFA526FD8}" srcOrd="0" destOrd="0" presId="urn:microsoft.com/office/officeart/2018/2/layout/IconLabelList"/>
    <dgm:cxn modelId="{3CC51A81-0D81-4529-989A-752FBAE6A723}" type="presOf" srcId="{BF2CB27D-0EE2-4FB3-ABDD-CB774D3828B6}" destId="{2B6AA9FA-56EF-4FA7-BC14-16D63E08AFAC}" srcOrd="0" destOrd="0" presId="urn:microsoft.com/office/officeart/2018/2/layout/IconLabelList"/>
    <dgm:cxn modelId="{CD43EF87-D3F8-4E35-8188-8A4D2B3EB378}" srcId="{882EFB83-9EFB-4A9D-8C8F-5911DE23FA1B}" destId="{DFB4F8FF-822C-4C3A-ABE4-FCDC30CF1B13}" srcOrd="3" destOrd="0" parTransId="{A09D3459-C3B7-4DB1-9CCA-F21524B5C68D}" sibTransId="{AA92510F-3CB6-422C-8725-5724213D601C}"/>
    <dgm:cxn modelId="{5E02E6AB-A744-40DD-8970-0B7F3B49520A}" srcId="{882EFB83-9EFB-4A9D-8C8F-5911DE23FA1B}" destId="{D0EC363B-F3D8-4E08-8533-D913B1E643BA}" srcOrd="1" destOrd="0" parTransId="{3C10BA3D-D076-4F73-AE76-CDB7CE434979}" sibTransId="{B31F3305-9685-4EB1-AF83-0C0260F77A89}"/>
    <dgm:cxn modelId="{5C7A77B5-CB47-46F7-B54B-8CF688EAC9B3}" type="presOf" srcId="{DFB4F8FF-822C-4C3A-ABE4-FCDC30CF1B13}" destId="{6AC5CE1F-C63D-41E2-A936-4DAA425FFF76}" srcOrd="0" destOrd="0" presId="urn:microsoft.com/office/officeart/2018/2/layout/IconLabelList"/>
    <dgm:cxn modelId="{7EC76AF4-516A-4332-82AE-AEEBA1F9644F}" srcId="{882EFB83-9EFB-4A9D-8C8F-5911DE23FA1B}" destId="{49B3C364-72FC-4A7D-90AB-9465DA8EB18C}" srcOrd="0" destOrd="0" parTransId="{13780CF9-D513-4433-AA7C-597FAF063B29}" sibTransId="{1B4407D5-F3D9-4EF1-8621-6B60EA563798}"/>
    <dgm:cxn modelId="{42A176F4-A098-42B4-81DE-A705D136A6CD}" type="presParOf" srcId="{F3048FCC-4F48-4FC8-954C-F50BD99B898D}" destId="{72C064CC-0D20-4F94-AAF7-2AE842DE6480}" srcOrd="0" destOrd="0" presId="urn:microsoft.com/office/officeart/2018/2/layout/IconLabelList"/>
    <dgm:cxn modelId="{33A8D1B6-D663-46BF-B258-807DDCB4120D}" type="presParOf" srcId="{72C064CC-0D20-4F94-AAF7-2AE842DE6480}" destId="{BAC572B5-7448-46BB-AA37-4CBB14C45C89}" srcOrd="0" destOrd="0" presId="urn:microsoft.com/office/officeart/2018/2/layout/IconLabelList"/>
    <dgm:cxn modelId="{6E403248-B242-449B-ABFE-548C3B5FFC23}" type="presParOf" srcId="{72C064CC-0D20-4F94-AAF7-2AE842DE6480}" destId="{AA0A6871-3FFC-495D-97AC-2AA11FE9A371}" srcOrd="1" destOrd="0" presId="urn:microsoft.com/office/officeart/2018/2/layout/IconLabelList"/>
    <dgm:cxn modelId="{F13F3650-340B-409C-AFD1-FF1CFEF162F5}" type="presParOf" srcId="{72C064CC-0D20-4F94-AAF7-2AE842DE6480}" destId="{73175BFF-9BDF-401E-8470-C8F5050D5E6D}" srcOrd="2" destOrd="0" presId="urn:microsoft.com/office/officeart/2018/2/layout/IconLabelList"/>
    <dgm:cxn modelId="{36319FE6-DE41-4873-8426-A956E0E1983A}" type="presParOf" srcId="{F3048FCC-4F48-4FC8-954C-F50BD99B898D}" destId="{0AEB9048-659A-4D68-A999-AA3B1CBAAE7C}" srcOrd="1" destOrd="0" presId="urn:microsoft.com/office/officeart/2018/2/layout/IconLabelList"/>
    <dgm:cxn modelId="{7D1ABB43-D907-4183-B90E-06C87049FC2D}" type="presParOf" srcId="{F3048FCC-4F48-4FC8-954C-F50BD99B898D}" destId="{6CC13419-FF77-4CAC-ABDD-A484949CDD13}" srcOrd="2" destOrd="0" presId="urn:microsoft.com/office/officeart/2018/2/layout/IconLabelList"/>
    <dgm:cxn modelId="{E2AE3947-0988-4C70-883E-8FC694E56EB9}" type="presParOf" srcId="{6CC13419-FF77-4CAC-ABDD-A484949CDD13}" destId="{24F989BC-87F5-499C-A967-38D4BE3C0C55}" srcOrd="0" destOrd="0" presId="urn:microsoft.com/office/officeart/2018/2/layout/IconLabelList"/>
    <dgm:cxn modelId="{83E46A85-C29C-49E5-9BEE-0BA80AC3A8EF}" type="presParOf" srcId="{6CC13419-FF77-4CAC-ABDD-A484949CDD13}" destId="{59B41F02-5ECD-4966-AC78-1DE2C0FDC6C3}" srcOrd="1" destOrd="0" presId="urn:microsoft.com/office/officeart/2018/2/layout/IconLabelList"/>
    <dgm:cxn modelId="{88AA676D-C6F5-40EE-92FB-83F425447307}" type="presParOf" srcId="{6CC13419-FF77-4CAC-ABDD-A484949CDD13}" destId="{FC0B0819-101B-4129-96CF-326BFA526FD8}" srcOrd="2" destOrd="0" presId="urn:microsoft.com/office/officeart/2018/2/layout/IconLabelList"/>
    <dgm:cxn modelId="{F06AA23B-70B9-48B5-B825-8DDAEDFAC176}" type="presParOf" srcId="{F3048FCC-4F48-4FC8-954C-F50BD99B898D}" destId="{3D3A5CCC-540D-492E-BA04-6B266E93F39B}" srcOrd="3" destOrd="0" presId="urn:microsoft.com/office/officeart/2018/2/layout/IconLabelList"/>
    <dgm:cxn modelId="{24E25F5B-5E84-4F5E-BEBC-F8A02FB6C76D}" type="presParOf" srcId="{F3048FCC-4F48-4FC8-954C-F50BD99B898D}" destId="{D37AAC96-537A-4677-B95F-24366603EE90}" srcOrd="4" destOrd="0" presId="urn:microsoft.com/office/officeart/2018/2/layout/IconLabelList"/>
    <dgm:cxn modelId="{3883FAC0-748D-4D8F-BD67-4E7D9D63493A}" type="presParOf" srcId="{D37AAC96-537A-4677-B95F-24366603EE90}" destId="{AC854A4D-FF19-43F1-8901-CBEFD9492059}" srcOrd="0" destOrd="0" presId="urn:microsoft.com/office/officeart/2018/2/layout/IconLabelList"/>
    <dgm:cxn modelId="{E8A47C4A-BA0F-473A-BE46-22CFA984788F}" type="presParOf" srcId="{D37AAC96-537A-4677-B95F-24366603EE90}" destId="{B6B97301-1373-4C97-BFAB-1495539ED474}" srcOrd="1" destOrd="0" presId="urn:microsoft.com/office/officeart/2018/2/layout/IconLabelList"/>
    <dgm:cxn modelId="{41BF441D-866D-4D9B-94C1-F0C3E6258EAF}" type="presParOf" srcId="{D37AAC96-537A-4677-B95F-24366603EE90}" destId="{2B6AA9FA-56EF-4FA7-BC14-16D63E08AFAC}" srcOrd="2" destOrd="0" presId="urn:microsoft.com/office/officeart/2018/2/layout/IconLabelList"/>
    <dgm:cxn modelId="{502DF899-2FC4-4CE2-8E60-B02D66AF5E8D}" type="presParOf" srcId="{F3048FCC-4F48-4FC8-954C-F50BD99B898D}" destId="{0413D881-34C6-4EC5-AD3A-C7D81C1C306B}" srcOrd="5" destOrd="0" presId="urn:microsoft.com/office/officeart/2018/2/layout/IconLabelList"/>
    <dgm:cxn modelId="{1B072F84-1B02-44DD-9BFA-3D2E12343BB8}" type="presParOf" srcId="{F3048FCC-4F48-4FC8-954C-F50BD99B898D}" destId="{E2F1F263-E3F7-4FFE-9A03-3053F57677BC}" srcOrd="6" destOrd="0" presId="urn:microsoft.com/office/officeart/2018/2/layout/IconLabelList"/>
    <dgm:cxn modelId="{BC27F460-67AE-4B2E-99A7-449F7F80EEFE}" type="presParOf" srcId="{E2F1F263-E3F7-4FFE-9A03-3053F57677BC}" destId="{E1277610-8792-4A38-8934-BE2CD19BCF2A}" srcOrd="0" destOrd="0" presId="urn:microsoft.com/office/officeart/2018/2/layout/IconLabelList"/>
    <dgm:cxn modelId="{F303441D-CA1A-479C-9655-5A42C0E52DEA}" type="presParOf" srcId="{E2F1F263-E3F7-4FFE-9A03-3053F57677BC}" destId="{C7B581E9-72B7-47DD-B59B-132037EBB7E9}" srcOrd="1" destOrd="0" presId="urn:microsoft.com/office/officeart/2018/2/layout/IconLabelList"/>
    <dgm:cxn modelId="{D6F9B4FA-0B8E-45AA-9C0B-D621B69CD05E}" type="presParOf" srcId="{E2F1F263-E3F7-4FFE-9A03-3053F57677BC}" destId="{6AC5CE1F-C63D-41E2-A936-4DAA425FFF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6995C-BFAE-F644-B1C7-19234A44A534}">
      <dsp:nvSpPr>
        <dsp:cNvPr id="0" name=""/>
        <dsp:cNvSpPr/>
      </dsp:nvSpPr>
      <dsp:spPr>
        <a:xfrm>
          <a:off x="0" y="504796"/>
          <a:ext cx="78867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Taxonomic Concepts - context</a:t>
          </a:r>
        </a:p>
      </dsp:txBody>
      <dsp:txXfrm>
        <a:off x="50347" y="555143"/>
        <a:ext cx="7786006" cy="930660"/>
      </dsp:txXfrm>
    </dsp:sp>
    <dsp:sp modelId="{ECB055CA-36CE-634C-91F8-CF6C1EC01975}">
      <dsp:nvSpPr>
        <dsp:cNvPr id="0" name=""/>
        <dsp:cNvSpPr/>
      </dsp:nvSpPr>
      <dsp:spPr>
        <a:xfrm>
          <a:off x="0" y="1659991"/>
          <a:ext cx="78867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Taxonomic Authorities - opinion</a:t>
          </a:r>
        </a:p>
      </dsp:txBody>
      <dsp:txXfrm>
        <a:off x="50347" y="1710338"/>
        <a:ext cx="7786006" cy="930660"/>
      </dsp:txXfrm>
    </dsp:sp>
    <dsp:sp modelId="{ADC8DCC5-070D-CB49-B545-ECF043C41C63}">
      <dsp:nvSpPr>
        <dsp:cNvPr id="0" name=""/>
        <dsp:cNvSpPr/>
      </dsp:nvSpPr>
      <dsp:spPr>
        <a:xfrm>
          <a:off x="0" y="2815186"/>
          <a:ext cx="78867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Taxonomic Frameworks - linkages</a:t>
          </a:r>
        </a:p>
      </dsp:txBody>
      <dsp:txXfrm>
        <a:off x="50347" y="2865533"/>
        <a:ext cx="7786006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C572B5-7448-46BB-AA37-4CBB14C45C89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75BFF-9BDF-401E-8470-C8F5050D5E6D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Management Team (5)</a:t>
          </a:r>
        </a:p>
      </dsp:txBody>
      <dsp:txXfrm>
        <a:off x="2092" y="2349886"/>
        <a:ext cx="1741992" cy="696796"/>
      </dsp:txXfrm>
    </dsp:sp>
    <dsp:sp modelId="{24F989BC-87F5-499C-A967-38D4BE3C0C55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B0819-101B-4129-96CF-326BFA526FD8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Steering Committee (12)</a:t>
          </a:r>
        </a:p>
      </dsp:txBody>
      <dsp:txXfrm>
        <a:off x="2048933" y="2349886"/>
        <a:ext cx="1741992" cy="696796"/>
      </dsp:txXfrm>
    </dsp:sp>
    <dsp:sp modelId="{AC854A4D-FF19-43F1-8901-CBEFD9492059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AA9FA-56EF-4FA7-BC14-16D63E08AFAC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Editors (317)</a:t>
          </a:r>
        </a:p>
      </dsp:txBody>
      <dsp:txXfrm>
        <a:off x="4095774" y="2349886"/>
        <a:ext cx="1741992" cy="696796"/>
      </dsp:txXfrm>
    </dsp:sp>
    <dsp:sp modelId="{E1277610-8792-4A38-8934-BE2CD19BCF2A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5CE1F-C63D-41E2-A936-4DAA425FFF76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Names: 766,910</a:t>
          </a:r>
        </a:p>
      </dsp:txBody>
      <dsp:txXfrm>
        <a:off x="6142615" y="2349886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92E7A-E7B1-6C49-9A9F-51EB54675F8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2C24F-4D93-3142-A569-D3076EACDDA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5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2C24F-4D93-3142-A569-D3076EACD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2C24F-4D93-3142-A569-D3076EACDD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1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36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3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7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71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D29-C07A-D54F-89F0-B1ED2248F7FA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CA8F-F09A-DC4F-AB6E-D941A89E10E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0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hyperlink" Target="https://www.marinespecies.org/aphia.php?p=stats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aturalist.org/pages/taxon_framework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aturalist.org/stats/2022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species.org/aphia.php?p=taxdetails&amp;id=1608733" TargetMode="External"/><Relationship Id="rId2" Type="http://schemas.openxmlformats.org/officeDocument/2006/relationships/hyperlink" Target="https://inaturalist.ca/observations/1500157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aturalist.ca/taxon_changes?taxon_id=1430593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ss.pensoft.net/" TargetMode="External"/><Relationship Id="rId2" Type="http://schemas.openxmlformats.org/officeDocument/2006/relationships/hyperlink" Target="https://www.tdw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lacademy.org/scientists/projects/eschmeyers-catalog-of-fish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marinespecies.org/CaRMS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species.org/about.ph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ifewatch.be/en/2022-news-WoRMS-15th-anniversar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AD9212-0825-9445-6F0C-9D9F91E67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90" y="4729866"/>
            <a:ext cx="7944130" cy="1000655"/>
          </a:xfrm>
        </p:spPr>
        <p:txBody>
          <a:bodyPr anchor="t">
            <a:noAutofit/>
          </a:bodyPr>
          <a:lstStyle/>
          <a:p>
            <a:pPr algn="l"/>
            <a:r>
              <a:rPr lang="en-CA" sz="3600" b="0" i="0" dirty="0">
                <a:solidFill>
                  <a:schemeClr val="accent1"/>
                </a:solidFill>
                <a:effectLst/>
                <a:latin typeface="-apple-system"/>
              </a:rPr>
              <a:t>Taxonomic names – </a:t>
            </a:r>
            <a:br>
              <a:rPr lang="en-CA" sz="3600" b="0" i="0" dirty="0">
                <a:solidFill>
                  <a:schemeClr val="accent1"/>
                </a:solidFill>
                <a:effectLst/>
                <a:latin typeface="-apple-system"/>
              </a:rPr>
            </a:br>
            <a:r>
              <a:rPr lang="en-CA" sz="3600" b="0" i="0" dirty="0">
                <a:solidFill>
                  <a:schemeClr val="accent1"/>
                </a:solidFill>
                <a:effectLst/>
                <a:latin typeface="-apple-system"/>
              </a:rPr>
              <a:t>understanding sources and authorities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7" name="Picture 6" descr="A red fish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2AA8E392-F3C7-5287-F357-AFC357B979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9" b="15436"/>
          <a:stretch/>
        </p:blipFill>
        <p:spPr>
          <a:xfrm>
            <a:off x="20" y="0"/>
            <a:ext cx="9143980" cy="420144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E84EBFF-6482-6E0D-F11F-E24654C51886}"/>
              </a:ext>
            </a:extLst>
          </p:cNvPr>
          <p:cNvSpPr txBox="1"/>
          <p:nvPr/>
        </p:nvSpPr>
        <p:spPr>
          <a:xfrm>
            <a:off x="7433553" y="2893876"/>
            <a:ext cx="146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C. </a:t>
            </a:r>
            <a:r>
              <a:rPr lang="en-US" sz="1400" dirty="0" err="1"/>
              <a:t>Nozères</a:t>
            </a:r>
            <a:r>
              <a:rPr lang="en-US" sz="1400" dirty="0"/>
              <a:t> (2013)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FB88A-59F8-4AEF-B08D-3C7B94F555AF}"/>
              </a:ext>
            </a:extLst>
          </p:cNvPr>
          <p:cNvSpPr txBox="1"/>
          <p:nvPr/>
        </p:nvSpPr>
        <p:spPr>
          <a:xfrm>
            <a:off x="1392259" y="5797263"/>
            <a:ext cx="6357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Claude </a:t>
            </a:r>
            <a:r>
              <a:rPr lang="en-US" sz="2400" dirty="0" err="1"/>
              <a:t>Nozères</a:t>
            </a:r>
            <a:r>
              <a:rPr lang="en-US" sz="2400" dirty="0"/>
              <a:t>, DFO-Quebec Region, 2022-12-13</a:t>
            </a:r>
          </a:p>
        </p:txBody>
      </p:sp>
    </p:spTree>
    <p:extLst>
      <p:ext uri="{BB962C8B-B14F-4D97-AF65-F5344CB8AC3E}">
        <p14:creationId xmlns:p14="http://schemas.microsoft.com/office/powerpoint/2010/main" val="341579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F525-B848-2B8E-9598-B4CF5F12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WoRMS</a:t>
            </a:r>
            <a:r>
              <a:rPr lang="en-US" dirty="0">
                <a:solidFill>
                  <a:schemeClr val="accent1"/>
                </a:solidFill>
              </a:rPr>
              <a:t> in 2022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6ACC4B-57ED-B19F-CE27-F8223B8A33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2CDB85-D4AF-D1DD-A422-E44B1D47A76E}"/>
              </a:ext>
            </a:extLst>
          </p:cNvPr>
          <p:cNvSpPr txBox="1"/>
          <p:nvPr/>
        </p:nvSpPr>
        <p:spPr>
          <a:xfrm>
            <a:off x="628650" y="1388825"/>
            <a:ext cx="6865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7"/>
              </a:rPr>
              <a:t>https://www.marinespecies.org/aphia.php?p=stats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559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BC4B-A6AD-1F38-E62B-EC60EF7E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Taxonomic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0D81-3F6A-DC58-4E00-877563E16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iNaturalist</a:t>
            </a:r>
            <a:r>
              <a:rPr lang="en-US" dirty="0"/>
              <a:t>: </a:t>
            </a:r>
            <a:r>
              <a:rPr lang="en-US" i="1" dirty="0"/>
              <a:t>information about ‘what me mean’ by a particular taxon </a:t>
            </a:r>
            <a:r>
              <a:rPr lang="en-US" sz="2000" dirty="0">
                <a:hlinkClick r:id="rId2"/>
              </a:rPr>
              <a:t>https://www.inaturalist.org/pages/taxon_frameworks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thus, how a branch of their taxonomy links to that of another, such as from </a:t>
            </a:r>
            <a:r>
              <a:rPr lang="en-US" dirty="0" err="1"/>
              <a:t>WoRMS</a:t>
            </a:r>
            <a:r>
              <a:rPr lang="en-US" dirty="0"/>
              <a:t>, ITIS, or Catalogue of Life</a:t>
            </a:r>
          </a:p>
          <a:p>
            <a:r>
              <a:rPr lang="en-US" dirty="0"/>
              <a:t>may be a match (one-to-one) </a:t>
            </a:r>
          </a:p>
          <a:p>
            <a:r>
              <a:rPr lang="en-US" dirty="0"/>
              <a:t>or a deviation (including external—not in a source)</a:t>
            </a:r>
          </a:p>
        </p:txBody>
      </p:sp>
    </p:spTree>
    <p:extLst>
      <p:ext uri="{BB962C8B-B14F-4D97-AF65-F5344CB8AC3E}">
        <p14:creationId xmlns:p14="http://schemas.microsoft.com/office/powerpoint/2010/main" val="208606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2D96-A459-FA99-DC47-83DA74AF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Frameworks in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88AA-1E69-1DCD-7FCD-21FA2A3F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07159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names are linked from an authority to a user</a:t>
            </a:r>
          </a:p>
          <a:p>
            <a:r>
              <a:rPr lang="en-US" b="1" dirty="0"/>
              <a:t>OBIS</a:t>
            </a:r>
            <a:r>
              <a:rPr lang="en-US" dirty="0"/>
              <a:t> = </a:t>
            </a:r>
            <a:r>
              <a:rPr lang="en-US" dirty="0" err="1"/>
              <a:t>WoRMS</a:t>
            </a:r>
            <a:r>
              <a:rPr lang="en-US" dirty="0"/>
              <a:t> </a:t>
            </a:r>
            <a:r>
              <a:rPr lang="en-US" b="1" dirty="0"/>
              <a:t>current</a:t>
            </a:r>
            <a:r>
              <a:rPr lang="en-US" dirty="0"/>
              <a:t> names are </a:t>
            </a:r>
            <a:r>
              <a:rPr lang="en-US" b="1" dirty="0"/>
              <a:t>source</a:t>
            </a:r>
            <a:r>
              <a:rPr lang="en-US" dirty="0"/>
              <a:t> for records</a:t>
            </a:r>
          </a:p>
          <a:p>
            <a:r>
              <a:rPr lang="en-US" b="1" dirty="0"/>
              <a:t>DFO</a:t>
            </a:r>
            <a:r>
              <a:rPr lang="en-US" dirty="0"/>
              <a:t> = </a:t>
            </a:r>
            <a:r>
              <a:rPr lang="en-US" dirty="0" err="1"/>
              <a:t>WoRMS</a:t>
            </a:r>
            <a:r>
              <a:rPr lang="en-US" dirty="0"/>
              <a:t> is</a:t>
            </a:r>
            <a:r>
              <a:rPr lang="en-US" b="1" dirty="0"/>
              <a:t> source </a:t>
            </a:r>
            <a:r>
              <a:rPr lang="en-US" dirty="0"/>
              <a:t>for most names</a:t>
            </a:r>
          </a:p>
          <a:p>
            <a:r>
              <a:rPr lang="en-US" b="1" dirty="0" err="1"/>
              <a:t>iNaturalist</a:t>
            </a:r>
            <a:r>
              <a:rPr lang="en-US" dirty="0"/>
              <a:t> = </a:t>
            </a:r>
            <a:r>
              <a:rPr lang="en-US" dirty="0" err="1"/>
              <a:t>WoRMS</a:t>
            </a:r>
            <a:r>
              <a:rPr lang="en-US" dirty="0"/>
              <a:t> is a </a:t>
            </a:r>
            <a:r>
              <a:rPr lang="en-US" b="1" dirty="0"/>
              <a:t>source</a:t>
            </a:r>
            <a:r>
              <a:rPr lang="en-US" dirty="0"/>
              <a:t> of marine names</a:t>
            </a:r>
          </a:p>
          <a:p>
            <a:r>
              <a:rPr lang="en-US" b="1" dirty="0"/>
              <a:t>GBIF</a:t>
            </a:r>
            <a:r>
              <a:rPr lang="en-US" dirty="0"/>
              <a:t> = </a:t>
            </a:r>
            <a:r>
              <a:rPr lang="en-US" dirty="0" err="1"/>
              <a:t>WoRMS</a:t>
            </a:r>
            <a:r>
              <a:rPr lang="en-US" dirty="0"/>
              <a:t> is a </a:t>
            </a:r>
            <a:r>
              <a:rPr lang="en-US" b="1" dirty="0"/>
              <a:t>source</a:t>
            </a:r>
            <a:r>
              <a:rPr lang="en-US" dirty="0"/>
              <a:t> among others (e.g., ITIS)</a:t>
            </a:r>
          </a:p>
          <a:p>
            <a:r>
              <a:rPr lang="en-US" b="1" dirty="0"/>
              <a:t>BIIGLE</a:t>
            </a:r>
            <a:r>
              <a:rPr lang="en-US" dirty="0"/>
              <a:t> (images) = </a:t>
            </a:r>
            <a:r>
              <a:rPr lang="en-US" dirty="0" err="1"/>
              <a:t>WoRMS</a:t>
            </a:r>
            <a:r>
              <a:rPr lang="en-US" dirty="0"/>
              <a:t> is </a:t>
            </a:r>
            <a:r>
              <a:rPr lang="en-US" b="1" dirty="0"/>
              <a:t>the source </a:t>
            </a:r>
            <a:r>
              <a:rPr lang="en-US" dirty="0"/>
              <a:t>for taxonomy if wanted for annotations</a:t>
            </a:r>
          </a:p>
          <a:p>
            <a:r>
              <a:rPr lang="en-US" b="1" dirty="0" err="1"/>
              <a:t>BOLDsystems</a:t>
            </a:r>
            <a:r>
              <a:rPr lang="en-US" dirty="0"/>
              <a:t> (genetics) = </a:t>
            </a:r>
            <a:r>
              <a:rPr lang="en-US" dirty="0" err="1"/>
              <a:t>WoRMS</a:t>
            </a:r>
            <a:r>
              <a:rPr lang="en-US" dirty="0"/>
              <a:t> names have </a:t>
            </a:r>
            <a:r>
              <a:rPr lang="en-US" b="1" dirty="0"/>
              <a:t>links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05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FF63-6CD0-A845-95E4-55F10411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iNaturalist</a:t>
            </a:r>
            <a:r>
              <a:rPr lang="en-US" dirty="0">
                <a:solidFill>
                  <a:schemeClr val="accent1"/>
                </a:solidFill>
              </a:rPr>
              <a:t> in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E727-73F0-6F3B-440E-D7319C70C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31422"/>
          </a:xfrm>
        </p:spPr>
        <p:txBody>
          <a:bodyPr>
            <a:normAutofit/>
          </a:bodyPr>
          <a:lstStyle/>
          <a:p>
            <a:r>
              <a:rPr lang="en-US" i="1" dirty="0"/>
              <a:t>Users</a:t>
            </a:r>
            <a:r>
              <a:rPr lang="en-US" dirty="0"/>
              <a:t> from </a:t>
            </a:r>
            <a:r>
              <a:rPr lang="en-US" i="1" dirty="0"/>
              <a:t>groups</a:t>
            </a:r>
            <a:r>
              <a:rPr lang="en-US" dirty="0"/>
              <a:t> with </a:t>
            </a:r>
            <a:r>
              <a:rPr lang="en-US" i="1" dirty="0"/>
              <a:t>curators</a:t>
            </a:r>
            <a:r>
              <a:rPr lang="en-US" dirty="0"/>
              <a:t> and </a:t>
            </a:r>
            <a:r>
              <a:rPr lang="en-US" i="1" dirty="0"/>
              <a:t>managers</a:t>
            </a:r>
            <a:r>
              <a:rPr lang="en-US" dirty="0"/>
              <a:t> maintain taxonomic framework for records that are always changing with names and relationships</a:t>
            </a:r>
          </a:p>
          <a:p>
            <a:pPr lvl="1"/>
            <a:r>
              <a:rPr lang="en-US" dirty="0"/>
              <a:t>Do not ‘care’ about names (unless you want to) </a:t>
            </a:r>
          </a:p>
          <a:p>
            <a:pPr lvl="1"/>
            <a:endParaRPr lang="en-US" dirty="0"/>
          </a:p>
          <a:p>
            <a:r>
              <a:rPr lang="en-US" dirty="0"/>
              <a:t>21 groups of </a:t>
            </a:r>
            <a:r>
              <a:rPr lang="en-US" dirty="0" err="1"/>
              <a:t>iNaturalist</a:t>
            </a:r>
            <a:r>
              <a:rPr lang="en-US" dirty="0"/>
              <a:t> Network (e.g., </a:t>
            </a:r>
            <a:r>
              <a:rPr lang="en-US" dirty="0" err="1"/>
              <a:t>iNaturalist</a:t>
            </a:r>
            <a:r>
              <a:rPr lang="en-US" dirty="0"/>
              <a:t> Canada, managed by Canadian Wildlife Federation)</a:t>
            </a:r>
          </a:p>
          <a:p>
            <a:r>
              <a:rPr lang="en-US" dirty="0"/>
              <a:t>32 M observations with 46 M identifications</a:t>
            </a:r>
          </a:p>
          <a:p>
            <a:r>
              <a:rPr lang="en-US" dirty="0"/>
              <a:t>262 K species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D94F1265-3FE8-A12F-8FC8-6B44D3E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38" y="463357"/>
            <a:ext cx="1129099" cy="1129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73090-34A8-1C0C-0EE1-3EA92019E198}"/>
              </a:ext>
            </a:extLst>
          </p:cNvPr>
          <p:cNvSpPr txBox="1"/>
          <p:nvPr/>
        </p:nvSpPr>
        <p:spPr>
          <a:xfrm>
            <a:off x="708463" y="5957047"/>
            <a:ext cx="8040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Year in Review 2022: </a:t>
            </a:r>
            <a:r>
              <a:rPr lang="en-US" sz="2400" dirty="0">
                <a:hlinkClick r:id="rId4"/>
              </a:rPr>
              <a:t>https://www.inaturalist.org/stats/2022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AF5F-38FA-417B-BC39-D77DD94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Sources &amp; Names: a taxon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BEBF-484B-6AE0-F983-5DF1A3E3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76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Published revision in a coral (concept)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https://ssbbulletin.org/index.php/bssb/article/view/8735</a:t>
            </a:r>
          </a:p>
          <a:p>
            <a:pPr marL="457200" lvl="1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Revised record in </a:t>
            </a:r>
            <a:r>
              <a:rPr lang="en-US" dirty="0" err="1"/>
              <a:t>WoRMS</a:t>
            </a:r>
            <a:r>
              <a:rPr lang="en-US" dirty="0"/>
              <a:t>  (authority)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https://www.marinespecies.org/aphia.php?p=taxdetails&amp;id=1608733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Leads to taxon swap by </a:t>
            </a:r>
            <a:r>
              <a:rPr lang="en-US" dirty="0" err="1"/>
              <a:t>iNat</a:t>
            </a:r>
            <a:r>
              <a:rPr lang="en-US" dirty="0"/>
              <a:t>. curators (framework)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https://inaturalist.ca/taxon_changes?taxon_id=1430593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Changes notify users -&gt; updates DFO record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https://inaturalist.ca/observations/15001570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19D0-90F8-A306-8304-1F2038EB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Sources &amp; Names: Quebec Region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F99F68-0162-7A7D-B05A-425C5BD60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85" y="1382110"/>
            <a:ext cx="6964029" cy="53812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784EC1-6393-8A92-0D08-BA193A592646}"/>
              </a:ext>
            </a:extLst>
          </p:cNvPr>
          <p:cNvSpPr txBox="1"/>
          <p:nvPr/>
        </p:nvSpPr>
        <p:spPr>
          <a:xfrm>
            <a:off x="4992414" y="5846543"/>
            <a:ext cx="37725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Dashed lines: external and interlinked</a:t>
            </a:r>
          </a:p>
          <a:p>
            <a:r>
              <a:rPr lang="en-US" dirty="0"/>
              <a:t>Solid ovals: most match, are separate</a:t>
            </a:r>
          </a:p>
        </p:txBody>
      </p:sp>
    </p:spTree>
    <p:extLst>
      <p:ext uri="{BB962C8B-B14F-4D97-AF65-F5344CB8AC3E}">
        <p14:creationId xmlns:p14="http://schemas.microsoft.com/office/powerpoint/2010/main" val="33901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BCE0-096A-FD0B-51B0-FAF196A7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Sources and Authorities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720F0-79E1-7384-EBA8-30D0D7CF2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0915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484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290F68B9-D8E5-9E41-C0C6-DA26C62979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270604" y="3172975"/>
            <a:ext cx="8602791" cy="331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236B8-BBA3-9186-519B-79FC8665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Taxonomic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F439-F513-1A97-AFEB-49C2D363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66040"/>
            <a:ext cx="8115957" cy="49268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name of an organism at a time and place</a:t>
            </a:r>
          </a:p>
          <a:p>
            <a:pPr lvl="1"/>
            <a:r>
              <a:rPr lang="en-US" dirty="0"/>
              <a:t>use an Authority to give it weight (valid/official)</a:t>
            </a:r>
          </a:p>
          <a:p>
            <a:pPr lvl="1"/>
            <a:r>
              <a:rPr lang="en-US" dirty="0"/>
              <a:t>value could depend on history and geography</a:t>
            </a:r>
          </a:p>
          <a:p>
            <a:pPr lvl="1"/>
            <a:endParaRPr lang="en-US" dirty="0"/>
          </a:p>
          <a:p>
            <a:r>
              <a:rPr lang="en-US" i="1" dirty="0"/>
              <a:t>Sebastes</a:t>
            </a:r>
            <a:r>
              <a:rPr lang="en-US" dirty="0"/>
              <a:t> sp.</a:t>
            </a:r>
          </a:p>
          <a:p>
            <a:pPr lvl="1"/>
            <a:r>
              <a:rPr lang="en-US" dirty="0"/>
              <a:t>Gulf of St. Lawrence, ca. 1950 = </a:t>
            </a:r>
            <a:r>
              <a:rPr lang="en-US" i="1" dirty="0"/>
              <a:t>Sebastes marinus</a:t>
            </a:r>
          </a:p>
          <a:p>
            <a:pPr lvl="1"/>
            <a:r>
              <a:rPr lang="en-US" dirty="0"/>
              <a:t>Gulf of St. Lawrence, ca. 1990 = </a:t>
            </a:r>
            <a:r>
              <a:rPr lang="en-US" i="1" dirty="0"/>
              <a:t>Sebastes fasciatus, Sebastes </a:t>
            </a:r>
            <a:r>
              <a:rPr lang="en-US" i="1" dirty="0" err="1"/>
              <a:t>mentella</a:t>
            </a:r>
            <a:r>
              <a:rPr lang="en-US" i="1" dirty="0"/>
              <a:t>, Sebastes norvegicus</a:t>
            </a:r>
          </a:p>
          <a:p>
            <a:pPr lvl="1"/>
            <a:r>
              <a:rPr lang="en-US" dirty="0"/>
              <a:t>qualifier: </a:t>
            </a:r>
            <a:r>
              <a:rPr lang="en-US" b="1" dirty="0"/>
              <a:t>often</a:t>
            </a:r>
            <a:r>
              <a:rPr lang="en-US" dirty="0"/>
              <a:t> </a:t>
            </a:r>
            <a:r>
              <a:rPr lang="en-US" i="1" dirty="0" err="1"/>
              <a:t>mentella</a:t>
            </a:r>
            <a:r>
              <a:rPr lang="en-US" dirty="0"/>
              <a:t>, </a:t>
            </a:r>
            <a:r>
              <a:rPr lang="en-US" b="1" dirty="0"/>
              <a:t>some</a:t>
            </a:r>
            <a:r>
              <a:rPr lang="en-US" dirty="0"/>
              <a:t> </a:t>
            </a:r>
            <a:r>
              <a:rPr lang="en-US" i="1" dirty="0"/>
              <a:t>fasciatus</a:t>
            </a:r>
            <a:r>
              <a:rPr lang="en-US" dirty="0"/>
              <a:t>, usually </a:t>
            </a:r>
            <a:r>
              <a:rPr lang="en-US" b="1" dirty="0"/>
              <a:t>not</a:t>
            </a:r>
            <a:r>
              <a:rPr lang="en-US" dirty="0"/>
              <a:t> the name for captures of </a:t>
            </a:r>
            <a:r>
              <a:rPr lang="en-US" i="1" dirty="0"/>
              <a:t>norvegicus </a:t>
            </a:r>
            <a:r>
              <a:rPr lang="en-US" dirty="0"/>
              <a:t>(</a:t>
            </a:r>
            <a:r>
              <a:rPr lang="en-US" b="1" dirty="0"/>
              <a:t>synonym =</a:t>
            </a:r>
            <a:r>
              <a:rPr lang="en-US" dirty="0"/>
              <a:t> </a:t>
            </a:r>
            <a:r>
              <a:rPr lang="en-US" i="1" dirty="0"/>
              <a:t>marinus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qualifier: called </a:t>
            </a:r>
            <a:r>
              <a:rPr lang="en-US" b="1" dirty="0"/>
              <a:t>redfish</a:t>
            </a:r>
            <a:r>
              <a:rPr lang="en-US" dirty="0"/>
              <a:t> in Atlantic, but </a:t>
            </a:r>
            <a:r>
              <a:rPr lang="en-US" b="1" dirty="0"/>
              <a:t>rockfish</a:t>
            </a:r>
            <a:r>
              <a:rPr lang="en-US" dirty="0"/>
              <a:t> in Pacific</a:t>
            </a:r>
          </a:p>
          <a:p>
            <a:pPr lvl="1"/>
            <a:r>
              <a:rPr lang="en-US" dirty="0"/>
              <a:t>qualifier: possible to name species proportions in capture modelling, but not the name for an individual fish</a:t>
            </a:r>
          </a:p>
        </p:txBody>
      </p:sp>
    </p:spTree>
    <p:extLst>
      <p:ext uri="{BB962C8B-B14F-4D97-AF65-F5344CB8AC3E}">
        <p14:creationId xmlns:p14="http://schemas.microsoft.com/office/powerpoint/2010/main" val="114928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947C-AEC9-6870-EE09-08E66193A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Standards associated with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338C-5B63-2930-E408-F2267B50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Biodiversity Information Standards </a:t>
            </a:r>
            <a:r>
              <a:rPr lang="en-US" sz="1800" dirty="0">
                <a:hlinkClick r:id="rId2"/>
              </a:rPr>
              <a:t>https://www.tdwg.org/</a:t>
            </a:r>
            <a:r>
              <a:rPr lang="en-US" sz="1800" dirty="0"/>
              <a:t> </a:t>
            </a:r>
          </a:p>
          <a:p>
            <a:r>
              <a:rPr lang="en-US" b="1" dirty="0" err="1"/>
              <a:t>DarwinCore</a:t>
            </a:r>
            <a:r>
              <a:rPr lang="en-US" dirty="0"/>
              <a:t>: defines fields for context, e.g.,</a:t>
            </a:r>
          </a:p>
          <a:p>
            <a:pPr lvl="1"/>
            <a:r>
              <a:rPr lang="en-US" i="1" dirty="0" err="1"/>
              <a:t>scientificName</a:t>
            </a:r>
            <a:r>
              <a:rPr lang="en-US" dirty="0"/>
              <a:t>:</a:t>
            </a:r>
            <a:r>
              <a:rPr lang="en-US" i="1" dirty="0"/>
              <a:t>  </a:t>
            </a:r>
            <a:r>
              <a:rPr lang="en-US" dirty="0"/>
              <a:t>name according to an authority</a:t>
            </a:r>
          </a:p>
          <a:p>
            <a:pPr lvl="1"/>
            <a:r>
              <a:rPr lang="en-US" i="1" dirty="0" err="1"/>
              <a:t>scientificNameID</a:t>
            </a:r>
            <a:r>
              <a:rPr lang="en-US" dirty="0"/>
              <a:t>:</a:t>
            </a:r>
            <a:r>
              <a:rPr lang="en-US" i="1" dirty="0"/>
              <a:t> </a:t>
            </a:r>
            <a:r>
              <a:rPr lang="en-US" dirty="0"/>
              <a:t>international identifier of an authority</a:t>
            </a:r>
          </a:p>
          <a:p>
            <a:pPr lvl="1"/>
            <a:r>
              <a:rPr lang="en-US" i="1" dirty="0" err="1"/>
              <a:t>verbatimIdentification</a:t>
            </a:r>
            <a:r>
              <a:rPr lang="en-US" dirty="0"/>
              <a:t>: name as recorded by a source</a:t>
            </a:r>
          </a:p>
          <a:p>
            <a:pPr lvl="1"/>
            <a:r>
              <a:rPr lang="en-US" i="1" dirty="0" err="1"/>
              <a:t>identificationRemarks</a:t>
            </a:r>
            <a:r>
              <a:rPr lang="en-US" dirty="0"/>
              <a:t>: notes on name from a source</a:t>
            </a:r>
          </a:p>
          <a:p>
            <a:pPr lvl="1"/>
            <a:r>
              <a:rPr lang="en-US" i="1" dirty="0" err="1"/>
              <a:t>taxonomicRemarks</a:t>
            </a:r>
            <a:r>
              <a:rPr lang="en-US" i="1" dirty="0"/>
              <a:t>: </a:t>
            </a:r>
            <a:r>
              <a:rPr lang="en-US" dirty="0"/>
              <a:t>notes on name from an authority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Annual conference (last one in Oct. 2022)</a:t>
            </a:r>
          </a:p>
          <a:p>
            <a:pPr lvl="2"/>
            <a:r>
              <a:rPr lang="en-US" dirty="0"/>
              <a:t>discuss new tools, use cases, data quality--and taxonomy</a:t>
            </a:r>
          </a:p>
          <a:p>
            <a:pPr lvl="1"/>
            <a:r>
              <a:rPr lang="en-US" dirty="0"/>
              <a:t>Published in journal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https://biss.pensoft.net/</a:t>
            </a:r>
            <a:r>
              <a:rPr lang="en-US" sz="18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8B68-F744-3F20-2820-B6C0D9C473F1}"/>
              </a:ext>
            </a:extLst>
          </p:cNvPr>
          <p:cNvSpPr txBox="1"/>
          <p:nvPr/>
        </p:nvSpPr>
        <p:spPr>
          <a:xfrm>
            <a:off x="360035" y="6120422"/>
            <a:ext cx="84239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Like Authorities , there are several Standards; </a:t>
            </a:r>
            <a:r>
              <a:rPr lang="en-US" dirty="0" err="1"/>
              <a:t>DarwinCore</a:t>
            </a:r>
            <a:r>
              <a:rPr lang="en-US" dirty="0"/>
              <a:t> is a major one for biodiversity</a:t>
            </a:r>
          </a:p>
        </p:txBody>
      </p:sp>
    </p:spTree>
    <p:extLst>
      <p:ext uri="{BB962C8B-B14F-4D97-AF65-F5344CB8AC3E}">
        <p14:creationId xmlns:p14="http://schemas.microsoft.com/office/powerpoint/2010/main" val="35307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6728-CFCF-8459-67B3-A3E2A9E3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Taxonomic Authorities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0BC7C-0CAD-2D4E-7321-0FBE42822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989833" cy="4351338"/>
          </a:xfrm>
        </p:spPr>
        <p:txBody>
          <a:bodyPr>
            <a:normAutofit/>
          </a:bodyPr>
          <a:lstStyle/>
          <a:p>
            <a:r>
              <a:rPr lang="en-US" dirty="0"/>
              <a:t>Reference Sources that present opinions on names</a:t>
            </a:r>
          </a:p>
          <a:p>
            <a:r>
              <a:rPr lang="en-US" b="1" dirty="0"/>
              <a:t>Primary</a:t>
            </a:r>
            <a:r>
              <a:rPr lang="en-US" dirty="0"/>
              <a:t>: initial authority, usually more academic</a:t>
            </a:r>
          </a:p>
          <a:p>
            <a:pPr lvl="1"/>
            <a:r>
              <a:rPr lang="en-US" dirty="0"/>
              <a:t>e.g., Eschmeyer’s Catalogue of Fishes </a:t>
            </a:r>
            <a:r>
              <a:rPr lang="en-US" sz="1600" dirty="0">
                <a:hlinkClick r:id="rId2"/>
              </a:rPr>
              <a:t>https://www.calacademy.org/scientists/projects/eschmeyers-catalog-of-fishes</a:t>
            </a:r>
            <a:r>
              <a:rPr lang="en-US" sz="1600" dirty="0"/>
              <a:t> </a:t>
            </a:r>
          </a:p>
          <a:p>
            <a:r>
              <a:rPr lang="en-US" b="1" dirty="0"/>
              <a:t>Secondary</a:t>
            </a:r>
            <a:r>
              <a:rPr lang="en-US" dirty="0"/>
              <a:t>: may be an authority and have opinion, but not necessarily the root source of a name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FishBase</a:t>
            </a:r>
            <a:r>
              <a:rPr lang="en-US" dirty="0"/>
              <a:t> to </a:t>
            </a:r>
            <a:r>
              <a:rPr lang="en-US" dirty="0" err="1"/>
              <a:t>WoRMS</a:t>
            </a:r>
            <a:endParaRPr lang="en-US" dirty="0"/>
          </a:p>
          <a:p>
            <a:pPr lvl="1"/>
            <a:r>
              <a:rPr lang="en-US" dirty="0"/>
              <a:t>note: </a:t>
            </a:r>
            <a:r>
              <a:rPr lang="en-US" dirty="0" err="1"/>
              <a:t>Fishbase</a:t>
            </a:r>
            <a:r>
              <a:rPr lang="en-US" dirty="0"/>
              <a:t> is considered ‘primary’ to </a:t>
            </a:r>
            <a:r>
              <a:rPr lang="en-US" dirty="0" err="1"/>
              <a:t>WoRMS</a:t>
            </a:r>
            <a:r>
              <a:rPr lang="en-US" dirty="0"/>
              <a:t>, and </a:t>
            </a:r>
            <a:r>
              <a:rPr lang="en-US" dirty="0" err="1"/>
              <a:t>WoRMS</a:t>
            </a:r>
            <a:r>
              <a:rPr lang="en-US" dirty="0"/>
              <a:t> is considered ‘primary’ to several, like OBIS, </a:t>
            </a:r>
            <a:r>
              <a:rPr lang="en-US" dirty="0" err="1"/>
              <a:t>iNaturalist</a:t>
            </a:r>
            <a:r>
              <a:rPr lang="en-US" dirty="0"/>
              <a:t>, and DFO</a:t>
            </a:r>
          </a:p>
        </p:txBody>
      </p:sp>
    </p:spTree>
    <p:extLst>
      <p:ext uri="{BB962C8B-B14F-4D97-AF65-F5344CB8AC3E}">
        <p14:creationId xmlns:p14="http://schemas.microsoft.com/office/powerpoint/2010/main" val="76691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DAC5-7875-9E88-5B3E-F3AA7EC4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Authorities: </a:t>
            </a:r>
            <a:r>
              <a:rPr lang="en-US" dirty="0" err="1">
                <a:solidFill>
                  <a:schemeClr val="accent1"/>
                </a:solidFill>
              </a:rPr>
              <a:t>WoRMS</a:t>
            </a:r>
            <a:r>
              <a:rPr lang="en-US" dirty="0">
                <a:solidFill>
                  <a:schemeClr val="accent1"/>
                </a:solidFill>
              </a:rPr>
              <a:t> with DFO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E2C5-F1DD-69C2-0B65-39BFFE39A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2000s, a DFO taxonomic working group began standardizing name lists to match with ITIS (Integrated Taxonomic Information System)</a:t>
            </a:r>
          </a:p>
          <a:p>
            <a:pPr lvl="1"/>
            <a:r>
              <a:rPr lang="en-US" dirty="0"/>
              <a:t>was mostly for agriculture in USA (plants and insects)</a:t>
            </a:r>
          </a:p>
          <a:p>
            <a:pPr lvl="1"/>
            <a:r>
              <a:rPr lang="en-US" dirty="0"/>
              <a:t>needed for trade (reference for commercial species)</a:t>
            </a:r>
          </a:p>
          <a:p>
            <a:pPr lvl="1"/>
            <a:endParaRPr lang="en-US" dirty="0"/>
          </a:p>
          <a:p>
            <a:r>
              <a:rPr lang="en-US" dirty="0"/>
              <a:t>By 2010, the marine authority adopted by DFO   was </a:t>
            </a:r>
            <a:r>
              <a:rPr lang="en-US" dirty="0" err="1"/>
              <a:t>WoRMS</a:t>
            </a:r>
            <a:r>
              <a:rPr lang="en-US" dirty="0"/>
              <a:t> (World Register of Marine Species)</a:t>
            </a:r>
          </a:p>
          <a:p>
            <a:pPr lvl="1"/>
            <a:r>
              <a:rPr lang="en-US" dirty="0"/>
              <a:t>this has a regional subset: </a:t>
            </a:r>
            <a:r>
              <a:rPr lang="en-US" dirty="0" err="1"/>
              <a:t>CaRMS</a:t>
            </a:r>
            <a:r>
              <a:rPr lang="en-US" dirty="0"/>
              <a:t> (Canadian Register of Marine Species), for checklists and photos</a:t>
            </a:r>
          </a:p>
          <a:p>
            <a:pPr lvl="1"/>
            <a:r>
              <a:rPr lang="en-US" dirty="0"/>
              <a:t>managed by </a:t>
            </a:r>
            <a:r>
              <a:rPr lang="en-US" b="1" dirty="0"/>
              <a:t>Mary</a:t>
            </a:r>
            <a:r>
              <a:rPr lang="en-US" dirty="0"/>
              <a:t> </a:t>
            </a:r>
            <a:r>
              <a:rPr lang="en-US" b="1" dirty="0"/>
              <a:t>Kennedy</a:t>
            </a:r>
            <a:r>
              <a:rPr lang="en-US" dirty="0"/>
              <a:t> (DFO-BIO, retired 2015), also Claude </a:t>
            </a:r>
            <a:r>
              <a:rPr lang="en-US" dirty="0" err="1"/>
              <a:t>Nozères</a:t>
            </a:r>
            <a:r>
              <a:rPr lang="en-US" dirty="0"/>
              <a:t> (mainly as a contact person)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CD486-6240-2793-146B-4F24DEEA75F1}"/>
              </a:ext>
            </a:extLst>
          </p:cNvPr>
          <p:cNvSpPr txBox="1"/>
          <p:nvPr/>
        </p:nvSpPr>
        <p:spPr>
          <a:xfrm>
            <a:off x="1275924" y="6123542"/>
            <a:ext cx="5351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https://www.marinespecies.org/CaRMS/index.php</a:t>
            </a:r>
            <a:r>
              <a:rPr lang="en-US" dirty="0"/>
              <a:t> 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99A6F8-AAF5-04AA-8D7B-7F967742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578" y="4203662"/>
            <a:ext cx="584200" cy="584200"/>
          </a:xfrm>
          <a:prstGeom prst="rect">
            <a:avLst/>
          </a:prstGeom>
        </p:spPr>
      </p:pic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21FA2EA-3712-E487-D646-08F971F552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62639"/>
          <a:stretch/>
        </p:blipFill>
        <p:spPr>
          <a:xfrm>
            <a:off x="7857578" y="2164036"/>
            <a:ext cx="584200" cy="65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E9C7-18C2-6A43-A815-9D3C668A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WoRMS</a:t>
            </a:r>
            <a:r>
              <a:rPr lang="en-US" dirty="0">
                <a:solidFill>
                  <a:srgbClr val="0070C0"/>
                </a:solidFill>
              </a:rPr>
              <a:t>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72947-27B5-3EDF-9E52-3D4588F61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36379"/>
            <a:ext cx="7860293" cy="3208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BDB25-AACD-B537-CD54-44C6746BA25C}"/>
              </a:ext>
            </a:extLst>
          </p:cNvPr>
          <p:cNvSpPr txBox="1"/>
          <p:nvPr/>
        </p:nvSpPr>
        <p:spPr>
          <a:xfrm>
            <a:off x="628649" y="1494202"/>
            <a:ext cx="5614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https://www.marinespecies.org/about.php</a:t>
            </a:r>
            <a:r>
              <a:rPr lang="en-US" sz="24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D3876-2353-33B2-00F5-8F38E31BB6D2}"/>
              </a:ext>
            </a:extLst>
          </p:cNvPr>
          <p:cNvSpPr txBox="1"/>
          <p:nvPr/>
        </p:nvSpPr>
        <p:spPr>
          <a:xfrm>
            <a:off x="457604" y="5417507"/>
            <a:ext cx="8315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Had several projects and needs. Instead of building separately, chose to make a ‘global</a:t>
            </a:r>
          </a:p>
          <a:p>
            <a:r>
              <a:rPr lang="en-US" dirty="0"/>
              <a:t>base’ that combines several root sources, and displays subsets by geography or subject.</a:t>
            </a:r>
          </a:p>
        </p:txBody>
      </p:sp>
    </p:spTree>
    <p:extLst>
      <p:ext uri="{BB962C8B-B14F-4D97-AF65-F5344CB8AC3E}">
        <p14:creationId xmlns:p14="http://schemas.microsoft.com/office/powerpoint/2010/main" val="265824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C8AE-787E-144B-8227-66A7D239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WoRMS</a:t>
            </a:r>
            <a:r>
              <a:rPr lang="en-US" dirty="0">
                <a:solidFill>
                  <a:schemeClr val="accent1"/>
                </a:solidFill>
              </a:rPr>
              <a:t> -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EE68-E50F-AD56-6DB1-1306037A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known versions of taxonomic names</a:t>
            </a:r>
          </a:p>
          <a:p>
            <a:pPr lvl="1"/>
            <a:r>
              <a:rPr lang="en-US" dirty="0"/>
              <a:t>if missing, will be added when given a reference</a:t>
            </a:r>
          </a:p>
          <a:p>
            <a:r>
              <a:rPr lang="en-US" dirty="0"/>
              <a:t>Every spelling or taxonomic variation has a taxon page and unique sequential number (</a:t>
            </a:r>
            <a:r>
              <a:rPr lang="en-US" dirty="0" err="1"/>
              <a:t>AphiaID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version/page is linked to all others</a:t>
            </a:r>
          </a:p>
          <a:p>
            <a:r>
              <a:rPr lang="en-US" dirty="0"/>
              <a:t>1 name will be preferred (‘valid’) over others</a:t>
            </a:r>
          </a:p>
          <a:p>
            <a:pPr lvl="1"/>
            <a:r>
              <a:rPr lang="en-US" dirty="0"/>
              <a:t>spelling changes and revisions make synonyms (’invalid’)</a:t>
            </a:r>
          </a:p>
          <a:p>
            <a:pPr lvl="1"/>
            <a:r>
              <a:rPr lang="en-US" dirty="0"/>
              <a:t>sometimes ‘alternate representations’ are shown</a:t>
            </a:r>
          </a:p>
          <a:p>
            <a:r>
              <a:rPr lang="en-US" dirty="0"/>
              <a:t>Could automatically use valid name (as does OBIS), or known synonyms (are linked to valid name)</a:t>
            </a:r>
          </a:p>
        </p:txBody>
      </p:sp>
    </p:spTree>
    <p:extLst>
      <p:ext uri="{BB962C8B-B14F-4D97-AF65-F5344CB8AC3E}">
        <p14:creationId xmlns:p14="http://schemas.microsoft.com/office/powerpoint/2010/main" val="16991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1BCF-8FCD-C6AF-405C-684CA165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WoRMS</a:t>
            </a:r>
            <a:r>
              <a:rPr lang="en-US" dirty="0">
                <a:solidFill>
                  <a:srgbClr val="0070C0"/>
                </a:solidFill>
              </a:rPr>
              <a:t>: names and beyond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BB00D-F7D6-FEDB-6DCB-349ABFB45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959" y="1603953"/>
            <a:ext cx="6011917" cy="36500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7165F7-D778-134C-7244-8EDDB7E03BA7}"/>
              </a:ext>
            </a:extLst>
          </p:cNvPr>
          <p:cNvSpPr txBox="1"/>
          <p:nvPr/>
        </p:nvSpPr>
        <p:spPr>
          <a:xfrm>
            <a:off x="628650" y="5546861"/>
            <a:ext cx="8030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15 years on</a:t>
            </a:r>
            <a:r>
              <a:rPr lang="en-US" sz="2400" dirty="0"/>
              <a:t>: history news capsules explaining more</a:t>
            </a:r>
          </a:p>
          <a:p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https://lifewatch.be/en/2022-news-WoRMS-15th-anniversary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86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1020</Words>
  <Application>Microsoft Office PowerPoint</Application>
  <PresentationFormat>Affichage à l'écran (4:3)</PresentationFormat>
  <Paragraphs>107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Taxonomic names –  understanding sources and authorities</vt:lpstr>
      <vt:lpstr>Sources and Authorities</vt:lpstr>
      <vt:lpstr>Taxonomic Concepts</vt:lpstr>
      <vt:lpstr>Standards associated with names</vt:lpstr>
      <vt:lpstr>Taxonomic Authorities</vt:lpstr>
      <vt:lpstr>Authorities: WoRMS with DFO</vt:lpstr>
      <vt:lpstr>WoRMS structure</vt:lpstr>
      <vt:lpstr>WoRMS - Names</vt:lpstr>
      <vt:lpstr>WoRMS: names and beyond</vt:lpstr>
      <vt:lpstr>WoRMS in 2022</vt:lpstr>
      <vt:lpstr>Taxonomic Frameworks</vt:lpstr>
      <vt:lpstr>Frameworks in application</vt:lpstr>
      <vt:lpstr>iNaturalist in 2022</vt:lpstr>
      <vt:lpstr>Sources &amp; Names: a taxon</vt:lpstr>
      <vt:lpstr>Sources &amp; Names: Quebec Region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issues: descriptive</dc:title>
  <dc:creator>C Nozeres</dc:creator>
  <cp:lastModifiedBy>Nozères, Claude</cp:lastModifiedBy>
  <cp:revision>9</cp:revision>
  <dcterms:created xsi:type="dcterms:W3CDTF">2022-12-11T01:17:20Z</dcterms:created>
  <dcterms:modified xsi:type="dcterms:W3CDTF">2022-12-12T12:08:09Z</dcterms:modified>
</cp:coreProperties>
</file>