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9" r:id="rId3"/>
    <p:sldId id="257" r:id="rId4"/>
    <p:sldId id="259" r:id="rId5"/>
    <p:sldId id="260" r:id="rId6"/>
    <p:sldId id="270" r:id="rId7"/>
    <p:sldId id="266" r:id="rId8"/>
    <p:sldId id="271" r:id="rId9"/>
    <p:sldId id="268" r:id="rId10"/>
    <p:sldId id="272" r:id="rId11"/>
    <p:sldId id="261"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1"/>
    <p:restoredTop sz="96327"/>
  </p:normalViewPr>
  <p:slideViewPr>
    <p:cSldViewPr snapToGrid="0">
      <p:cViewPr>
        <p:scale>
          <a:sx n="180" d="100"/>
          <a:sy n="180" d="100"/>
        </p:scale>
        <p:origin x="-1064" y="12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7" name="Date Placeholder 6"/>
          <p:cNvSpPr>
            <a:spLocks noGrp="1"/>
          </p:cNvSpPr>
          <p:nvPr>
            <p:ph type="dt" sz="half" idx="10"/>
          </p:nvPr>
        </p:nvSpPr>
        <p:spPr/>
        <p:txBody>
          <a:bodyPr/>
          <a:lstStyle/>
          <a:p>
            <a:fld id="{1160EA64-D806-43AC-9DF2-F8C432F32B4C}" type="datetimeFigureOut">
              <a:rPr lang="en-US" dirty="0"/>
              <a:t>5/18/24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583436" y="3143250"/>
            <a:ext cx="4270248" cy="259677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7" name="Date Placeholder 6"/>
          <p:cNvSpPr>
            <a:spLocks noGrp="1"/>
          </p:cNvSpPr>
          <p:nvPr>
            <p:ph type="dt" sz="half" idx="10"/>
          </p:nvPr>
        </p:nvSpPr>
        <p:spPr/>
        <p:txBody>
          <a:bodyPr/>
          <a:lstStyle/>
          <a:p>
            <a:fld id="{4F7D4976-E339-4826-83B7-FBD03F55ECF8}" type="datetimeFigureOut">
              <a:rPr lang="en-US" dirty="0"/>
              <a:t>5/18/24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9" name="Date Placeholder 8"/>
          <p:cNvSpPr>
            <a:spLocks noGrp="1"/>
          </p:cNvSpPr>
          <p:nvPr>
            <p:ph type="dt" sz="half" idx="10"/>
          </p:nvPr>
        </p:nvSpPr>
        <p:spPr/>
        <p:txBody>
          <a:bodyPr/>
          <a:lstStyle/>
          <a:p>
            <a:fld id="{D1BE4249-C0D0-4B06-8692-E8BB871AF643}" type="datetimeFigureOut">
              <a:rPr lang="en-US" dirty="0"/>
              <a:t>5/18/24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5/18/24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5/18/24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ECCC4-AE0F-5BEC-9B09-6DF9953DD314}"/>
              </a:ext>
            </a:extLst>
          </p:cNvPr>
          <p:cNvSpPr>
            <a:spLocks noGrp="1"/>
          </p:cNvSpPr>
          <p:nvPr>
            <p:ph type="ctrTitle"/>
          </p:nvPr>
        </p:nvSpPr>
        <p:spPr/>
        <p:txBody>
          <a:bodyPr>
            <a:normAutofit fontScale="90000"/>
          </a:bodyPr>
          <a:lstStyle/>
          <a:p>
            <a:r>
              <a:rPr lang="pt-PT" dirty="0"/>
              <a:t> </a:t>
            </a:r>
            <a:r>
              <a:rPr lang="en-GB" dirty="0"/>
              <a:t>Routing Algorithm for Ocean Shipping and Urban Deliveries</a:t>
            </a:r>
          </a:p>
        </p:txBody>
      </p:sp>
      <p:sp>
        <p:nvSpPr>
          <p:cNvPr id="3" name="Subtítulo 2">
            <a:extLst>
              <a:ext uri="{FF2B5EF4-FFF2-40B4-BE49-F238E27FC236}">
                <a16:creationId xmlns:a16="http://schemas.microsoft.com/office/drawing/2014/main" id="{50F1107D-7772-83FE-DF5F-2EE4431FF971}"/>
              </a:ext>
            </a:extLst>
          </p:cNvPr>
          <p:cNvSpPr>
            <a:spLocks noGrp="1"/>
          </p:cNvSpPr>
          <p:nvPr>
            <p:ph type="subTitle" idx="1"/>
          </p:nvPr>
        </p:nvSpPr>
        <p:spPr/>
        <p:txBody>
          <a:bodyPr>
            <a:normAutofit lnSpcReduction="10000"/>
          </a:bodyPr>
          <a:lstStyle/>
          <a:p>
            <a:r>
              <a:rPr lang="pt-PT" dirty="0"/>
              <a:t>Carlos Filipe Oliveira Sanches Pinto up202107694</a:t>
            </a:r>
          </a:p>
          <a:p>
            <a:r>
              <a:rPr lang="pt-PT" dirty="0"/>
              <a:t>David dos Santos Ferreira up202006302 </a:t>
            </a:r>
          </a:p>
          <a:p>
            <a:r>
              <a:rPr lang="pt-PT" dirty="0"/>
              <a:t>João Maria Correia Rebelo up202107209</a:t>
            </a:r>
          </a:p>
        </p:txBody>
      </p:sp>
    </p:spTree>
    <p:extLst>
      <p:ext uri="{BB962C8B-B14F-4D97-AF65-F5344CB8AC3E}">
        <p14:creationId xmlns:p14="http://schemas.microsoft.com/office/powerpoint/2010/main" val="425387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7E077-A476-7904-CA0E-F8FC261E2844}"/>
              </a:ext>
            </a:extLst>
          </p:cNvPr>
          <p:cNvSpPr>
            <a:spLocks noGrp="1"/>
          </p:cNvSpPr>
          <p:nvPr>
            <p:ph type="title"/>
          </p:nvPr>
        </p:nvSpPr>
        <p:spPr/>
        <p:txBody>
          <a:bodyPr/>
          <a:lstStyle/>
          <a:p>
            <a:r>
              <a:rPr lang="en-GB" dirty="0"/>
              <a:t>Why this approach works?</a:t>
            </a:r>
          </a:p>
        </p:txBody>
      </p:sp>
      <p:sp>
        <p:nvSpPr>
          <p:cNvPr id="3" name="Marcador de Posição de Conteúdo 2">
            <a:extLst>
              <a:ext uri="{FF2B5EF4-FFF2-40B4-BE49-F238E27FC236}">
                <a16:creationId xmlns:a16="http://schemas.microsoft.com/office/drawing/2014/main" id="{9DA0AE36-C1BE-7CEF-7B93-689D0E105B43}"/>
              </a:ext>
            </a:extLst>
          </p:cNvPr>
          <p:cNvSpPr>
            <a:spLocks noGrp="1"/>
          </p:cNvSpPr>
          <p:nvPr>
            <p:ph idx="1"/>
          </p:nvPr>
        </p:nvSpPr>
        <p:spPr/>
        <p:txBody>
          <a:bodyPr>
            <a:normAutofit/>
          </a:bodyPr>
          <a:lstStyle/>
          <a:p>
            <a:r>
              <a:rPr lang="pt-PT" sz="1000" b="1" dirty="0"/>
              <a:t>Handling </a:t>
            </a:r>
            <a:r>
              <a:rPr lang="pt-PT" sz="1000" b="1" dirty="0" err="1"/>
              <a:t>Partial</a:t>
            </a:r>
            <a:r>
              <a:rPr lang="pt-PT" sz="1000" b="1" dirty="0"/>
              <a:t> </a:t>
            </a:r>
            <a:r>
              <a:rPr lang="pt-PT" sz="1000" b="1" dirty="0" err="1"/>
              <a:t>Connectivity</a:t>
            </a:r>
            <a:r>
              <a:rPr lang="pt-PT" sz="1000" dirty="0"/>
              <a:t>: </a:t>
            </a:r>
            <a:r>
              <a:rPr lang="pt-PT" sz="1000" dirty="0" err="1"/>
              <a:t>By</a:t>
            </a:r>
            <a:r>
              <a:rPr lang="pt-PT" sz="1000" dirty="0"/>
              <a:t> </a:t>
            </a:r>
            <a:r>
              <a:rPr lang="pt-PT" sz="1000" dirty="0" err="1"/>
              <a:t>focusing</a:t>
            </a:r>
            <a:r>
              <a:rPr lang="pt-PT" sz="1000" dirty="0"/>
              <a:t> </a:t>
            </a:r>
            <a:r>
              <a:rPr lang="pt-PT" sz="1000" dirty="0" err="1"/>
              <a:t>on</a:t>
            </a:r>
            <a:r>
              <a:rPr lang="pt-PT" sz="1000" dirty="0"/>
              <a:t> </a:t>
            </a:r>
            <a:r>
              <a:rPr lang="pt-PT" sz="1000" dirty="0" err="1"/>
              <a:t>checking</a:t>
            </a:r>
            <a:r>
              <a:rPr lang="pt-PT" sz="1000" dirty="0"/>
              <a:t> </a:t>
            </a:r>
            <a:r>
              <a:rPr lang="pt-PT" sz="1000" dirty="0" err="1"/>
              <a:t>connectivity</a:t>
            </a:r>
            <a:r>
              <a:rPr lang="pt-PT" sz="1000" dirty="0"/>
              <a:t> </a:t>
            </a:r>
            <a:r>
              <a:rPr lang="pt-PT" sz="1000" dirty="0" err="1"/>
              <a:t>first</a:t>
            </a:r>
            <a:r>
              <a:rPr lang="pt-PT" sz="1000" dirty="0"/>
              <a:t>, </a:t>
            </a:r>
            <a:r>
              <a:rPr lang="pt-PT" sz="1000" dirty="0" err="1"/>
              <a:t>the</a:t>
            </a:r>
            <a:r>
              <a:rPr lang="pt-PT" sz="1000" dirty="0"/>
              <a:t> </a:t>
            </a:r>
            <a:r>
              <a:rPr lang="pt-PT" sz="1000" dirty="0" err="1"/>
              <a:t>algorithm</a:t>
            </a:r>
            <a:r>
              <a:rPr lang="pt-PT" sz="1000" dirty="0"/>
              <a:t> </a:t>
            </a:r>
            <a:r>
              <a:rPr lang="pt-PT" sz="1000" dirty="0" err="1"/>
              <a:t>ensures</a:t>
            </a:r>
            <a:r>
              <a:rPr lang="pt-PT" sz="1000" dirty="0"/>
              <a:t> </a:t>
            </a:r>
            <a:r>
              <a:rPr lang="pt-PT" sz="1000" dirty="0" err="1"/>
              <a:t>that</a:t>
            </a:r>
            <a:r>
              <a:rPr lang="pt-PT" sz="1000" dirty="0"/>
              <a:t> </a:t>
            </a:r>
            <a:r>
              <a:rPr lang="pt-PT" sz="1000" dirty="0" err="1"/>
              <a:t>it</a:t>
            </a:r>
            <a:r>
              <a:rPr lang="pt-PT" sz="1000" dirty="0"/>
              <a:t> </a:t>
            </a:r>
            <a:r>
              <a:rPr lang="pt-PT" sz="1000" dirty="0" err="1"/>
              <a:t>only</a:t>
            </a:r>
            <a:r>
              <a:rPr lang="pt-PT" sz="1000" dirty="0"/>
              <a:t> </a:t>
            </a:r>
            <a:r>
              <a:rPr lang="pt-PT" sz="1000" dirty="0" err="1"/>
              <a:t>attempts</a:t>
            </a:r>
            <a:r>
              <a:rPr lang="pt-PT" sz="1000" dirty="0"/>
              <a:t> to </a:t>
            </a:r>
            <a:r>
              <a:rPr lang="pt-PT" sz="1000" dirty="0" err="1"/>
              <a:t>construct</a:t>
            </a:r>
            <a:r>
              <a:rPr lang="pt-PT" sz="1000" dirty="0"/>
              <a:t> a tour </a:t>
            </a:r>
            <a:r>
              <a:rPr lang="pt-PT" sz="1000" dirty="0" err="1"/>
              <a:t>when</a:t>
            </a:r>
            <a:r>
              <a:rPr lang="pt-PT" sz="1000" dirty="0"/>
              <a:t> </a:t>
            </a:r>
            <a:r>
              <a:rPr lang="pt-PT" sz="1000" dirty="0" err="1"/>
              <a:t>it</a:t>
            </a:r>
            <a:r>
              <a:rPr lang="pt-PT" sz="1000" dirty="0"/>
              <a:t> </a:t>
            </a:r>
            <a:r>
              <a:rPr lang="pt-PT" sz="1000" dirty="0" err="1"/>
              <a:t>is</a:t>
            </a:r>
            <a:r>
              <a:rPr lang="pt-PT" sz="1000" dirty="0"/>
              <a:t> </a:t>
            </a:r>
            <a:r>
              <a:rPr lang="pt-PT" sz="1000" dirty="0" err="1"/>
              <a:t>feasible</a:t>
            </a:r>
            <a:r>
              <a:rPr lang="pt-PT" sz="1000" dirty="0"/>
              <a:t>, </a:t>
            </a:r>
            <a:r>
              <a:rPr lang="pt-PT" sz="1000" dirty="0" err="1"/>
              <a:t>saving</a:t>
            </a:r>
            <a:r>
              <a:rPr lang="pt-PT" sz="1000" dirty="0"/>
              <a:t> </a:t>
            </a:r>
            <a:r>
              <a:rPr lang="pt-PT" sz="1000" dirty="0" err="1"/>
              <a:t>computational</a:t>
            </a:r>
            <a:r>
              <a:rPr lang="pt-PT" sz="1000" dirty="0"/>
              <a:t> </a:t>
            </a:r>
            <a:r>
              <a:rPr lang="pt-PT" sz="1000" dirty="0" err="1"/>
              <a:t>resources</a:t>
            </a:r>
            <a:r>
              <a:rPr lang="pt-PT" sz="1000" dirty="0"/>
              <a:t>.</a:t>
            </a:r>
          </a:p>
          <a:p>
            <a:r>
              <a:rPr lang="pt-PT" sz="1000" b="1" dirty="0" err="1"/>
              <a:t>Heuristic</a:t>
            </a:r>
            <a:r>
              <a:rPr lang="pt-PT" sz="1000" b="1" dirty="0"/>
              <a:t> </a:t>
            </a:r>
            <a:r>
              <a:rPr lang="pt-PT" sz="1000" b="1" dirty="0" err="1"/>
              <a:t>Flexibility</a:t>
            </a:r>
            <a:r>
              <a:rPr lang="pt-PT" sz="1000" dirty="0"/>
              <a:t>: </a:t>
            </a:r>
            <a:r>
              <a:rPr lang="pt-PT" sz="1000" dirty="0" err="1"/>
              <a:t>Using</a:t>
            </a:r>
            <a:r>
              <a:rPr lang="pt-PT" sz="1000" dirty="0"/>
              <a:t> </a:t>
            </a:r>
            <a:r>
              <a:rPr lang="pt-PT" sz="1000" dirty="0" err="1"/>
              <a:t>heuristics</a:t>
            </a:r>
            <a:r>
              <a:rPr lang="pt-PT" sz="1000" dirty="0"/>
              <a:t> </a:t>
            </a:r>
            <a:r>
              <a:rPr lang="pt-PT" sz="1000" dirty="0" err="1"/>
              <a:t>like</a:t>
            </a:r>
            <a:r>
              <a:rPr lang="pt-PT" sz="1000" dirty="0"/>
              <a:t> </a:t>
            </a:r>
            <a:r>
              <a:rPr lang="pt-PT" sz="1000" dirty="0" err="1"/>
              <a:t>Nearest</a:t>
            </a:r>
            <a:r>
              <a:rPr lang="pt-PT" sz="1000" dirty="0"/>
              <a:t> </a:t>
            </a:r>
            <a:r>
              <a:rPr lang="pt-PT" sz="1000" dirty="0" err="1"/>
              <a:t>Neighbor</a:t>
            </a:r>
            <a:r>
              <a:rPr lang="pt-PT" sz="1000" dirty="0"/>
              <a:t> </a:t>
            </a:r>
            <a:r>
              <a:rPr lang="pt-PT" sz="1000" dirty="0" err="1"/>
              <a:t>allows</a:t>
            </a:r>
            <a:r>
              <a:rPr lang="pt-PT" sz="1000" dirty="0"/>
              <a:t> </a:t>
            </a:r>
            <a:r>
              <a:rPr lang="pt-PT" sz="1000" dirty="0" err="1"/>
              <a:t>the</a:t>
            </a:r>
            <a:r>
              <a:rPr lang="pt-PT" sz="1000" dirty="0"/>
              <a:t> </a:t>
            </a:r>
            <a:r>
              <a:rPr lang="pt-PT" sz="1000" dirty="0" err="1"/>
              <a:t>algorithm</a:t>
            </a:r>
            <a:r>
              <a:rPr lang="pt-PT" sz="1000" dirty="0"/>
              <a:t> to </a:t>
            </a:r>
            <a:r>
              <a:rPr lang="pt-PT" sz="1000" dirty="0" err="1"/>
              <a:t>adapt</a:t>
            </a:r>
            <a:r>
              <a:rPr lang="pt-PT" sz="1000" dirty="0"/>
              <a:t> to </a:t>
            </a:r>
            <a:r>
              <a:rPr lang="pt-PT" sz="1000" dirty="0" err="1"/>
              <a:t>various</a:t>
            </a:r>
            <a:r>
              <a:rPr lang="pt-PT" sz="1000" dirty="0"/>
              <a:t> </a:t>
            </a:r>
            <a:r>
              <a:rPr lang="pt-PT" sz="1000" dirty="0" err="1"/>
              <a:t>graph</a:t>
            </a:r>
            <a:r>
              <a:rPr lang="pt-PT" sz="1000" dirty="0"/>
              <a:t> </a:t>
            </a:r>
            <a:r>
              <a:rPr lang="pt-PT" sz="1000" dirty="0" err="1"/>
              <a:t>structures</a:t>
            </a:r>
            <a:r>
              <a:rPr lang="pt-PT" sz="1000" dirty="0"/>
              <a:t> </a:t>
            </a:r>
            <a:r>
              <a:rPr lang="pt-PT" sz="1000" dirty="0" err="1"/>
              <a:t>and</a:t>
            </a:r>
            <a:r>
              <a:rPr lang="pt-PT" sz="1000" dirty="0"/>
              <a:t> </a:t>
            </a:r>
            <a:r>
              <a:rPr lang="pt-PT" sz="1000" dirty="0" err="1"/>
              <a:t>sizes</a:t>
            </a:r>
            <a:r>
              <a:rPr lang="pt-PT" sz="1000" dirty="0"/>
              <a:t>, </a:t>
            </a:r>
            <a:r>
              <a:rPr lang="pt-PT" sz="1000" dirty="0" err="1"/>
              <a:t>providing</a:t>
            </a:r>
            <a:r>
              <a:rPr lang="pt-PT" sz="1000" dirty="0"/>
              <a:t> a </a:t>
            </a:r>
            <a:r>
              <a:rPr lang="pt-PT" sz="1000" dirty="0" err="1"/>
              <a:t>good</a:t>
            </a:r>
            <a:r>
              <a:rPr lang="pt-PT" sz="1000" dirty="0"/>
              <a:t> balance </a:t>
            </a:r>
            <a:r>
              <a:rPr lang="pt-PT" sz="1000" dirty="0" err="1"/>
              <a:t>between</a:t>
            </a:r>
            <a:r>
              <a:rPr lang="pt-PT" sz="1000" dirty="0"/>
              <a:t> </a:t>
            </a:r>
            <a:r>
              <a:rPr lang="pt-PT" sz="1000" dirty="0" err="1"/>
              <a:t>solution</a:t>
            </a:r>
            <a:r>
              <a:rPr lang="pt-PT" sz="1000" dirty="0"/>
              <a:t> </a:t>
            </a:r>
            <a:r>
              <a:rPr lang="pt-PT" sz="1000" dirty="0" err="1"/>
              <a:t>quality</a:t>
            </a:r>
            <a:r>
              <a:rPr lang="pt-PT" sz="1000" dirty="0"/>
              <a:t> </a:t>
            </a:r>
            <a:r>
              <a:rPr lang="pt-PT" sz="1000" dirty="0" err="1"/>
              <a:t>and</a:t>
            </a:r>
            <a:r>
              <a:rPr lang="pt-PT" sz="1000" dirty="0"/>
              <a:t> </a:t>
            </a:r>
            <a:r>
              <a:rPr lang="pt-PT" sz="1000" dirty="0" err="1"/>
              <a:t>computational</a:t>
            </a:r>
            <a:r>
              <a:rPr lang="pt-PT" sz="1000" dirty="0"/>
              <a:t> </a:t>
            </a:r>
            <a:r>
              <a:rPr lang="pt-PT" sz="1000" dirty="0" err="1"/>
              <a:t>efficiency</a:t>
            </a:r>
            <a:r>
              <a:rPr lang="pt-PT" sz="1000" dirty="0"/>
              <a:t>.</a:t>
            </a:r>
          </a:p>
          <a:p>
            <a:r>
              <a:rPr lang="pt-PT" sz="1000" b="1" dirty="0"/>
              <a:t>Real-</a:t>
            </a:r>
            <a:r>
              <a:rPr lang="pt-PT" sz="1000" b="1" dirty="0" err="1"/>
              <a:t>World</a:t>
            </a:r>
            <a:r>
              <a:rPr lang="pt-PT" sz="1000" b="1" dirty="0"/>
              <a:t> </a:t>
            </a:r>
            <a:r>
              <a:rPr lang="pt-PT" sz="1000" b="1" dirty="0" err="1"/>
              <a:t>Applicability</a:t>
            </a:r>
            <a:r>
              <a:rPr lang="pt-PT" sz="1000" dirty="0"/>
              <a:t>: </a:t>
            </a:r>
            <a:r>
              <a:rPr lang="pt-PT" sz="1000" dirty="0" err="1"/>
              <a:t>This</a:t>
            </a:r>
            <a:r>
              <a:rPr lang="pt-PT" sz="1000" dirty="0"/>
              <a:t> </a:t>
            </a:r>
            <a:r>
              <a:rPr lang="pt-PT" sz="1000" dirty="0" err="1"/>
              <a:t>method</a:t>
            </a:r>
            <a:r>
              <a:rPr lang="pt-PT" sz="1000" dirty="0"/>
              <a:t> </a:t>
            </a:r>
            <a:r>
              <a:rPr lang="pt-PT" sz="1000" dirty="0" err="1"/>
              <a:t>aligns</a:t>
            </a:r>
            <a:r>
              <a:rPr lang="pt-PT" sz="1000" dirty="0"/>
              <a:t> </a:t>
            </a:r>
            <a:r>
              <a:rPr lang="pt-PT" sz="1000" dirty="0" err="1"/>
              <a:t>well</a:t>
            </a:r>
            <a:r>
              <a:rPr lang="pt-PT" sz="1000" dirty="0"/>
              <a:t> </a:t>
            </a:r>
            <a:r>
              <a:rPr lang="pt-PT" sz="1000" dirty="0" err="1"/>
              <a:t>with</a:t>
            </a:r>
            <a:r>
              <a:rPr lang="pt-PT" sz="1000" dirty="0"/>
              <a:t> real-</a:t>
            </a:r>
            <a:r>
              <a:rPr lang="pt-PT" sz="1000" dirty="0" err="1"/>
              <a:t>world</a:t>
            </a:r>
            <a:r>
              <a:rPr lang="pt-PT" sz="1000" dirty="0"/>
              <a:t> </a:t>
            </a:r>
            <a:r>
              <a:rPr lang="pt-PT" sz="1000" dirty="0" err="1"/>
              <a:t>scenarios</a:t>
            </a:r>
            <a:r>
              <a:rPr lang="pt-PT" sz="1000" dirty="0"/>
              <a:t> </a:t>
            </a:r>
            <a:r>
              <a:rPr lang="pt-PT" sz="1000" dirty="0" err="1"/>
              <a:t>where</a:t>
            </a:r>
            <a:r>
              <a:rPr lang="pt-PT" sz="1000" dirty="0"/>
              <a:t> some </a:t>
            </a:r>
            <a:r>
              <a:rPr lang="pt-PT" sz="1000" dirty="0" err="1"/>
              <a:t>routes</a:t>
            </a:r>
            <a:r>
              <a:rPr lang="pt-PT" sz="1000" dirty="0"/>
              <a:t> </a:t>
            </a:r>
            <a:r>
              <a:rPr lang="pt-PT" sz="1000" dirty="0" err="1"/>
              <a:t>may</a:t>
            </a:r>
            <a:r>
              <a:rPr lang="pt-PT" sz="1000" dirty="0"/>
              <a:t> </a:t>
            </a:r>
            <a:r>
              <a:rPr lang="pt-PT" sz="1000" dirty="0" err="1"/>
              <a:t>not</a:t>
            </a:r>
            <a:r>
              <a:rPr lang="pt-PT" sz="1000" dirty="0"/>
              <a:t> </a:t>
            </a:r>
            <a:r>
              <a:rPr lang="pt-PT" sz="1000" dirty="0" err="1"/>
              <a:t>exist</a:t>
            </a:r>
            <a:r>
              <a:rPr lang="pt-PT" sz="1000" dirty="0"/>
              <a:t>, </a:t>
            </a:r>
            <a:r>
              <a:rPr lang="pt-PT" sz="1000" dirty="0" err="1"/>
              <a:t>and</a:t>
            </a:r>
            <a:r>
              <a:rPr lang="pt-PT" sz="1000" dirty="0"/>
              <a:t> </a:t>
            </a:r>
            <a:r>
              <a:rPr lang="pt-PT" sz="1000" dirty="0" err="1"/>
              <a:t>the</a:t>
            </a:r>
            <a:r>
              <a:rPr lang="pt-PT" sz="1000" dirty="0"/>
              <a:t> </a:t>
            </a:r>
            <a:r>
              <a:rPr lang="pt-PT" sz="1000" dirty="0" err="1"/>
              <a:t>graph</a:t>
            </a:r>
            <a:r>
              <a:rPr lang="pt-PT" sz="1000" dirty="0"/>
              <a:t> </a:t>
            </a:r>
            <a:r>
              <a:rPr lang="pt-PT" sz="1000" dirty="0" err="1"/>
              <a:t>might</a:t>
            </a:r>
            <a:r>
              <a:rPr lang="pt-PT" sz="1000" dirty="0"/>
              <a:t> </a:t>
            </a:r>
            <a:r>
              <a:rPr lang="pt-PT" sz="1000" dirty="0" err="1"/>
              <a:t>be</a:t>
            </a:r>
            <a:r>
              <a:rPr lang="pt-PT" sz="1000" dirty="0"/>
              <a:t> </a:t>
            </a:r>
            <a:r>
              <a:rPr lang="pt-PT" sz="1000" dirty="0" err="1"/>
              <a:t>sparse</a:t>
            </a:r>
            <a:r>
              <a:rPr lang="pt-PT" sz="1000" dirty="0"/>
              <a:t>. </a:t>
            </a:r>
            <a:r>
              <a:rPr lang="pt-PT" sz="1000" dirty="0" err="1"/>
              <a:t>It</a:t>
            </a:r>
            <a:r>
              <a:rPr lang="pt-PT" sz="1000" dirty="0"/>
              <a:t> </a:t>
            </a:r>
            <a:r>
              <a:rPr lang="pt-PT" sz="1000" dirty="0" err="1"/>
              <a:t>reflects</a:t>
            </a:r>
            <a:r>
              <a:rPr lang="pt-PT" sz="1000" dirty="0"/>
              <a:t> </a:t>
            </a:r>
            <a:r>
              <a:rPr lang="pt-PT" sz="1000" dirty="0" err="1"/>
              <a:t>practical</a:t>
            </a:r>
            <a:r>
              <a:rPr lang="pt-PT" sz="1000" dirty="0"/>
              <a:t> </a:t>
            </a:r>
            <a:r>
              <a:rPr lang="pt-PT" sz="1000" dirty="0" err="1"/>
              <a:t>constraints</a:t>
            </a:r>
            <a:r>
              <a:rPr lang="pt-PT" sz="1000" dirty="0"/>
              <a:t> </a:t>
            </a:r>
            <a:r>
              <a:rPr lang="pt-PT" sz="1000" dirty="0" err="1"/>
              <a:t>and</a:t>
            </a:r>
            <a:r>
              <a:rPr lang="pt-PT" sz="1000" dirty="0"/>
              <a:t> </a:t>
            </a:r>
            <a:r>
              <a:rPr lang="pt-PT" sz="1000" dirty="0" err="1"/>
              <a:t>provides</a:t>
            </a:r>
            <a:r>
              <a:rPr lang="pt-PT" sz="1000" dirty="0"/>
              <a:t> </a:t>
            </a:r>
            <a:r>
              <a:rPr lang="pt-PT" sz="1000" dirty="0" err="1"/>
              <a:t>solutions</a:t>
            </a:r>
            <a:r>
              <a:rPr lang="pt-PT" sz="1000" dirty="0"/>
              <a:t> </a:t>
            </a:r>
            <a:r>
              <a:rPr lang="pt-PT" sz="1000" dirty="0" err="1"/>
              <a:t>that</a:t>
            </a:r>
            <a:r>
              <a:rPr lang="pt-PT" sz="1000" dirty="0"/>
              <a:t> are </a:t>
            </a:r>
            <a:r>
              <a:rPr lang="pt-PT" sz="1000" dirty="0" err="1"/>
              <a:t>operationally</a:t>
            </a:r>
            <a:r>
              <a:rPr lang="pt-PT" sz="1000" dirty="0"/>
              <a:t> </a:t>
            </a:r>
            <a:r>
              <a:rPr lang="pt-PT" sz="1000" dirty="0" err="1"/>
              <a:t>viable</a:t>
            </a:r>
            <a:endParaRPr lang="en-GB" sz="1000" dirty="0"/>
          </a:p>
        </p:txBody>
      </p:sp>
    </p:spTree>
    <p:extLst>
      <p:ext uri="{BB962C8B-B14F-4D97-AF65-F5344CB8AC3E}">
        <p14:creationId xmlns:p14="http://schemas.microsoft.com/office/powerpoint/2010/main" val="362043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7E3AD-7937-208B-5CEE-5A76CB3AFAFB}"/>
              </a:ext>
            </a:extLst>
          </p:cNvPr>
          <p:cNvSpPr>
            <a:spLocks noGrp="1"/>
          </p:cNvSpPr>
          <p:nvPr>
            <p:ph type="title"/>
          </p:nvPr>
        </p:nvSpPr>
        <p:spPr/>
        <p:txBody>
          <a:bodyPr/>
          <a:lstStyle/>
          <a:p>
            <a:r>
              <a:rPr lang="en-GB" dirty="0"/>
              <a:t>User interface</a:t>
            </a:r>
          </a:p>
        </p:txBody>
      </p:sp>
      <p:pic>
        <p:nvPicPr>
          <p:cNvPr id="4" name="Marcador de Posição de Conteúdo 3">
            <a:extLst>
              <a:ext uri="{FF2B5EF4-FFF2-40B4-BE49-F238E27FC236}">
                <a16:creationId xmlns:a16="http://schemas.microsoft.com/office/drawing/2014/main" id="{8B5F1A78-9626-C91E-1248-574D76B3EE7E}"/>
              </a:ext>
            </a:extLst>
          </p:cNvPr>
          <p:cNvPicPr>
            <a:picLocks noGrp="1" noChangeAspect="1"/>
          </p:cNvPicPr>
          <p:nvPr>
            <p:ph idx="1"/>
          </p:nvPr>
        </p:nvPicPr>
        <p:blipFill>
          <a:blip r:embed="rId2"/>
          <a:stretch>
            <a:fillRect/>
          </a:stretch>
        </p:blipFill>
        <p:spPr>
          <a:xfrm>
            <a:off x="2332074" y="2343937"/>
            <a:ext cx="2920410" cy="1632640"/>
          </a:xfrm>
          <a:prstGeom prst="rect">
            <a:avLst/>
          </a:prstGeom>
        </p:spPr>
      </p:pic>
      <p:pic>
        <p:nvPicPr>
          <p:cNvPr id="5" name="Imagem 4">
            <a:extLst>
              <a:ext uri="{FF2B5EF4-FFF2-40B4-BE49-F238E27FC236}">
                <a16:creationId xmlns:a16="http://schemas.microsoft.com/office/drawing/2014/main" id="{A8EF734E-9729-C023-A01B-A1F657EA0534}"/>
              </a:ext>
            </a:extLst>
          </p:cNvPr>
          <p:cNvPicPr>
            <a:picLocks noChangeAspect="1"/>
          </p:cNvPicPr>
          <p:nvPr/>
        </p:nvPicPr>
        <p:blipFill>
          <a:blip r:embed="rId3"/>
          <a:stretch>
            <a:fillRect/>
          </a:stretch>
        </p:blipFill>
        <p:spPr>
          <a:xfrm>
            <a:off x="5656520" y="2343937"/>
            <a:ext cx="3765698" cy="1632640"/>
          </a:xfrm>
          <a:prstGeom prst="rect">
            <a:avLst/>
          </a:prstGeom>
        </p:spPr>
      </p:pic>
      <p:pic>
        <p:nvPicPr>
          <p:cNvPr id="6" name="Imagem 5">
            <a:extLst>
              <a:ext uri="{FF2B5EF4-FFF2-40B4-BE49-F238E27FC236}">
                <a16:creationId xmlns:a16="http://schemas.microsoft.com/office/drawing/2014/main" id="{7369DA5E-5F1B-6694-7790-057B58ECDD6D}"/>
              </a:ext>
            </a:extLst>
          </p:cNvPr>
          <p:cNvPicPr>
            <a:picLocks noChangeAspect="1"/>
          </p:cNvPicPr>
          <p:nvPr/>
        </p:nvPicPr>
        <p:blipFill>
          <a:blip r:embed="rId4"/>
          <a:stretch>
            <a:fillRect/>
          </a:stretch>
        </p:blipFill>
        <p:spPr>
          <a:xfrm>
            <a:off x="5656521" y="4052541"/>
            <a:ext cx="3765698" cy="1741530"/>
          </a:xfrm>
          <a:prstGeom prst="rect">
            <a:avLst/>
          </a:prstGeom>
        </p:spPr>
      </p:pic>
      <p:pic>
        <p:nvPicPr>
          <p:cNvPr id="7" name="Imagem 6">
            <a:extLst>
              <a:ext uri="{FF2B5EF4-FFF2-40B4-BE49-F238E27FC236}">
                <a16:creationId xmlns:a16="http://schemas.microsoft.com/office/drawing/2014/main" id="{35CB756B-4C7F-EC7F-C563-27F949A744E1}"/>
              </a:ext>
            </a:extLst>
          </p:cNvPr>
          <p:cNvPicPr>
            <a:picLocks noChangeAspect="1"/>
          </p:cNvPicPr>
          <p:nvPr/>
        </p:nvPicPr>
        <p:blipFill>
          <a:blip r:embed="rId5"/>
          <a:stretch>
            <a:fillRect/>
          </a:stretch>
        </p:blipFill>
        <p:spPr>
          <a:xfrm>
            <a:off x="2332074" y="4007593"/>
            <a:ext cx="2920410" cy="1786477"/>
          </a:xfrm>
          <a:prstGeom prst="rect">
            <a:avLst/>
          </a:prstGeom>
        </p:spPr>
      </p:pic>
    </p:spTree>
    <p:extLst>
      <p:ext uri="{BB962C8B-B14F-4D97-AF65-F5344CB8AC3E}">
        <p14:creationId xmlns:p14="http://schemas.microsoft.com/office/powerpoint/2010/main" val="261032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3163B-725B-EC2E-4339-19AFABC9519B}"/>
              </a:ext>
            </a:extLst>
          </p:cNvPr>
          <p:cNvSpPr>
            <a:spLocks noGrp="1"/>
          </p:cNvSpPr>
          <p:nvPr>
            <p:ph type="title"/>
          </p:nvPr>
        </p:nvSpPr>
        <p:spPr/>
        <p:txBody>
          <a:bodyPr/>
          <a:lstStyle/>
          <a:p>
            <a:r>
              <a:rPr lang="en-GB" dirty="0"/>
              <a:t>Functionality to highlight</a:t>
            </a:r>
          </a:p>
        </p:txBody>
      </p:sp>
      <p:sp>
        <p:nvSpPr>
          <p:cNvPr id="3" name="Marcador de Posição de Conteúdo 2">
            <a:extLst>
              <a:ext uri="{FF2B5EF4-FFF2-40B4-BE49-F238E27FC236}">
                <a16:creationId xmlns:a16="http://schemas.microsoft.com/office/drawing/2014/main" id="{AEB8C99B-A9CA-6FBF-1322-072EE5141D95}"/>
              </a:ext>
            </a:extLst>
          </p:cNvPr>
          <p:cNvSpPr>
            <a:spLocks noGrp="1"/>
          </p:cNvSpPr>
          <p:nvPr>
            <p:ph idx="1"/>
          </p:nvPr>
        </p:nvSpPr>
        <p:spPr>
          <a:xfrm>
            <a:off x="2231136" y="2638044"/>
            <a:ext cx="7729728" cy="3656430"/>
          </a:xfrm>
        </p:spPr>
        <p:txBody>
          <a:bodyPr>
            <a:normAutofit/>
          </a:bodyPr>
          <a:lstStyle/>
          <a:p>
            <a:r>
              <a:rPr lang="pt-PT" sz="1000" dirty="0"/>
              <a:t>In </a:t>
            </a:r>
            <a:r>
              <a:rPr lang="pt-PT" sz="1000" dirty="0" err="1"/>
              <a:t>our</a:t>
            </a:r>
            <a:r>
              <a:rPr lang="pt-PT" sz="1000" dirty="0"/>
              <a:t> </a:t>
            </a:r>
            <a:r>
              <a:rPr lang="pt-PT" sz="1000" dirty="0" err="1"/>
              <a:t>project</a:t>
            </a:r>
            <a:r>
              <a:rPr lang="pt-PT" sz="1000" dirty="0"/>
              <a:t>, </a:t>
            </a:r>
            <a:r>
              <a:rPr lang="pt-PT" sz="1000" dirty="0" err="1"/>
              <a:t>we</a:t>
            </a:r>
            <a:r>
              <a:rPr lang="pt-PT" sz="1000" dirty="0"/>
              <a:t> </a:t>
            </a:r>
            <a:r>
              <a:rPr lang="pt-PT" sz="1000" dirty="0" err="1"/>
              <a:t>implemented</a:t>
            </a:r>
            <a:r>
              <a:rPr lang="pt-PT" sz="1000" dirty="0"/>
              <a:t> 3 more  </a:t>
            </a:r>
            <a:r>
              <a:rPr lang="pt-PT" sz="1000" dirty="0" err="1"/>
              <a:t>heuristics</a:t>
            </a:r>
            <a:r>
              <a:rPr lang="pt-PT" sz="1000" dirty="0"/>
              <a:t> to </a:t>
            </a:r>
            <a:r>
              <a:rPr lang="pt-PT" sz="1000" dirty="0" err="1"/>
              <a:t>tackle</a:t>
            </a:r>
            <a:r>
              <a:rPr lang="pt-PT" sz="1000" dirty="0"/>
              <a:t> </a:t>
            </a:r>
            <a:r>
              <a:rPr lang="pt-PT" sz="1000" dirty="0" err="1"/>
              <a:t>the</a:t>
            </a:r>
            <a:r>
              <a:rPr lang="pt-PT" sz="1000" dirty="0"/>
              <a:t> Travelling </a:t>
            </a:r>
            <a:r>
              <a:rPr lang="pt-PT" sz="1000" dirty="0" err="1"/>
              <a:t>Salesperson</a:t>
            </a:r>
            <a:r>
              <a:rPr lang="pt-PT" sz="1000" dirty="0"/>
              <a:t> </a:t>
            </a:r>
            <a:r>
              <a:rPr lang="pt-PT" sz="1000" dirty="0" err="1"/>
              <a:t>Problem</a:t>
            </a:r>
            <a:r>
              <a:rPr lang="pt-PT" sz="1000" dirty="0"/>
              <a:t> (TSP) </a:t>
            </a:r>
            <a:r>
              <a:rPr lang="pt-PT" sz="1000" dirty="0" err="1"/>
              <a:t>across</a:t>
            </a:r>
            <a:r>
              <a:rPr lang="pt-PT" sz="1000" dirty="0"/>
              <a:t> </a:t>
            </a:r>
            <a:r>
              <a:rPr lang="pt-PT" sz="1000" dirty="0" err="1"/>
              <a:t>various</a:t>
            </a:r>
            <a:r>
              <a:rPr lang="pt-PT" sz="1000" dirty="0"/>
              <a:t> </a:t>
            </a:r>
            <a:r>
              <a:rPr lang="pt-PT" sz="1000" dirty="0" err="1"/>
              <a:t>scenarios</a:t>
            </a:r>
            <a:endParaRPr lang="pt-PT" sz="1000" dirty="0"/>
          </a:p>
          <a:p>
            <a:r>
              <a:rPr lang="pt-PT" sz="1000" b="1" dirty="0"/>
              <a:t>K-</a:t>
            </a:r>
            <a:r>
              <a:rPr lang="pt-PT" sz="1000" b="1" dirty="0" err="1"/>
              <a:t>means</a:t>
            </a:r>
            <a:r>
              <a:rPr lang="pt-PT" sz="1000" b="1" dirty="0"/>
              <a:t> </a:t>
            </a:r>
            <a:r>
              <a:rPr lang="pt-PT" sz="1000" b="1" dirty="0" err="1"/>
              <a:t>Clustering</a:t>
            </a:r>
            <a:r>
              <a:rPr lang="pt-PT" sz="1000" b="1" dirty="0"/>
              <a:t> </a:t>
            </a:r>
            <a:r>
              <a:rPr lang="pt-PT" sz="1000" b="1" dirty="0" err="1"/>
              <a:t>Nearest</a:t>
            </a:r>
            <a:r>
              <a:rPr lang="pt-PT" sz="1000" b="1" dirty="0"/>
              <a:t> </a:t>
            </a:r>
            <a:r>
              <a:rPr lang="pt-PT" sz="1000" b="1" dirty="0" err="1"/>
              <a:t>Neighbor</a:t>
            </a:r>
            <a:r>
              <a:rPr lang="pt-PT" sz="1000" dirty="0"/>
              <a:t>: </a:t>
            </a:r>
            <a:r>
              <a:rPr lang="pt-PT" sz="1000" dirty="0" err="1"/>
              <a:t>This</a:t>
            </a:r>
            <a:r>
              <a:rPr lang="pt-PT" sz="1000" dirty="0"/>
              <a:t> </a:t>
            </a:r>
            <a:r>
              <a:rPr lang="pt-PT" sz="1000" dirty="0" err="1"/>
              <a:t>method</a:t>
            </a:r>
            <a:r>
              <a:rPr lang="pt-PT" sz="1000" dirty="0"/>
              <a:t> </a:t>
            </a:r>
            <a:r>
              <a:rPr lang="pt-PT" sz="1000" dirty="0" err="1"/>
              <a:t>enhances</a:t>
            </a:r>
            <a:r>
              <a:rPr lang="pt-PT" sz="1000" dirty="0"/>
              <a:t> </a:t>
            </a:r>
            <a:r>
              <a:rPr lang="pt-PT" sz="1000" dirty="0" err="1"/>
              <a:t>the</a:t>
            </a:r>
            <a:r>
              <a:rPr lang="pt-PT" sz="1000" dirty="0"/>
              <a:t> </a:t>
            </a:r>
            <a:r>
              <a:rPr lang="pt-PT" sz="1000" dirty="0" err="1"/>
              <a:t>Nearest</a:t>
            </a:r>
            <a:r>
              <a:rPr lang="pt-PT" sz="1000" dirty="0"/>
              <a:t> </a:t>
            </a:r>
            <a:r>
              <a:rPr lang="pt-PT" sz="1000" dirty="0" err="1"/>
              <a:t>Neighbor</a:t>
            </a:r>
            <a:r>
              <a:rPr lang="pt-PT" sz="1000" dirty="0"/>
              <a:t> </a:t>
            </a:r>
            <a:r>
              <a:rPr lang="pt-PT" sz="1000" dirty="0" err="1"/>
              <a:t>approach</a:t>
            </a:r>
            <a:r>
              <a:rPr lang="pt-PT" sz="1000" dirty="0"/>
              <a:t> </a:t>
            </a:r>
            <a:r>
              <a:rPr lang="pt-PT" sz="1000" dirty="0" err="1"/>
              <a:t>by</a:t>
            </a:r>
            <a:r>
              <a:rPr lang="pt-PT" sz="1000" dirty="0"/>
              <a:t> </a:t>
            </a:r>
            <a:r>
              <a:rPr lang="pt-PT" sz="1000" dirty="0" err="1"/>
              <a:t>first</a:t>
            </a:r>
            <a:r>
              <a:rPr lang="pt-PT" sz="1000" dirty="0"/>
              <a:t> </a:t>
            </a:r>
            <a:r>
              <a:rPr lang="pt-PT" sz="1000" dirty="0" err="1"/>
              <a:t>clustering</a:t>
            </a:r>
            <a:r>
              <a:rPr lang="pt-PT" sz="1000" dirty="0"/>
              <a:t> </a:t>
            </a:r>
            <a:r>
              <a:rPr lang="pt-PT" sz="1000" dirty="0" err="1"/>
              <a:t>the</a:t>
            </a:r>
            <a:r>
              <a:rPr lang="pt-PT" sz="1000" dirty="0"/>
              <a:t> nodes </a:t>
            </a:r>
            <a:r>
              <a:rPr lang="pt-PT" sz="1000" dirty="0" err="1"/>
              <a:t>using</a:t>
            </a:r>
            <a:r>
              <a:rPr lang="pt-PT" sz="1000" dirty="0"/>
              <a:t> </a:t>
            </a:r>
            <a:r>
              <a:rPr lang="pt-PT" sz="1000" dirty="0" err="1"/>
              <a:t>the</a:t>
            </a:r>
            <a:r>
              <a:rPr lang="pt-PT" sz="1000" dirty="0"/>
              <a:t> K-</a:t>
            </a:r>
            <a:r>
              <a:rPr lang="pt-PT" sz="1000" dirty="0" err="1"/>
              <a:t>means</a:t>
            </a:r>
            <a:r>
              <a:rPr lang="pt-PT" sz="1000" dirty="0"/>
              <a:t> </a:t>
            </a:r>
            <a:r>
              <a:rPr lang="pt-PT" sz="1000" dirty="0" err="1"/>
              <a:t>algorithm</a:t>
            </a:r>
            <a:r>
              <a:rPr lang="pt-PT" sz="1000" dirty="0"/>
              <a:t>. </a:t>
            </a:r>
            <a:r>
              <a:rPr lang="pt-PT" sz="1000" dirty="0" err="1"/>
              <a:t>Within</a:t>
            </a:r>
            <a:r>
              <a:rPr lang="pt-PT" sz="1000" dirty="0"/>
              <a:t> </a:t>
            </a:r>
            <a:r>
              <a:rPr lang="pt-PT" sz="1000" dirty="0" err="1"/>
              <a:t>each</a:t>
            </a:r>
            <a:r>
              <a:rPr lang="pt-PT" sz="1000" dirty="0"/>
              <a:t> cluster, </a:t>
            </a:r>
            <a:r>
              <a:rPr lang="pt-PT" sz="1000" dirty="0" err="1"/>
              <a:t>the</a:t>
            </a:r>
            <a:r>
              <a:rPr lang="pt-PT" sz="1000" dirty="0"/>
              <a:t> </a:t>
            </a:r>
            <a:r>
              <a:rPr lang="pt-PT" sz="1000" dirty="0" err="1"/>
              <a:t>Nearest</a:t>
            </a:r>
            <a:r>
              <a:rPr lang="pt-PT" sz="1000" dirty="0"/>
              <a:t> </a:t>
            </a:r>
            <a:r>
              <a:rPr lang="pt-PT" sz="1000" dirty="0" err="1"/>
              <a:t>Neighbor</a:t>
            </a:r>
            <a:r>
              <a:rPr lang="pt-PT" sz="1000" dirty="0"/>
              <a:t> </a:t>
            </a:r>
            <a:r>
              <a:rPr lang="pt-PT" sz="1000" dirty="0" err="1"/>
              <a:t>heuristic</a:t>
            </a:r>
            <a:r>
              <a:rPr lang="pt-PT" sz="1000" dirty="0"/>
              <a:t> </a:t>
            </a:r>
            <a:r>
              <a:rPr lang="pt-PT" sz="1000" dirty="0" err="1"/>
              <a:t>is</a:t>
            </a:r>
            <a:r>
              <a:rPr lang="pt-PT" sz="1000" dirty="0"/>
              <a:t> </a:t>
            </a:r>
            <a:r>
              <a:rPr lang="pt-PT" sz="1000" dirty="0" err="1"/>
              <a:t>applied</a:t>
            </a:r>
            <a:r>
              <a:rPr lang="pt-PT" sz="1000" dirty="0"/>
              <a:t>. </a:t>
            </a:r>
            <a:r>
              <a:rPr lang="pt-PT" sz="1000" dirty="0" err="1"/>
              <a:t>This</a:t>
            </a:r>
            <a:r>
              <a:rPr lang="pt-PT" sz="1000" dirty="0"/>
              <a:t> </a:t>
            </a:r>
            <a:r>
              <a:rPr lang="pt-PT" sz="1000" dirty="0" err="1"/>
              <a:t>reduces</a:t>
            </a:r>
            <a:r>
              <a:rPr lang="pt-PT" sz="1000" dirty="0"/>
              <a:t> </a:t>
            </a:r>
            <a:r>
              <a:rPr lang="pt-PT" sz="1000" dirty="0" err="1"/>
              <a:t>the</a:t>
            </a:r>
            <a:r>
              <a:rPr lang="pt-PT" sz="1000" dirty="0"/>
              <a:t> </a:t>
            </a:r>
            <a:r>
              <a:rPr lang="pt-PT" sz="1000" dirty="0" err="1"/>
              <a:t>problem</a:t>
            </a:r>
            <a:r>
              <a:rPr lang="pt-PT" sz="1000" dirty="0"/>
              <a:t> </a:t>
            </a:r>
            <a:r>
              <a:rPr lang="pt-PT" sz="1000" dirty="0" err="1"/>
              <a:t>size</a:t>
            </a:r>
            <a:r>
              <a:rPr lang="pt-PT" sz="1000" dirty="0"/>
              <a:t> for </a:t>
            </a:r>
            <a:r>
              <a:rPr lang="pt-PT" sz="1000" dirty="0" err="1"/>
              <a:t>each</a:t>
            </a:r>
            <a:r>
              <a:rPr lang="pt-PT" sz="1000" dirty="0"/>
              <a:t> </a:t>
            </a:r>
            <a:r>
              <a:rPr lang="pt-PT" sz="1000" dirty="0" err="1"/>
              <a:t>sub-problem</a:t>
            </a:r>
            <a:r>
              <a:rPr lang="pt-PT" sz="1000" dirty="0"/>
              <a:t>, </a:t>
            </a:r>
            <a:r>
              <a:rPr lang="pt-PT" sz="1000" dirty="0" err="1"/>
              <a:t>potentially</a:t>
            </a:r>
            <a:r>
              <a:rPr lang="pt-PT" sz="1000" dirty="0"/>
              <a:t> </a:t>
            </a:r>
            <a:r>
              <a:rPr lang="pt-PT" sz="1000" dirty="0" err="1"/>
              <a:t>leading</a:t>
            </a:r>
            <a:r>
              <a:rPr lang="pt-PT" sz="1000" dirty="0"/>
              <a:t> to </a:t>
            </a:r>
            <a:r>
              <a:rPr lang="pt-PT" sz="1000" dirty="0" err="1"/>
              <a:t>better</a:t>
            </a:r>
            <a:r>
              <a:rPr lang="pt-PT" sz="1000" dirty="0"/>
              <a:t> </a:t>
            </a:r>
            <a:r>
              <a:rPr lang="pt-PT" sz="1000" dirty="0" err="1"/>
              <a:t>overall</a:t>
            </a:r>
            <a:r>
              <a:rPr lang="pt-PT" sz="1000" dirty="0"/>
              <a:t> tour </a:t>
            </a:r>
            <a:r>
              <a:rPr lang="pt-PT" sz="1000" dirty="0" err="1"/>
              <a:t>lengths</a:t>
            </a:r>
            <a:r>
              <a:rPr lang="pt-PT" sz="1000" dirty="0"/>
              <a:t> </a:t>
            </a:r>
            <a:r>
              <a:rPr lang="pt-PT" sz="1000" dirty="0" err="1"/>
              <a:t>compared</a:t>
            </a:r>
            <a:r>
              <a:rPr lang="pt-PT" sz="1000" dirty="0"/>
              <a:t> to </a:t>
            </a:r>
            <a:r>
              <a:rPr lang="pt-PT" sz="1000" dirty="0" err="1"/>
              <a:t>using</a:t>
            </a:r>
            <a:r>
              <a:rPr lang="pt-PT" sz="1000" dirty="0"/>
              <a:t> </a:t>
            </a:r>
            <a:r>
              <a:rPr lang="pt-PT" sz="1000" dirty="0" err="1"/>
              <a:t>Nearest</a:t>
            </a:r>
            <a:r>
              <a:rPr lang="pt-PT" sz="1000" dirty="0"/>
              <a:t> </a:t>
            </a:r>
            <a:r>
              <a:rPr lang="pt-PT" sz="1000" dirty="0" err="1"/>
              <a:t>Neighbor</a:t>
            </a:r>
            <a:r>
              <a:rPr lang="pt-PT" sz="1000" dirty="0"/>
              <a:t> </a:t>
            </a:r>
            <a:r>
              <a:rPr lang="pt-PT" sz="1000" dirty="0" err="1"/>
              <a:t>alone</a:t>
            </a:r>
            <a:r>
              <a:rPr lang="pt-PT" sz="1000" dirty="0"/>
              <a:t>.</a:t>
            </a:r>
          </a:p>
          <a:p>
            <a:r>
              <a:rPr lang="pt-PT" sz="1000" b="1" dirty="0" err="1"/>
              <a:t>Lin-Kernighan</a:t>
            </a:r>
            <a:r>
              <a:rPr lang="pt-PT" sz="1000" dirty="0"/>
              <a:t>: A more </a:t>
            </a:r>
            <a:r>
              <a:rPr lang="pt-PT" sz="1000" dirty="0" err="1"/>
              <a:t>sophisticated</a:t>
            </a:r>
            <a:r>
              <a:rPr lang="pt-PT" sz="1000" dirty="0"/>
              <a:t> </a:t>
            </a:r>
            <a:r>
              <a:rPr lang="pt-PT" sz="1000" dirty="0" err="1"/>
              <a:t>heuristic</a:t>
            </a:r>
            <a:r>
              <a:rPr lang="pt-PT" sz="1000" dirty="0"/>
              <a:t> </a:t>
            </a:r>
            <a:r>
              <a:rPr lang="pt-PT" sz="1000" dirty="0" err="1"/>
              <a:t>that</a:t>
            </a:r>
            <a:r>
              <a:rPr lang="pt-PT" sz="1000" dirty="0"/>
              <a:t> </a:t>
            </a:r>
            <a:r>
              <a:rPr lang="pt-PT" sz="1000" dirty="0" err="1"/>
              <a:t>iteratively</a:t>
            </a:r>
            <a:r>
              <a:rPr lang="pt-PT" sz="1000" dirty="0"/>
              <a:t> refines a </a:t>
            </a:r>
            <a:r>
              <a:rPr lang="pt-PT" sz="1000" dirty="0" err="1"/>
              <a:t>given</a:t>
            </a:r>
            <a:r>
              <a:rPr lang="pt-PT" sz="1000" dirty="0"/>
              <a:t> tour </a:t>
            </a:r>
            <a:r>
              <a:rPr lang="pt-PT" sz="1000" dirty="0" err="1"/>
              <a:t>by</a:t>
            </a:r>
            <a:r>
              <a:rPr lang="pt-PT" sz="1000" dirty="0"/>
              <a:t> </a:t>
            </a:r>
            <a:r>
              <a:rPr lang="pt-PT" sz="1000" dirty="0" err="1"/>
              <a:t>making</a:t>
            </a:r>
            <a:r>
              <a:rPr lang="pt-PT" sz="1000" dirty="0"/>
              <a:t> a series </a:t>
            </a:r>
            <a:r>
              <a:rPr lang="pt-PT" sz="1000" dirty="0" err="1"/>
              <a:t>of</a:t>
            </a:r>
            <a:r>
              <a:rPr lang="pt-PT" sz="1000" dirty="0"/>
              <a:t> local </a:t>
            </a:r>
            <a:r>
              <a:rPr lang="pt-PT" sz="1000" dirty="0" err="1"/>
              <a:t>optimizations</a:t>
            </a:r>
            <a:r>
              <a:rPr lang="pt-PT" sz="1000" dirty="0"/>
              <a:t>. </a:t>
            </a:r>
            <a:r>
              <a:rPr lang="pt-PT" sz="1000" dirty="0" err="1"/>
              <a:t>The</a:t>
            </a:r>
            <a:r>
              <a:rPr lang="pt-PT" sz="1000" dirty="0"/>
              <a:t> </a:t>
            </a:r>
            <a:r>
              <a:rPr lang="pt-PT" sz="1000" dirty="0" err="1"/>
              <a:t>Lin-Kernighan</a:t>
            </a:r>
            <a:r>
              <a:rPr lang="pt-PT" sz="1000" dirty="0"/>
              <a:t> </a:t>
            </a:r>
            <a:r>
              <a:rPr lang="pt-PT" sz="1000" dirty="0" err="1"/>
              <a:t>heuristic</a:t>
            </a:r>
            <a:r>
              <a:rPr lang="pt-PT" sz="1000" dirty="0"/>
              <a:t> </a:t>
            </a:r>
            <a:r>
              <a:rPr lang="pt-PT" sz="1000" dirty="0" err="1"/>
              <a:t>is</a:t>
            </a:r>
            <a:r>
              <a:rPr lang="pt-PT" sz="1000" dirty="0"/>
              <a:t> </a:t>
            </a:r>
            <a:r>
              <a:rPr lang="pt-PT" sz="1000" dirty="0" err="1"/>
              <a:t>well-regarded</a:t>
            </a:r>
            <a:r>
              <a:rPr lang="pt-PT" sz="1000" dirty="0"/>
              <a:t> for </a:t>
            </a:r>
            <a:r>
              <a:rPr lang="pt-PT" sz="1000" dirty="0" err="1"/>
              <a:t>its</a:t>
            </a:r>
            <a:r>
              <a:rPr lang="pt-PT" sz="1000" dirty="0"/>
              <a:t> </a:t>
            </a:r>
            <a:r>
              <a:rPr lang="pt-PT" sz="1000" dirty="0" err="1"/>
              <a:t>ability</a:t>
            </a:r>
            <a:r>
              <a:rPr lang="pt-PT" sz="1000" dirty="0"/>
              <a:t> to </a:t>
            </a:r>
            <a:r>
              <a:rPr lang="pt-PT" sz="1000" dirty="0" err="1"/>
              <a:t>produce</a:t>
            </a:r>
            <a:r>
              <a:rPr lang="pt-PT" sz="1000" dirty="0"/>
              <a:t> </a:t>
            </a:r>
            <a:r>
              <a:rPr lang="pt-PT" sz="1000" dirty="0" err="1"/>
              <a:t>high-quality</a:t>
            </a:r>
            <a:r>
              <a:rPr lang="pt-PT" sz="1000" dirty="0"/>
              <a:t> </a:t>
            </a:r>
            <a:r>
              <a:rPr lang="pt-PT" sz="1000" dirty="0" err="1"/>
              <a:t>solutions</a:t>
            </a:r>
            <a:r>
              <a:rPr lang="pt-PT" sz="1000" dirty="0"/>
              <a:t>, </a:t>
            </a:r>
            <a:r>
              <a:rPr lang="pt-PT" sz="1000" dirty="0" err="1"/>
              <a:t>often</a:t>
            </a:r>
            <a:r>
              <a:rPr lang="pt-PT" sz="1000" dirty="0"/>
              <a:t> </a:t>
            </a:r>
            <a:r>
              <a:rPr lang="pt-PT" sz="1000" dirty="0" err="1"/>
              <a:t>approaching</a:t>
            </a:r>
            <a:r>
              <a:rPr lang="pt-PT" sz="1000" dirty="0"/>
              <a:t> </a:t>
            </a:r>
            <a:r>
              <a:rPr lang="pt-PT" sz="1000" dirty="0" err="1"/>
              <a:t>optimality</a:t>
            </a:r>
            <a:r>
              <a:rPr lang="pt-PT" sz="1000" dirty="0"/>
              <a:t>, </a:t>
            </a:r>
            <a:r>
              <a:rPr lang="pt-PT" sz="1000" dirty="0" err="1"/>
              <a:t>through</a:t>
            </a:r>
            <a:r>
              <a:rPr lang="pt-PT" sz="1000" dirty="0"/>
              <a:t> </a:t>
            </a:r>
            <a:r>
              <a:rPr lang="pt-PT" sz="1000" dirty="0" err="1"/>
              <a:t>extensive</a:t>
            </a:r>
            <a:r>
              <a:rPr lang="pt-PT" sz="1000" dirty="0"/>
              <a:t> </a:t>
            </a:r>
            <a:r>
              <a:rPr lang="pt-PT" sz="1000" dirty="0" err="1"/>
              <a:t>search</a:t>
            </a:r>
            <a:r>
              <a:rPr lang="pt-PT" sz="1000" dirty="0"/>
              <a:t> </a:t>
            </a:r>
            <a:r>
              <a:rPr lang="pt-PT" sz="1000" dirty="0" err="1"/>
              <a:t>and</a:t>
            </a:r>
            <a:r>
              <a:rPr lang="pt-PT" sz="1000" dirty="0"/>
              <a:t> </a:t>
            </a:r>
            <a:r>
              <a:rPr lang="pt-PT" sz="1000" dirty="0" err="1"/>
              <a:t>optimization</a:t>
            </a:r>
            <a:r>
              <a:rPr lang="pt-PT" sz="1000" dirty="0"/>
              <a:t> </a:t>
            </a:r>
            <a:r>
              <a:rPr lang="pt-PT" sz="1000" dirty="0" err="1"/>
              <a:t>techniques</a:t>
            </a:r>
            <a:r>
              <a:rPr lang="pt-PT" sz="1000" dirty="0"/>
              <a:t>.</a:t>
            </a:r>
          </a:p>
          <a:p>
            <a:r>
              <a:rPr lang="pt-PT" sz="1000" b="1" dirty="0" err="1"/>
              <a:t>Held-Karp</a:t>
            </a:r>
            <a:r>
              <a:rPr lang="pt-PT" sz="1000" dirty="0"/>
              <a:t>: </a:t>
            </a:r>
            <a:r>
              <a:rPr lang="pt-PT" sz="1000" dirty="0" err="1"/>
              <a:t>This</a:t>
            </a:r>
            <a:r>
              <a:rPr lang="pt-PT" sz="1000" dirty="0"/>
              <a:t> </a:t>
            </a:r>
            <a:r>
              <a:rPr lang="pt-PT" sz="1000" dirty="0" err="1"/>
              <a:t>algorithm</a:t>
            </a:r>
            <a:r>
              <a:rPr lang="pt-PT" sz="1000" dirty="0"/>
              <a:t> </a:t>
            </a:r>
            <a:r>
              <a:rPr lang="pt-PT" sz="1000" dirty="0" err="1"/>
              <a:t>provides</a:t>
            </a:r>
            <a:r>
              <a:rPr lang="pt-PT" sz="1000" dirty="0"/>
              <a:t> </a:t>
            </a:r>
            <a:r>
              <a:rPr lang="pt-PT" sz="1000" dirty="0" err="1"/>
              <a:t>an</a:t>
            </a:r>
            <a:r>
              <a:rPr lang="pt-PT" sz="1000" dirty="0"/>
              <a:t> </a:t>
            </a:r>
            <a:r>
              <a:rPr lang="pt-PT" sz="1000" dirty="0" err="1"/>
              <a:t>optimal</a:t>
            </a:r>
            <a:r>
              <a:rPr lang="pt-PT" sz="1000" dirty="0"/>
              <a:t> </a:t>
            </a:r>
            <a:r>
              <a:rPr lang="pt-PT" sz="1000" dirty="0" err="1"/>
              <a:t>solution</a:t>
            </a:r>
            <a:r>
              <a:rPr lang="pt-PT" sz="1000" dirty="0"/>
              <a:t> to </a:t>
            </a:r>
            <a:r>
              <a:rPr lang="pt-PT" sz="1000" dirty="0" err="1"/>
              <a:t>the</a:t>
            </a:r>
            <a:r>
              <a:rPr lang="pt-PT" sz="1000" dirty="0"/>
              <a:t> TSP </a:t>
            </a:r>
            <a:r>
              <a:rPr lang="pt-PT" sz="1000" dirty="0" err="1"/>
              <a:t>but</a:t>
            </a:r>
            <a:r>
              <a:rPr lang="pt-PT" sz="1000" dirty="0"/>
              <a:t> </a:t>
            </a:r>
            <a:r>
              <a:rPr lang="pt-PT" sz="1000" dirty="0" err="1"/>
              <a:t>is</a:t>
            </a:r>
            <a:r>
              <a:rPr lang="pt-PT" sz="1000" dirty="0"/>
              <a:t> </a:t>
            </a:r>
            <a:r>
              <a:rPr lang="pt-PT" sz="1000" dirty="0" err="1"/>
              <a:t>computationally</a:t>
            </a:r>
            <a:r>
              <a:rPr lang="pt-PT" sz="1000" dirty="0"/>
              <a:t> </a:t>
            </a:r>
            <a:r>
              <a:rPr lang="pt-PT" sz="1000" dirty="0" err="1"/>
              <a:t>feasible</a:t>
            </a:r>
            <a:r>
              <a:rPr lang="pt-PT" sz="1000" dirty="0"/>
              <a:t> </a:t>
            </a:r>
            <a:r>
              <a:rPr lang="pt-PT" sz="1000" dirty="0" err="1"/>
              <a:t>only</a:t>
            </a:r>
            <a:r>
              <a:rPr lang="pt-PT" sz="1000" dirty="0"/>
              <a:t> for </a:t>
            </a:r>
            <a:r>
              <a:rPr lang="pt-PT" sz="1000" dirty="0" err="1"/>
              <a:t>small</a:t>
            </a:r>
            <a:r>
              <a:rPr lang="pt-PT" sz="1000" dirty="0"/>
              <a:t>, </a:t>
            </a:r>
            <a:r>
              <a:rPr lang="pt-PT" sz="1000" dirty="0" err="1"/>
              <a:t>toy</a:t>
            </a:r>
            <a:r>
              <a:rPr lang="pt-PT" sz="1000" dirty="0"/>
              <a:t> </a:t>
            </a:r>
            <a:r>
              <a:rPr lang="pt-PT" sz="1000" dirty="0" err="1"/>
              <a:t>graphs</a:t>
            </a:r>
            <a:r>
              <a:rPr lang="pt-PT" sz="1000" dirty="0"/>
              <a:t> </a:t>
            </a:r>
            <a:r>
              <a:rPr lang="pt-PT" sz="1000" dirty="0" err="1"/>
              <a:t>due</a:t>
            </a:r>
            <a:r>
              <a:rPr lang="pt-PT" sz="1000" dirty="0"/>
              <a:t> to </a:t>
            </a:r>
            <a:r>
              <a:rPr lang="pt-PT" sz="1000" dirty="0" err="1"/>
              <a:t>its</a:t>
            </a:r>
            <a:r>
              <a:rPr lang="pt-PT" sz="1000" dirty="0"/>
              <a:t> exponential time </a:t>
            </a:r>
            <a:r>
              <a:rPr lang="pt-PT" sz="1000" dirty="0" err="1"/>
              <a:t>complexity</a:t>
            </a:r>
            <a:r>
              <a:rPr lang="pt-PT" sz="1000" dirty="0"/>
              <a:t>. </a:t>
            </a:r>
            <a:r>
              <a:rPr lang="pt-PT" sz="1000" dirty="0" err="1"/>
              <a:t>It</a:t>
            </a:r>
            <a:r>
              <a:rPr lang="pt-PT" sz="1000" dirty="0"/>
              <a:t> serves as a </a:t>
            </a:r>
            <a:r>
              <a:rPr lang="pt-PT" sz="1000" dirty="0" err="1"/>
              <a:t>benchmark</a:t>
            </a:r>
            <a:r>
              <a:rPr lang="pt-PT" sz="1000" dirty="0"/>
              <a:t> for </a:t>
            </a:r>
            <a:r>
              <a:rPr lang="pt-PT" sz="1000" dirty="0" err="1"/>
              <a:t>evaluating</a:t>
            </a:r>
            <a:r>
              <a:rPr lang="pt-PT" sz="1000" dirty="0"/>
              <a:t> </a:t>
            </a:r>
            <a:r>
              <a:rPr lang="pt-PT" sz="1000" dirty="0" err="1"/>
              <a:t>the</a:t>
            </a:r>
            <a:r>
              <a:rPr lang="pt-PT" sz="1000" dirty="0"/>
              <a:t> performance </a:t>
            </a:r>
            <a:r>
              <a:rPr lang="pt-PT" sz="1000" dirty="0" err="1"/>
              <a:t>and</a:t>
            </a:r>
            <a:r>
              <a:rPr lang="pt-PT" sz="1000" dirty="0"/>
              <a:t> </a:t>
            </a:r>
            <a:r>
              <a:rPr lang="pt-PT" sz="1000" dirty="0" err="1"/>
              <a:t>accuracy</a:t>
            </a:r>
            <a:r>
              <a:rPr lang="pt-PT" sz="1000" dirty="0"/>
              <a:t> </a:t>
            </a:r>
            <a:r>
              <a:rPr lang="pt-PT" sz="1000" dirty="0" err="1"/>
              <a:t>of</a:t>
            </a:r>
            <a:r>
              <a:rPr lang="pt-PT" sz="1000" dirty="0"/>
              <a:t> </a:t>
            </a:r>
            <a:r>
              <a:rPr lang="pt-PT" sz="1000" dirty="0" err="1"/>
              <a:t>our</a:t>
            </a:r>
            <a:r>
              <a:rPr lang="pt-PT" sz="1000" dirty="0"/>
              <a:t> </a:t>
            </a:r>
            <a:r>
              <a:rPr lang="pt-PT" sz="1000" dirty="0" err="1"/>
              <a:t>heuristic</a:t>
            </a:r>
            <a:r>
              <a:rPr lang="pt-PT" sz="1000" dirty="0"/>
              <a:t> </a:t>
            </a:r>
            <a:r>
              <a:rPr lang="pt-PT" sz="1000" dirty="0" err="1"/>
              <a:t>approaches</a:t>
            </a:r>
            <a:r>
              <a:rPr lang="pt-PT" sz="1000" dirty="0"/>
              <a:t> </a:t>
            </a:r>
            <a:r>
              <a:rPr lang="pt-PT" sz="1000" dirty="0" err="1"/>
              <a:t>on</a:t>
            </a:r>
            <a:r>
              <a:rPr lang="pt-PT" sz="1000" dirty="0"/>
              <a:t> </a:t>
            </a:r>
            <a:r>
              <a:rPr lang="pt-PT" sz="1000" dirty="0" err="1"/>
              <a:t>smaller</a:t>
            </a:r>
            <a:r>
              <a:rPr lang="pt-PT" sz="1000" dirty="0"/>
              <a:t> </a:t>
            </a:r>
            <a:r>
              <a:rPr lang="pt-PT" sz="1000" dirty="0" err="1"/>
              <a:t>datasets</a:t>
            </a:r>
            <a:r>
              <a:rPr lang="pt-PT" sz="1000" dirty="0"/>
              <a:t>.</a:t>
            </a:r>
          </a:p>
          <a:p>
            <a:endParaRPr lang="en-GB" sz="1000" dirty="0"/>
          </a:p>
        </p:txBody>
      </p:sp>
    </p:spTree>
    <p:extLst>
      <p:ext uri="{BB962C8B-B14F-4D97-AF65-F5344CB8AC3E}">
        <p14:creationId xmlns:p14="http://schemas.microsoft.com/office/powerpoint/2010/main" val="293229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601EB-D546-DFBB-EE68-2664D3438D34}"/>
              </a:ext>
            </a:extLst>
          </p:cNvPr>
          <p:cNvSpPr>
            <a:spLocks noGrp="1"/>
          </p:cNvSpPr>
          <p:nvPr>
            <p:ph type="title"/>
          </p:nvPr>
        </p:nvSpPr>
        <p:spPr/>
        <p:txBody>
          <a:bodyPr/>
          <a:lstStyle/>
          <a:p>
            <a:r>
              <a:rPr lang="en-GB" dirty="0"/>
              <a:t>conclusion</a:t>
            </a:r>
          </a:p>
        </p:txBody>
      </p:sp>
      <p:sp>
        <p:nvSpPr>
          <p:cNvPr id="3" name="Marcador de Posição de Conteúdo 2">
            <a:extLst>
              <a:ext uri="{FF2B5EF4-FFF2-40B4-BE49-F238E27FC236}">
                <a16:creationId xmlns:a16="http://schemas.microsoft.com/office/drawing/2014/main" id="{65168DBD-A879-3CB8-D139-B4BA8D29E5AD}"/>
              </a:ext>
            </a:extLst>
          </p:cNvPr>
          <p:cNvSpPr>
            <a:spLocks noGrp="1"/>
          </p:cNvSpPr>
          <p:nvPr>
            <p:ph idx="1"/>
          </p:nvPr>
        </p:nvSpPr>
        <p:spPr/>
        <p:txBody>
          <a:bodyPr>
            <a:normAutofit/>
          </a:bodyPr>
          <a:lstStyle/>
          <a:p>
            <a:endParaRPr lang="en-GB" sz="1000" dirty="0"/>
          </a:p>
          <a:p>
            <a:endParaRPr lang="en-GB" sz="1000" dirty="0"/>
          </a:p>
          <a:p>
            <a:r>
              <a:rPr lang="en-GB" sz="1000" dirty="0"/>
              <a:t>In conclusion, this project provided a comprehensive exploration of the Travelling Salesperson Problem (TSP) through the implementation and analysis of various algorithms and heuristics. By developing solutions such as the Nearest </a:t>
            </a:r>
            <a:r>
              <a:rPr lang="en-GB" sz="1000" dirty="0" err="1"/>
              <a:t>Neighbor</a:t>
            </a:r>
            <a:r>
              <a:rPr lang="en-GB" sz="1000" dirty="0"/>
              <a:t>, K-means Clustering Nearest </a:t>
            </a:r>
            <a:r>
              <a:rPr lang="en-GB" sz="1000" dirty="0" err="1"/>
              <a:t>Neighbor</a:t>
            </a:r>
            <a:r>
              <a:rPr lang="en-GB" sz="1000" dirty="0"/>
              <a:t>, Lin-Kernighan, and Held-Karp algorithms, we were able to address the complexities and challenges posed by both small and large graphs. Our work demonstrated the trade-offs between computational efficiency and solution optimality, highlighting the practicality of heuristic methods in real-world applications where exact solutions are computationally prohibitive.</a:t>
            </a:r>
          </a:p>
        </p:txBody>
      </p:sp>
    </p:spTree>
    <p:extLst>
      <p:ext uri="{BB962C8B-B14F-4D97-AF65-F5344CB8AC3E}">
        <p14:creationId xmlns:p14="http://schemas.microsoft.com/office/powerpoint/2010/main" val="60735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2197E-D38A-AFC2-7A91-9F67DCF96C22}"/>
              </a:ext>
            </a:extLst>
          </p:cNvPr>
          <p:cNvSpPr>
            <a:spLocks noGrp="1"/>
          </p:cNvSpPr>
          <p:nvPr>
            <p:ph type="title"/>
          </p:nvPr>
        </p:nvSpPr>
        <p:spPr/>
        <p:txBody>
          <a:bodyPr/>
          <a:lstStyle/>
          <a:p>
            <a:r>
              <a:rPr lang="en-GB" dirty="0"/>
              <a:t>Data </a:t>
            </a:r>
          </a:p>
        </p:txBody>
      </p:sp>
      <p:sp>
        <p:nvSpPr>
          <p:cNvPr id="3" name="Marcador de Posição de Conteúdo 2">
            <a:extLst>
              <a:ext uri="{FF2B5EF4-FFF2-40B4-BE49-F238E27FC236}">
                <a16:creationId xmlns:a16="http://schemas.microsoft.com/office/drawing/2014/main" id="{980B9EB3-D490-253E-5FE6-6EAD16D7AD9F}"/>
              </a:ext>
            </a:extLst>
          </p:cNvPr>
          <p:cNvSpPr>
            <a:spLocks noGrp="1"/>
          </p:cNvSpPr>
          <p:nvPr>
            <p:ph idx="1"/>
          </p:nvPr>
        </p:nvSpPr>
        <p:spPr>
          <a:xfrm>
            <a:off x="2231136" y="2638044"/>
            <a:ext cx="7729728" cy="3635535"/>
          </a:xfrm>
        </p:spPr>
        <p:txBody>
          <a:bodyPr>
            <a:normAutofit fontScale="62500" lnSpcReduction="20000"/>
          </a:bodyPr>
          <a:lstStyle/>
          <a:p>
            <a:r>
              <a:rPr lang="pt-PT" b="1" dirty="0"/>
              <a:t>1.Dataset </a:t>
            </a:r>
            <a:r>
              <a:rPr lang="pt-PT" b="1" dirty="0" err="1"/>
              <a:t>Types</a:t>
            </a:r>
            <a:r>
              <a:rPr lang="pt-PT" dirty="0"/>
              <a:t>:</a:t>
            </a:r>
          </a:p>
          <a:p>
            <a:pPr marL="0" indent="0">
              <a:buNone/>
            </a:pPr>
            <a:r>
              <a:rPr lang="pt-PT" b="1" dirty="0"/>
              <a:t>                   </a:t>
            </a:r>
            <a:r>
              <a:rPr lang="pt-PT" b="1" dirty="0" err="1"/>
              <a:t>Small</a:t>
            </a:r>
            <a:r>
              <a:rPr lang="pt-PT" b="1" dirty="0"/>
              <a:t> </a:t>
            </a:r>
            <a:r>
              <a:rPr lang="pt-PT" b="1" dirty="0" err="1"/>
              <a:t>Toy</a:t>
            </a:r>
            <a:r>
              <a:rPr lang="pt-PT" b="1" dirty="0"/>
              <a:t> </a:t>
            </a:r>
            <a:r>
              <a:rPr lang="pt-PT" b="1" dirty="0" err="1"/>
              <a:t>Graphs</a:t>
            </a:r>
            <a:r>
              <a:rPr lang="pt-PT" dirty="0"/>
              <a:t>: </a:t>
            </a:r>
            <a:r>
              <a:rPr lang="pt-PT" dirty="0" err="1"/>
              <a:t>Three</a:t>
            </a:r>
            <a:r>
              <a:rPr lang="pt-PT" dirty="0"/>
              <a:t> </a:t>
            </a:r>
            <a:r>
              <a:rPr lang="pt-PT" dirty="0" err="1"/>
              <a:t>small</a:t>
            </a:r>
            <a:r>
              <a:rPr lang="pt-PT" dirty="0"/>
              <a:t> </a:t>
            </a:r>
            <a:r>
              <a:rPr lang="pt-PT" dirty="0" err="1"/>
              <a:t>datasets</a:t>
            </a:r>
            <a:r>
              <a:rPr lang="pt-PT" dirty="0"/>
              <a:t> </a:t>
            </a:r>
            <a:r>
              <a:rPr lang="pt-PT" dirty="0" err="1"/>
              <a:t>representing</a:t>
            </a:r>
            <a:r>
              <a:rPr lang="pt-PT" dirty="0"/>
              <a:t> </a:t>
            </a:r>
            <a:r>
              <a:rPr lang="pt-PT" dirty="0" err="1"/>
              <a:t>simplified</a:t>
            </a:r>
            <a:r>
              <a:rPr lang="pt-PT" dirty="0"/>
              <a:t> </a:t>
            </a:r>
            <a:r>
              <a:rPr lang="pt-PT" dirty="0" err="1"/>
              <a:t>delivery</a:t>
            </a:r>
            <a:r>
              <a:rPr lang="pt-PT" dirty="0"/>
              <a:t> </a:t>
            </a:r>
            <a:r>
              <a:rPr lang="pt-PT" dirty="0" err="1"/>
              <a:t>points</a:t>
            </a:r>
            <a:r>
              <a:rPr lang="pt-PT" dirty="0"/>
              <a:t> in Porto. </a:t>
            </a:r>
            <a:r>
              <a:rPr lang="pt-PT" dirty="0" err="1"/>
              <a:t>These</a:t>
            </a:r>
            <a:r>
              <a:rPr lang="pt-PT" dirty="0"/>
              <a:t> are </a:t>
            </a:r>
            <a:r>
              <a:rPr lang="pt-PT" dirty="0" err="1"/>
              <a:t>used</a:t>
            </a:r>
            <a:r>
              <a:rPr lang="pt-PT" dirty="0"/>
              <a:t> to </a:t>
            </a:r>
            <a:r>
              <a:rPr lang="pt-PT" dirty="0" err="1"/>
              <a:t>validate</a:t>
            </a:r>
            <a:r>
              <a:rPr lang="pt-PT" dirty="0"/>
              <a:t>   </a:t>
            </a:r>
            <a:r>
              <a:rPr lang="pt-PT" dirty="0" err="1"/>
              <a:t>our</a:t>
            </a:r>
            <a:r>
              <a:rPr lang="pt-PT" dirty="0"/>
              <a:t> </a:t>
            </a:r>
            <a:r>
              <a:rPr lang="pt-PT" dirty="0" err="1"/>
              <a:t>algorithms</a:t>
            </a:r>
            <a:r>
              <a:rPr lang="pt-PT" dirty="0"/>
              <a:t> </a:t>
            </a:r>
            <a:r>
              <a:rPr lang="pt-PT" dirty="0" err="1"/>
              <a:t>and</a:t>
            </a:r>
            <a:r>
              <a:rPr lang="pt-PT" dirty="0"/>
              <a:t> </a:t>
            </a:r>
            <a:r>
              <a:rPr lang="pt-PT" dirty="0" err="1"/>
              <a:t>establish</a:t>
            </a:r>
            <a:r>
              <a:rPr lang="pt-PT" dirty="0"/>
              <a:t> a </a:t>
            </a:r>
            <a:r>
              <a:rPr lang="pt-PT" dirty="0" err="1"/>
              <a:t>benchmark</a:t>
            </a:r>
            <a:r>
              <a:rPr lang="pt-PT" dirty="0"/>
              <a:t> for </a:t>
            </a:r>
            <a:r>
              <a:rPr lang="pt-PT" dirty="0" err="1"/>
              <a:t>comparing</a:t>
            </a:r>
            <a:r>
              <a:rPr lang="pt-PT" dirty="0"/>
              <a:t> </a:t>
            </a:r>
            <a:r>
              <a:rPr lang="pt-PT" dirty="0" err="1"/>
              <a:t>heuristic</a:t>
            </a:r>
            <a:r>
              <a:rPr lang="pt-PT" dirty="0"/>
              <a:t> </a:t>
            </a:r>
            <a:r>
              <a:rPr lang="pt-PT" dirty="0" err="1"/>
              <a:t>and</a:t>
            </a:r>
            <a:r>
              <a:rPr lang="pt-PT" dirty="0"/>
              <a:t> </a:t>
            </a:r>
            <a:r>
              <a:rPr lang="pt-PT" dirty="0" err="1"/>
              <a:t>exact</a:t>
            </a:r>
            <a:r>
              <a:rPr lang="pt-PT" dirty="0"/>
              <a:t> </a:t>
            </a:r>
            <a:r>
              <a:rPr lang="pt-PT" dirty="0" err="1"/>
              <a:t>solutions</a:t>
            </a:r>
            <a:r>
              <a:rPr lang="pt-PT" dirty="0"/>
              <a:t>.</a:t>
            </a:r>
          </a:p>
          <a:p>
            <a:pPr marL="0" indent="0">
              <a:buNone/>
            </a:pPr>
            <a:r>
              <a:rPr lang="pt-PT" b="1" dirty="0"/>
              <a:t>                   </a:t>
            </a:r>
            <a:r>
              <a:rPr lang="pt-PT" b="1" dirty="0" err="1"/>
              <a:t>Medium-Sized</a:t>
            </a:r>
            <a:r>
              <a:rPr lang="pt-PT" b="1" dirty="0"/>
              <a:t> </a:t>
            </a:r>
            <a:r>
              <a:rPr lang="pt-PT" b="1" dirty="0" err="1"/>
              <a:t>Graphs</a:t>
            </a:r>
            <a:r>
              <a:rPr lang="pt-PT" dirty="0"/>
              <a:t>: </a:t>
            </a:r>
            <a:r>
              <a:rPr lang="pt-PT" dirty="0" err="1"/>
              <a:t>Twelve</a:t>
            </a:r>
            <a:r>
              <a:rPr lang="pt-PT" dirty="0"/>
              <a:t> </a:t>
            </a:r>
            <a:r>
              <a:rPr lang="pt-PT" dirty="0" err="1"/>
              <a:t>fully</a:t>
            </a:r>
            <a:r>
              <a:rPr lang="pt-PT" dirty="0"/>
              <a:t> </a:t>
            </a:r>
            <a:r>
              <a:rPr lang="pt-PT" dirty="0" err="1"/>
              <a:t>connected</a:t>
            </a:r>
            <a:r>
              <a:rPr lang="pt-PT" dirty="0"/>
              <a:t> </a:t>
            </a:r>
            <a:r>
              <a:rPr lang="pt-PT" dirty="0" err="1"/>
              <a:t>graphs</a:t>
            </a:r>
            <a:r>
              <a:rPr lang="pt-PT" dirty="0"/>
              <a:t> </a:t>
            </a:r>
            <a:r>
              <a:rPr lang="pt-PT" dirty="0" err="1"/>
              <a:t>ranging</a:t>
            </a:r>
            <a:r>
              <a:rPr lang="pt-PT" dirty="0"/>
              <a:t> </a:t>
            </a:r>
            <a:r>
              <a:rPr lang="pt-PT" dirty="0" err="1"/>
              <a:t>from</a:t>
            </a:r>
            <a:r>
              <a:rPr lang="pt-PT" dirty="0"/>
              <a:t> 25 to 900 nodes. </a:t>
            </a:r>
            <a:r>
              <a:rPr lang="pt-PT" dirty="0" err="1"/>
              <a:t>These</a:t>
            </a:r>
            <a:r>
              <a:rPr lang="pt-PT" dirty="0"/>
              <a:t> </a:t>
            </a:r>
            <a:r>
              <a:rPr lang="pt-PT" dirty="0" err="1"/>
              <a:t>datasets</a:t>
            </a:r>
            <a:r>
              <a:rPr lang="pt-PT" dirty="0"/>
              <a:t> </a:t>
            </a:r>
            <a:r>
              <a:rPr lang="pt-PT" dirty="0" err="1"/>
              <a:t>allow</a:t>
            </a:r>
            <a:r>
              <a:rPr lang="pt-PT" dirty="0"/>
              <a:t> </a:t>
            </a:r>
            <a:r>
              <a:rPr lang="pt-PT" dirty="0" err="1"/>
              <a:t>us</a:t>
            </a:r>
            <a:r>
              <a:rPr lang="pt-PT" dirty="0"/>
              <a:t> to </a:t>
            </a:r>
            <a:r>
              <a:rPr lang="pt-PT" dirty="0" err="1"/>
              <a:t>test</a:t>
            </a:r>
            <a:r>
              <a:rPr lang="pt-PT" dirty="0"/>
              <a:t> </a:t>
            </a:r>
            <a:r>
              <a:rPr lang="pt-PT" dirty="0" err="1"/>
              <a:t>and</a:t>
            </a:r>
            <a:r>
              <a:rPr lang="pt-PT" dirty="0"/>
              <a:t> </a:t>
            </a:r>
            <a:r>
              <a:rPr lang="pt-PT" dirty="0" err="1"/>
              <a:t>optimize</a:t>
            </a:r>
            <a:r>
              <a:rPr lang="pt-PT" dirty="0"/>
              <a:t> </a:t>
            </a:r>
            <a:r>
              <a:rPr lang="pt-PT" dirty="0" err="1"/>
              <a:t>our</a:t>
            </a:r>
            <a:r>
              <a:rPr lang="pt-PT" dirty="0"/>
              <a:t> </a:t>
            </a:r>
            <a:r>
              <a:rPr lang="pt-PT" dirty="0" err="1"/>
              <a:t>heuristics</a:t>
            </a:r>
            <a:r>
              <a:rPr lang="pt-PT" dirty="0"/>
              <a:t> </a:t>
            </a:r>
            <a:r>
              <a:rPr lang="pt-PT" dirty="0" err="1"/>
              <a:t>before</a:t>
            </a:r>
            <a:r>
              <a:rPr lang="pt-PT" dirty="0"/>
              <a:t> </a:t>
            </a:r>
            <a:r>
              <a:rPr lang="pt-PT" dirty="0" err="1"/>
              <a:t>applying</a:t>
            </a:r>
            <a:r>
              <a:rPr lang="pt-PT" dirty="0"/>
              <a:t> </a:t>
            </a:r>
            <a:r>
              <a:rPr lang="pt-PT" dirty="0" err="1"/>
              <a:t>them</a:t>
            </a:r>
            <a:r>
              <a:rPr lang="pt-PT" dirty="0"/>
              <a:t> to </a:t>
            </a:r>
            <a:r>
              <a:rPr lang="pt-PT" dirty="0" err="1"/>
              <a:t>larger</a:t>
            </a:r>
            <a:r>
              <a:rPr lang="pt-PT" dirty="0"/>
              <a:t>, more </a:t>
            </a:r>
            <a:r>
              <a:rPr lang="pt-PT" dirty="0" err="1"/>
              <a:t>complex</a:t>
            </a:r>
            <a:r>
              <a:rPr lang="pt-PT" dirty="0"/>
              <a:t> </a:t>
            </a:r>
            <a:r>
              <a:rPr lang="pt-PT" dirty="0" err="1"/>
              <a:t>graphs</a:t>
            </a:r>
            <a:r>
              <a:rPr lang="pt-PT" dirty="0"/>
              <a:t>.</a:t>
            </a:r>
          </a:p>
          <a:p>
            <a:pPr marL="0" indent="0">
              <a:buNone/>
            </a:pPr>
            <a:r>
              <a:rPr lang="pt-PT" b="1" dirty="0"/>
              <a:t>                   Real-</a:t>
            </a:r>
            <a:r>
              <a:rPr lang="pt-PT" b="1" dirty="0" err="1"/>
              <a:t>World</a:t>
            </a:r>
            <a:r>
              <a:rPr lang="pt-PT" b="1" dirty="0"/>
              <a:t> </a:t>
            </a:r>
            <a:r>
              <a:rPr lang="pt-PT" b="1" dirty="0" err="1"/>
              <a:t>Graphs</a:t>
            </a:r>
            <a:r>
              <a:rPr lang="pt-PT" dirty="0"/>
              <a:t>: </a:t>
            </a:r>
            <a:r>
              <a:rPr lang="pt-PT" dirty="0" err="1"/>
              <a:t>Three</a:t>
            </a:r>
            <a:r>
              <a:rPr lang="pt-PT" dirty="0"/>
              <a:t> </a:t>
            </a:r>
            <a:r>
              <a:rPr lang="pt-PT" dirty="0" err="1"/>
              <a:t>large</a:t>
            </a:r>
            <a:r>
              <a:rPr lang="pt-PT" dirty="0"/>
              <a:t> </a:t>
            </a:r>
            <a:r>
              <a:rPr lang="pt-PT" dirty="0" err="1"/>
              <a:t>graphs</a:t>
            </a:r>
            <a:r>
              <a:rPr lang="pt-PT" dirty="0"/>
              <a:t> </a:t>
            </a:r>
            <a:r>
              <a:rPr lang="pt-PT" dirty="0" err="1"/>
              <a:t>derived</a:t>
            </a:r>
            <a:r>
              <a:rPr lang="pt-PT" dirty="0"/>
              <a:t> </a:t>
            </a:r>
            <a:r>
              <a:rPr lang="pt-PT" dirty="0" err="1"/>
              <a:t>from</a:t>
            </a:r>
            <a:r>
              <a:rPr lang="pt-PT" dirty="0"/>
              <a:t> </a:t>
            </a:r>
            <a:r>
              <a:rPr lang="pt-PT" dirty="0" err="1"/>
              <a:t>actual</a:t>
            </a:r>
            <a:r>
              <a:rPr lang="pt-PT" dirty="0"/>
              <a:t> </a:t>
            </a:r>
            <a:r>
              <a:rPr lang="pt-PT" dirty="0" err="1"/>
              <a:t>urban</a:t>
            </a:r>
            <a:r>
              <a:rPr lang="pt-PT" dirty="0"/>
              <a:t> </a:t>
            </a:r>
            <a:r>
              <a:rPr lang="pt-PT" dirty="0" err="1"/>
              <a:t>delivery</a:t>
            </a:r>
            <a:r>
              <a:rPr lang="pt-PT" dirty="0"/>
              <a:t> </a:t>
            </a:r>
            <a:r>
              <a:rPr lang="pt-PT" dirty="0" err="1"/>
              <a:t>and</a:t>
            </a:r>
            <a:r>
              <a:rPr lang="pt-PT" dirty="0"/>
              <a:t> </a:t>
            </a:r>
            <a:r>
              <a:rPr lang="pt-PT" dirty="0" err="1"/>
              <a:t>ocean</a:t>
            </a:r>
            <a:r>
              <a:rPr lang="pt-PT" dirty="0"/>
              <a:t> </a:t>
            </a:r>
            <a:r>
              <a:rPr lang="pt-PT" dirty="0" err="1"/>
              <a:t>shipping</a:t>
            </a:r>
            <a:r>
              <a:rPr lang="pt-PT" dirty="0"/>
              <a:t> data. </a:t>
            </a:r>
            <a:r>
              <a:rPr lang="pt-PT" dirty="0" err="1"/>
              <a:t>These</a:t>
            </a:r>
            <a:r>
              <a:rPr lang="pt-PT" dirty="0"/>
              <a:t> </a:t>
            </a:r>
            <a:r>
              <a:rPr lang="pt-PT" dirty="0" err="1"/>
              <a:t>include</a:t>
            </a:r>
            <a:r>
              <a:rPr lang="pt-PT" dirty="0"/>
              <a:t>:</a:t>
            </a:r>
          </a:p>
          <a:p>
            <a:pPr marL="0" indent="0">
              <a:buNone/>
            </a:pPr>
            <a:r>
              <a:rPr lang="pt-PT" dirty="0"/>
              <a:t>                                  </a:t>
            </a:r>
            <a:r>
              <a:rPr lang="pt-PT" dirty="0" err="1"/>
              <a:t>Graph</a:t>
            </a:r>
            <a:r>
              <a:rPr lang="pt-PT" dirty="0"/>
              <a:t> 1: 1K nodes </a:t>
            </a:r>
            <a:r>
              <a:rPr lang="pt-PT" dirty="0" err="1"/>
              <a:t>and</a:t>
            </a:r>
            <a:r>
              <a:rPr lang="pt-PT" dirty="0"/>
              <a:t> ~500K </a:t>
            </a:r>
            <a:r>
              <a:rPr lang="pt-PT" dirty="0" err="1"/>
              <a:t>edges</a:t>
            </a:r>
            <a:endParaRPr lang="pt-PT" dirty="0"/>
          </a:p>
          <a:p>
            <a:pPr lvl="1" indent="0">
              <a:buNone/>
            </a:pPr>
            <a:r>
              <a:rPr lang="pt-PT" dirty="0"/>
              <a:t>                        </a:t>
            </a:r>
            <a:r>
              <a:rPr lang="pt-PT" dirty="0" err="1"/>
              <a:t>Graph</a:t>
            </a:r>
            <a:r>
              <a:rPr lang="pt-PT" dirty="0"/>
              <a:t> 2: 5K nodes </a:t>
            </a:r>
            <a:r>
              <a:rPr lang="pt-PT" dirty="0" err="1"/>
              <a:t>and</a:t>
            </a:r>
            <a:r>
              <a:rPr lang="pt-PT" dirty="0"/>
              <a:t> ~4M </a:t>
            </a:r>
            <a:r>
              <a:rPr lang="pt-PT" dirty="0" err="1"/>
              <a:t>edges</a:t>
            </a:r>
            <a:endParaRPr lang="pt-PT" dirty="0"/>
          </a:p>
          <a:p>
            <a:pPr lvl="1" indent="0">
              <a:buNone/>
            </a:pPr>
            <a:r>
              <a:rPr lang="pt-PT" dirty="0"/>
              <a:t>                        </a:t>
            </a:r>
            <a:r>
              <a:rPr lang="pt-PT" dirty="0" err="1"/>
              <a:t>Graph</a:t>
            </a:r>
            <a:r>
              <a:rPr lang="pt-PT" dirty="0"/>
              <a:t> 3: 10K nodes </a:t>
            </a:r>
            <a:r>
              <a:rPr lang="pt-PT" dirty="0" err="1"/>
              <a:t>and</a:t>
            </a:r>
            <a:r>
              <a:rPr lang="pt-PT" dirty="0"/>
              <a:t> ~10M </a:t>
            </a:r>
            <a:r>
              <a:rPr lang="pt-PT" dirty="0" err="1"/>
              <a:t>edges</a:t>
            </a:r>
            <a:endParaRPr lang="pt-PT" dirty="0"/>
          </a:p>
          <a:p>
            <a:r>
              <a:rPr lang="pt-PT" b="1" dirty="0"/>
              <a:t>2. Data </a:t>
            </a:r>
            <a:r>
              <a:rPr lang="pt-PT" b="1" dirty="0" err="1"/>
              <a:t>Representation</a:t>
            </a:r>
            <a:r>
              <a:rPr lang="pt-PT" dirty="0"/>
              <a:t>:</a:t>
            </a:r>
          </a:p>
          <a:p>
            <a:pPr marL="0" indent="0">
              <a:buNone/>
            </a:pPr>
            <a:r>
              <a:rPr lang="pt-PT" b="1" dirty="0"/>
              <a:t>                   Nodes </a:t>
            </a:r>
            <a:r>
              <a:rPr lang="pt-PT" b="1" dirty="0" err="1"/>
              <a:t>and</a:t>
            </a:r>
            <a:r>
              <a:rPr lang="pt-PT" b="1" dirty="0"/>
              <a:t> </a:t>
            </a:r>
            <a:r>
              <a:rPr lang="pt-PT" b="1" dirty="0" err="1"/>
              <a:t>Edges</a:t>
            </a:r>
            <a:r>
              <a:rPr lang="pt-PT" dirty="0"/>
              <a:t>: </a:t>
            </a:r>
            <a:r>
              <a:rPr lang="pt-PT" dirty="0" err="1"/>
              <a:t>Each</a:t>
            </a:r>
            <a:r>
              <a:rPr lang="pt-PT" dirty="0"/>
              <a:t> </a:t>
            </a:r>
            <a:r>
              <a:rPr lang="pt-PT" dirty="0" err="1"/>
              <a:t>dataset</a:t>
            </a:r>
            <a:r>
              <a:rPr lang="pt-PT" dirty="0"/>
              <a:t> </a:t>
            </a:r>
            <a:r>
              <a:rPr lang="pt-PT" dirty="0" err="1"/>
              <a:t>comprises</a:t>
            </a:r>
            <a:r>
              <a:rPr lang="pt-PT" dirty="0"/>
              <a:t> nodes (</a:t>
            </a:r>
            <a:r>
              <a:rPr lang="pt-PT" dirty="0" err="1"/>
              <a:t>representing</a:t>
            </a:r>
            <a:r>
              <a:rPr lang="pt-PT" dirty="0"/>
              <a:t> </a:t>
            </a:r>
            <a:r>
              <a:rPr lang="pt-PT" dirty="0" err="1"/>
              <a:t>delivery</a:t>
            </a:r>
            <a:r>
              <a:rPr lang="pt-PT" dirty="0"/>
              <a:t> </a:t>
            </a:r>
            <a:r>
              <a:rPr lang="pt-PT" dirty="0" err="1"/>
              <a:t>points</a:t>
            </a:r>
            <a:r>
              <a:rPr lang="pt-PT" dirty="0"/>
              <a:t> </a:t>
            </a:r>
            <a:r>
              <a:rPr lang="pt-PT" dirty="0" err="1"/>
              <a:t>or</a:t>
            </a:r>
            <a:r>
              <a:rPr lang="pt-PT" dirty="0"/>
              <a:t> </a:t>
            </a:r>
            <a:r>
              <a:rPr lang="pt-PT" dirty="0" err="1"/>
              <a:t>ports</a:t>
            </a:r>
            <a:r>
              <a:rPr lang="pt-PT" dirty="0"/>
              <a:t>) </a:t>
            </a:r>
            <a:r>
              <a:rPr lang="pt-PT" dirty="0" err="1"/>
              <a:t>and</a:t>
            </a:r>
            <a:r>
              <a:rPr lang="pt-PT" dirty="0"/>
              <a:t> </a:t>
            </a:r>
            <a:r>
              <a:rPr lang="pt-PT" dirty="0" err="1"/>
              <a:t>edges</a:t>
            </a:r>
            <a:r>
              <a:rPr lang="pt-PT" dirty="0"/>
              <a:t> (</a:t>
            </a:r>
            <a:r>
              <a:rPr lang="pt-PT" dirty="0" err="1"/>
              <a:t>representing</a:t>
            </a:r>
            <a:r>
              <a:rPr lang="pt-PT" dirty="0"/>
              <a:t> </a:t>
            </a:r>
            <a:r>
              <a:rPr lang="pt-PT" dirty="0" err="1"/>
              <a:t>the</a:t>
            </a:r>
            <a:r>
              <a:rPr lang="pt-PT" dirty="0"/>
              <a:t> </a:t>
            </a:r>
            <a:r>
              <a:rPr lang="pt-PT" dirty="0" err="1"/>
              <a:t>routes</a:t>
            </a:r>
            <a:r>
              <a:rPr lang="pt-PT" dirty="0"/>
              <a:t> </a:t>
            </a:r>
            <a:r>
              <a:rPr lang="pt-PT" dirty="0" err="1"/>
              <a:t>between</a:t>
            </a:r>
            <a:r>
              <a:rPr lang="pt-PT" dirty="0"/>
              <a:t> </a:t>
            </a:r>
            <a:r>
              <a:rPr lang="pt-PT" dirty="0" err="1"/>
              <a:t>them</a:t>
            </a:r>
            <a:r>
              <a:rPr lang="pt-PT" dirty="0"/>
              <a:t>). For </a:t>
            </a:r>
            <a:r>
              <a:rPr lang="pt-PT" dirty="0" err="1"/>
              <a:t>the</a:t>
            </a:r>
            <a:r>
              <a:rPr lang="pt-PT" dirty="0"/>
              <a:t> real-</a:t>
            </a:r>
            <a:r>
              <a:rPr lang="pt-PT" dirty="0" err="1"/>
              <a:t>world</a:t>
            </a:r>
            <a:r>
              <a:rPr lang="pt-PT" dirty="0"/>
              <a:t> </a:t>
            </a:r>
            <a:r>
              <a:rPr lang="pt-PT" dirty="0" err="1"/>
              <a:t>graphs</a:t>
            </a:r>
            <a:r>
              <a:rPr lang="pt-PT" dirty="0"/>
              <a:t>, </a:t>
            </a:r>
            <a:r>
              <a:rPr lang="pt-PT" dirty="0" err="1"/>
              <a:t>geographic</a:t>
            </a:r>
            <a:r>
              <a:rPr lang="pt-PT" dirty="0"/>
              <a:t> </a:t>
            </a:r>
            <a:r>
              <a:rPr lang="pt-PT" dirty="0" err="1"/>
              <a:t>coordinates</a:t>
            </a:r>
            <a:r>
              <a:rPr lang="pt-PT" dirty="0"/>
              <a:t> are </a:t>
            </a:r>
            <a:r>
              <a:rPr lang="pt-PT" dirty="0" err="1"/>
              <a:t>provided</a:t>
            </a:r>
            <a:r>
              <a:rPr lang="pt-PT" dirty="0"/>
              <a:t>, </a:t>
            </a:r>
            <a:r>
              <a:rPr lang="pt-PT" dirty="0" err="1"/>
              <a:t>and</a:t>
            </a:r>
            <a:r>
              <a:rPr lang="pt-PT" dirty="0"/>
              <a:t> </a:t>
            </a:r>
            <a:r>
              <a:rPr lang="pt-PT" dirty="0" err="1"/>
              <a:t>distances</a:t>
            </a:r>
            <a:r>
              <a:rPr lang="pt-PT" dirty="0"/>
              <a:t> </a:t>
            </a:r>
            <a:r>
              <a:rPr lang="pt-PT" dirty="0" err="1"/>
              <a:t>between</a:t>
            </a:r>
            <a:r>
              <a:rPr lang="pt-PT" dirty="0"/>
              <a:t> nodes are </a:t>
            </a:r>
            <a:r>
              <a:rPr lang="pt-PT" dirty="0" err="1"/>
              <a:t>computed</a:t>
            </a:r>
            <a:r>
              <a:rPr lang="pt-PT" dirty="0"/>
              <a:t> </a:t>
            </a:r>
            <a:r>
              <a:rPr lang="pt-PT" dirty="0" err="1"/>
              <a:t>using</a:t>
            </a:r>
            <a:r>
              <a:rPr lang="pt-PT" dirty="0"/>
              <a:t> </a:t>
            </a:r>
            <a:r>
              <a:rPr lang="pt-PT" dirty="0" err="1"/>
              <a:t>the</a:t>
            </a:r>
            <a:r>
              <a:rPr lang="pt-PT" dirty="0"/>
              <a:t> </a:t>
            </a:r>
            <a:r>
              <a:rPr lang="pt-PT" dirty="0" err="1"/>
              <a:t>Haversine</a:t>
            </a:r>
            <a:r>
              <a:rPr lang="pt-PT" dirty="0"/>
              <a:t> formula.</a:t>
            </a:r>
          </a:p>
          <a:p>
            <a:pPr marL="0" indent="0">
              <a:buNone/>
            </a:pPr>
            <a:r>
              <a:rPr lang="pt-PT" b="1" dirty="0"/>
              <a:t>                   CSV </a:t>
            </a:r>
            <a:r>
              <a:rPr lang="pt-PT" b="1" dirty="0" err="1"/>
              <a:t>Format</a:t>
            </a:r>
            <a:r>
              <a:rPr lang="pt-PT" dirty="0"/>
              <a:t>: Data </a:t>
            </a:r>
            <a:r>
              <a:rPr lang="pt-PT" dirty="0" err="1"/>
              <a:t>is</a:t>
            </a:r>
            <a:r>
              <a:rPr lang="pt-PT" dirty="0"/>
              <a:t> </a:t>
            </a:r>
            <a:r>
              <a:rPr lang="pt-PT" dirty="0" err="1"/>
              <a:t>stored</a:t>
            </a:r>
            <a:r>
              <a:rPr lang="pt-PT" dirty="0"/>
              <a:t> in CSV files, </a:t>
            </a:r>
            <a:r>
              <a:rPr lang="pt-PT" dirty="0" err="1"/>
              <a:t>with</a:t>
            </a:r>
            <a:r>
              <a:rPr lang="pt-PT" dirty="0"/>
              <a:t> nodes </a:t>
            </a:r>
            <a:r>
              <a:rPr lang="pt-PT" dirty="0" err="1"/>
              <a:t>listed</a:t>
            </a:r>
            <a:r>
              <a:rPr lang="pt-PT" dirty="0"/>
              <a:t> </a:t>
            </a:r>
            <a:r>
              <a:rPr lang="pt-PT" dirty="0" err="1"/>
              <a:t>alongside</a:t>
            </a:r>
            <a:r>
              <a:rPr lang="pt-PT" dirty="0"/>
              <a:t> </a:t>
            </a:r>
            <a:r>
              <a:rPr lang="pt-PT" dirty="0" err="1"/>
              <a:t>their</a:t>
            </a:r>
            <a:r>
              <a:rPr lang="pt-PT" dirty="0"/>
              <a:t> </a:t>
            </a:r>
            <a:r>
              <a:rPr lang="pt-PT" dirty="0" err="1"/>
              <a:t>geographic</a:t>
            </a:r>
            <a:r>
              <a:rPr lang="pt-PT" dirty="0"/>
              <a:t> </a:t>
            </a:r>
            <a:r>
              <a:rPr lang="pt-PT" dirty="0" err="1"/>
              <a:t>coordinates</a:t>
            </a:r>
            <a:r>
              <a:rPr lang="pt-PT" dirty="0"/>
              <a:t> </a:t>
            </a:r>
            <a:r>
              <a:rPr lang="pt-PT" dirty="0" err="1"/>
              <a:t>and</a:t>
            </a:r>
            <a:r>
              <a:rPr lang="pt-PT" dirty="0"/>
              <a:t> </a:t>
            </a:r>
            <a:r>
              <a:rPr lang="pt-PT" dirty="0" err="1"/>
              <a:t>edges</a:t>
            </a:r>
            <a:r>
              <a:rPr lang="pt-PT" dirty="0"/>
              <a:t> </a:t>
            </a:r>
            <a:r>
              <a:rPr lang="pt-PT" dirty="0" err="1"/>
              <a:t>described</a:t>
            </a:r>
            <a:r>
              <a:rPr lang="pt-PT" dirty="0"/>
              <a:t> </a:t>
            </a:r>
            <a:r>
              <a:rPr lang="pt-PT" dirty="0" err="1"/>
              <a:t>by</a:t>
            </a:r>
            <a:r>
              <a:rPr lang="pt-PT" dirty="0"/>
              <a:t> </a:t>
            </a:r>
            <a:r>
              <a:rPr lang="pt-PT" dirty="0" err="1"/>
              <a:t>their</a:t>
            </a:r>
            <a:r>
              <a:rPr lang="pt-PT" dirty="0"/>
              <a:t> </a:t>
            </a:r>
            <a:r>
              <a:rPr lang="pt-PT" dirty="0" err="1"/>
              <a:t>source-destination</a:t>
            </a:r>
            <a:r>
              <a:rPr lang="pt-PT" dirty="0"/>
              <a:t> </a:t>
            </a:r>
            <a:r>
              <a:rPr lang="pt-PT" dirty="0" err="1"/>
              <a:t>pairs</a:t>
            </a:r>
            <a:r>
              <a:rPr lang="pt-PT" dirty="0"/>
              <a:t> </a:t>
            </a:r>
            <a:r>
              <a:rPr lang="pt-PT" dirty="0" err="1"/>
              <a:t>and</a:t>
            </a:r>
            <a:r>
              <a:rPr lang="pt-PT" dirty="0"/>
              <a:t> </a:t>
            </a:r>
            <a:r>
              <a:rPr lang="pt-PT" dirty="0" err="1"/>
              <a:t>corresponding</a:t>
            </a:r>
            <a:r>
              <a:rPr lang="pt-PT" dirty="0"/>
              <a:t> </a:t>
            </a:r>
            <a:r>
              <a:rPr lang="pt-PT" dirty="0" err="1"/>
              <a:t>distances</a:t>
            </a:r>
            <a:r>
              <a:rPr lang="pt-PT" dirty="0"/>
              <a:t>.</a:t>
            </a:r>
          </a:p>
          <a:p>
            <a:endParaRPr lang="en-GB" dirty="0"/>
          </a:p>
        </p:txBody>
      </p:sp>
    </p:spTree>
    <p:extLst>
      <p:ext uri="{BB962C8B-B14F-4D97-AF65-F5344CB8AC3E}">
        <p14:creationId xmlns:p14="http://schemas.microsoft.com/office/powerpoint/2010/main" val="168467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68183-B266-51DF-478F-6369FD37667D}"/>
              </a:ext>
            </a:extLst>
          </p:cNvPr>
          <p:cNvSpPr>
            <a:spLocks noGrp="1"/>
          </p:cNvSpPr>
          <p:nvPr>
            <p:ph type="title"/>
          </p:nvPr>
        </p:nvSpPr>
        <p:spPr/>
        <p:txBody>
          <a:bodyPr/>
          <a:lstStyle/>
          <a:p>
            <a:r>
              <a:rPr lang="en-GB" dirty="0"/>
              <a:t>reading the given dataset</a:t>
            </a:r>
          </a:p>
        </p:txBody>
      </p:sp>
      <p:sp>
        <p:nvSpPr>
          <p:cNvPr id="3" name="Marcador de Posição de Conteúdo 2">
            <a:extLst>
              <a:ext uri="{FF2B5EF4-FFF2-40B4-BE49-F238E27FC236}">
                <a16:creationId xmlns:a16="http://schemas.microsoft.com/office/drawing/2014/main" id="{16AE8198-F47D-4BD4-6C0E-B1C10F634A2B}"/>
              </a:ext>
            </a:extLst>
          </p:cNvPr>
          <p:cNvSpPr>
            <a:spLocks noGrp="1"/>
          </p:cNvSpPr>
          <p:nvPr>
            <p:ph idx="1"/>
          </p:nvPr>
        </p:nvSpPr>
        <p:spPr>
          <a:xfrm>
            <a:off x="2231136" y="2638044"/>
            <a:ext cx="7729728" cy="3874074"/>
          </a:xfrm>
        </p:spPr>
        <p:txBody>
          <a:bodyPr>
            <a:normAutofit/>
          </a:bodyPr>
          <a:lstStyle/>
          <a:p>
            <a:r>
              <a:rPr lang="pt-PT" sz="1000" b="1" dirty="0"/>
              <a:t>1-Initialization</a:t>
            </a:r>
            <a:r>
              <a:rPr lang="pt-PT" sz="1000" dirty="0"/>
              <a:t>:</a:t>
            </a:r>
          </a:p>
          <a:p>
            <a:pPr marL="0" indent="0">
              <a:buNone/>
            </a:pPr>
            <a:r>
              <a:rPr lang="pt-PT" sz="1000" dirty="0"/>
              <a:t>              </a:t>
            </a:r>
            <a:r>
              <a:rPr lang="pt-PT" sz="1000" dirty="0" err="1"/>
              <a:t>The</a:t>
            </a:r>
            <a:r>
              <a:rPr lang="pt-PT" sz="1000" dirty="0"/>
              <a:t> file </a:t>
            </a:r>
            <a:r>
              <a:rPr lang="pt-PT" sz="1000" dirty="0" err="1"/>
              <a:t>reader</a:t>
            </a:r>
            <a:r>
              <a:rPr lang="pt-PT" sz="1000" dirty="0"/>
              <a:t> </a:t>
            </a:r>
            <a:r>
              <a:rPr lang="pt-PT" sz="1000" dirty="0" err="1"/>
              <a:t>initializes</a:t>
            </a:r>
            <a:r>
              <a:rPr lang="pt-PT" sz="1000" dirty="0"/>
              <a:t> </a:t>
            </a:r>
            <a:r>
              <a:rPr lang="pt-PT" sz="1000" dirty="0" err="1"/>
              <a:t>by</a:t>
            </a:r>
            <a:r>
              <a:rPr lang="pt-PT" sz="1000" dirty="0"/>
              <a:t> </a:t>
            </a:r>
            <a:r>
              <a:rPr lang="pt-PT" sz="1000" dirty="0" err="1"/>
              <a:t>opening</a:t>
            </a:r>
            <a:r>
              <a:rPr lang="pt-PT" sz="1000" dirty="0"/>
              <a:t> </a:t>
            </a:r>
            <a:r>
              <a:rPr lang="pt-PT" sz="1000" dirty="0" err="1"/>
              <a:t>the</a:t>
            </a:r>
            <a:r>
              <a:rPr lang="pt-PT" sz="1000" dirty="0"/>
              <a:t> </a:t>
            </a:r>
            <a:r>
              <a:rPr lang="pt-PT" sz="1000" dirty="0" err="1"/>
              <a:t>specified</a:t>
            </a:r>
            <a:r>
              <a:rPr lang="pt-PT" sz="1000" dirty="0"/>
              <a:t> </a:t>
            </a:r>
            <a:r>
              <a:rPr lang="pt-PT" sz="1000" dirty="0" err="1"/>
              <a:t>dataset</a:t>
            </a:r>
            <a:r>
              <a:rPr lang="pt-PT" sz="1000" dirty="0"/>
              <a:t> file in CSV </a:t>
            </a:r>
            <a:r>
              <a:rPr lang="pt-PT" sz="1000" dirty="0" err="1"/>
              <a:t>format</a:t>
            </a:r>
            <a:r>
              <a:rPr lang="pt-PT" sz="1000" dirty="0"/>
              <a:t>. </a:t>
            </a:r>
            <a:r>
              <a:rPr lang="pt-PT" sz="1000" dirty="0" err="1"/>
              <a:t>This</a:t>
            </a:r>
            <a:r>
              <a:rPr lang="pt-PT" sz="1000" dirty="0"/>
              <a:t> file </a:t>
            </a:r>
            <a:r>
              <a:rPr lang="pt-PT" sz="1000" dirty="0" err="1"/>
              <a:t>contains</a:t>
            </a:r>
            <a:r>
              <a:rPr lang="pt-PT" sz="1000" dirty="0"/>
              <a:t> </a:t>
            </a:r>
            <a:r>
              <a:rPr lang="pt-PT" sz="1000" dirty="0" err="1"/>
              <a:t>either</a:t>
            </a:r>
            <a:r>
              <a:rPr lang="pt-PT" sz="1000" dirty="0"/>
              <a:t> node </a:t>
            </a:r>
            <a:r>
              <a:rPr lang="pt-PT" sz="1000" dirty="0" err="1"/>
              <a:t>information</a:t>
            </a:r>
            <a:r>
              <a:rPr lang="pt-PT" sz="1000" dirty="0"/>
              <a:t> (</a:t>
            </a:r>
            <a:r>
              <a:rPr lang="pt-PT" sz="1000" dirty="0" err="1"/>
              <a:t>with</a:t>
            </a:r>
            <a:r>
              <a:rPr lang="pt-PT" sz="1000" dirty="0"/>
              <a:t> </a:t>
            </a:r>
            <a:r>
              <a:rPr lang="pt-PT" sz="1000" dirty="0" err="1"/>
              <a:t>geographic</a:t>
            </a:r>
            <a:r>
              <a:rPr lang="pt-PT" sz="1000" dirty="0"/>
              <a:t> </a:t>
            </a:r>
            <a:r>
              <a:rPr lang="pt-PT" sz="1000" dirty="0" err="1"/>
              <a:t>coordinates</a:t>
            </a:r>
            <a:r>
              <a:rPr lang="pt-PT" sz="1000" dirty="0"/>
              <a:t>) </a:t>
            </a:r>
            <a:r>
              <a:rPr lang="pt-PT" sz="1000" dirty="0" err="1"/>
              <a:t>or</a:t>
            </a:r>
            <a:r>
              <a:rPr lang="pt-PT" sz="1000" dirty="0"/>
              <a:t> </a:t>
            </a:r>
            <a:r>
              <a:rPr lang="pt-PT" sz="1000" dirty="0" err="1"/>
              <a:t>edge</a:t>
            </a:r>
            <a:r>
              <a:rPr lang="pt-PT" sz="1000" dirty="0"/>
              <a:t> </a:t>
            </a:r>
            <a:r>
              <a:rPr lang="pt-PT" sz="1000" dirty="0" err="1"/>
              <a:t>information</a:t>
            </a:r>
            <a:r>
              <a:rPr lang="pt-PT" sz="1000" dirty="0"/>
              <a:t> (</a:t>
            </a:r>
            <a:r>
              <a:rPr lang="pt-PT" sz="1000" dirty="0" err="1"/>
              <a:t>with</a:t>
            </a:r>
            <a:r>
              <a:rPr lang="pt-PT" sz="1000" dirty="0"/>
              <a:t> </a:t>
            </a:r>
            <a:r>
              <a:rPr lang="pt-PT" sz="1000" dirty="0" err="1"/>
              <a:t>distances</a:t>
            </a:r>
            <a:r>
              <a:rPr lang="pt-PT" sz="1000" dirty="0"/>
              <a:t> </a:t>
            </a:r>
            <a:r>
              <a:rPr lang="pt-PT" sz="1000" dirty="0" err="1"/>
              <a:t>between</a:t>
            </a:r>
            <a:r>
              <a:rPr lang="pt-PT" sz="1000" dirty="0"/>
              <a:t> nodes).</a:t>
            </a:r>
          </a:p>
          <a:p>
            <a:r>
              <a:rPr lang="pt-PT" sz="1000" b="1" dirty="0"/>
              <a:t>2-File </a:t>
            </a:r>
            <a:r>
              <a:rPr lang="pt-PT" sz="1000" b="1" dirty="0" err="1"/>
              <a:t>Parsing</a:t>
            </a:r>
            <a:r>
              <a:rPr lang="pt-PT" sz="1000" dirty="0"/>
              <a:t>:</a:t>
            </a:r>
          </a:p>
          <a:p>
            <a:pPr marL="0" indent="0">
              <a:buNone/>
            </a:pPr>
            <a:r>
              <a:rPr lang="pt-PT" sz="1000" b="1" dirty="0"/>
              <a:t>             Nodes File</a:t>
            </a:r>
            <a:r>
              <a:rPr lang="pt-PT" sz="1000" dirty="0"/>
              <a:t>: </a:t>
            </a:r>
            <a:r>
              <a:rPr lang="pt-PT" sz="1000" dirty="0" err="1"/>
              <a:t>The</a:t>
            </a:r>
            <a:r>
              <a:rPr lang="pt-PT" sz="1000" dirty="0"/>
              <a:t> </a:t>
            </a:r>
            <a:r>
              <a:rPr lang="pt-PT" sz="1000" dirty="0" err="1"/>
              <a:t>reader</a:t>
            </a:r>
            <a:r>
              <a:rPr lang="pt-PT" sz="1000" dirty="0"/>
              <a:t> processes </a:t>
            </a:r>
            <a:r>
              <a:rPr lang="pt-PT" sz="1000" dirty="0" err="1"/>
              <a:t>the</a:t>
            </a:r>
            <a:r>
              <a:rPr lang="pt-PT" sz="1000" dirty="0"/>
              <a:t> nodes file to </a:t>
            </a:r>
            <a:r>
              <a:rPr lang="pt-PT" sz="1000" dirty="0" err="1"/>
              <a:t>extract</a:t>
            </a:r>
            <a:r>
              <a:rPr lang="pt-PT" sz="1000" dirty="0"/>
              <a:t> </a:t>
            </a:r>
            <a:r>
              <a:rPr lang="pt-PT" sz="1000" dirty="0" err="1"/>
              <a:t>each</a:t>
            </a:r>
            <a:r>
              <a:rPr lang="pt-PT" sz="1000" dirty="0"/>
              <a:t> </a:t>
            </a:r>
            <a:r>
              <a:rPr lang="pt-PT" sz="1000" dirty="0" err="1"/>
              <a:t>node's</a:t>
            </a:r>
            <a:r>
              <a:rPr lang="pt-PT" sz="1000" dirty="0"/>
              <a:t> </a:t>
            </a:r>
            <a:r>
              <a:rPr lang="pt-PT" sz="1000" dirty="0" err="1"/>
              <a:t>identifier</a:t>
            </a:r>
            <a:r>
              <a:rPr lang="pt-PT" sz="1000" dirty="0"/>
              <a:t> </a:t>
            </a:r>
            <a:r>
              <a:rPr lang="pt-PT" sz="1000" dirty="0" err="1"/>
              <a:t>and</a:t>
            </a:r>
            <a:r>
              <a:rPr lang="pt-PT" sz="1000" dirty="0"/>
              <a:t> </a:t>
            </a:r>
            <a:r>
              <a:rPr lang="pt-PT" sz="1000" dirty="0" err="1"/>
              <a:t>its</a:t>
            </a:r>
            <a:r>
              <a:rPr lang="pt-PT" sz="1000" dirty="0"/>
              <a:t> </a:t>
            </a:r>
            <a:r>
              <a:rPr lang="pt-PT" sz="1000" dirty="0" err="1"/>
              <a:t>corresponding</a:t>
            </a:r>
            <a:r>
              <a:rPr lang="pt-PT" sz="1000" dirty="0"/>
              <a:t> </a:t>
            </a:r>
            <a:r>
              <a:rPr lang="pt-PT" sz="1000" dirty="0" err="1"/>
              <a:t>geographic</a:t>
            </a:r>
            <a:r>
              <a:rPr lang="pt-PT" sz="1000" dirty="0"/>
              <a:t> </a:t>
            </a:r>
            <a:r>
              <a:rPr lang="pt-PT" sz="1000" dirty="0" err="1"/>
              <a:t>coordinates</a:t>
            </a:r>
            <a:r>
              <a:rPr lang="pt-PT" sz="1000" dirty="0"/>
              <a:t> (latitude </a:t>
            </a:r>
            <a:r>
              <a:rPr lang="pt-PT" sz="1000" dirty="0" err="1"/>
              <a:t>and</a:t>
            </a:r>
            <a:r>
              <a:rPr lang="pt-PT" sz="1000" dirty="0"/>
              <a:t> longitude). </a:t>
            </a:r>
            <a:r>
              <a:rPr lang="pt-PT" sz="1000" dirty="0" err="1"/>
              <a:t>This</a:t>
            </a:r>
            <a:r>
              <a:rPr lang="pt-PT" sz="1000" dirty="0"/>
              <a:t> </a:t>
            </a:r>
            <a:r>
              <a:rPr lang="pt-PT" sz="1000" dirty="0" err="1"/>
              <a:t>information</a:t>
            </a:r>
            <a:r>
              <a:rPr lang="pt-PT" sz="1000" dirty="0"/>
              <a:t> </a:t>
            </a:r>
            <a:r>
              <a:rPr lang="pt-PT" sz="1000" dirty="0" err="1"/>
              <a:t>is</a:t>
            </a:r>
            <a:r>
              <a:rPr lang="pt-PT" sz="1000" dirty="0"/>
              <a:t> </a:t>
            </a:r>
            <a:r>
              <a:rPr lang="pt-PT" sz="1000" dirty="0" err="1"/>
              <a:t>stored</a:t>
            </a:r>
            <a:r>
              <a:rPr lang="pt-PT" sz="1000" dirty="0"/>
              <a:t> in a data </a:t>
            </a:r>
            <a:r>
              <a:rPr lang="pt-PT" sz="1000" dirty="0" err="1"/>
              <a:t>structure</a:t>
            </a:r>
            <a:r>
              <a:rPr lang="pt-PT" sz="1000" dirty="0"/>
              <a:t> </a:t>
            </a:r>
            <a:r>
              <a:rPr lang="pt-PT" sz="1000" dirty="0" err="1"/>
              <a:t>that</a:t>
            </a:r>
            <a:r>
              <a:rPr lang="pt-PT" sz="1000" dirty="0"/>
              <a:t> </a:t>
            </a:r>
            <a:r>
              <a:rPr lang="pt-PT" sz="1000" dirty="0" err="1"/>
              <a:t>maps</a:t>
            </a:r>
            <a:r>
              <a:rPr lang="pt-PT" sz="1000" dirty="0"/>
              <a:t> node </a:t>
            </a:r>
            <a:r>
              <a:rPr lang="pt-PT" sz="1000" dirty="0" err="1"/>
              <a:t>identifiers</a:t>
            </a:r>
            <a:r>
              <a:rPr lang="pt-PT" sz="1000" dirty="0"/>
              <a:t> to </a:t>
            </a:r>
            <a:r>
              <a:rPr lang="pt-PT" sz="1000" dirty="0" err="1"/>
              <a:t>their</a:t>
            </a:r>
            <a:r>
              <a:rPr lang="pt-PT" sz="1000" dirty="0"/>
              <a:t> </a:t>
            </a:r>
            <a:r>
              <a:rPr lang="pt-PT" sz="1000" dirty="0" err="1"/>
              <a:t>coordinates</a:t>
            </a:r>
            <a:r>
              <a:rPr lang="pt-PT" sz="1000" dirty="0"/>
              <a:t>.</a:t>
            </a:r>
          </a:p>
          <a:p>
            <a:pPr marL="0" indent="0">
              <a:buNone/>
            </a:pPr>
            <a:r>
              <a:rPr lang="pt-PT" sz="1000" b="1" dirty="0"/>
              <a:t>             </a:t>
            </a:r>
            <a:r>
              <a:rPr lang="pt-PT" sz="1000" b="1" dirty="0" err="1"/>
              <a:t>Edges</a:t>
            </a:r>
            <a:r>
              <a:rPr lang="pt-PT" sz="1000" b="1" dirty="0"/>
              <a:t> File</a:t>
            </a:r>
            <a:r>
              <a:rPr lang="pt-PT" sz="1000" dirty="0"/>
              <a:t>: </a:t>
            </a:r>
            <a:r>
              <a:rPr lang="pt-PT" sz="1000" dirty="0" err="1"/>
              <a:t>The</a:t>
            </a:r>
            <a:r>
              <a:rPr lang="pt-PT" sz="1000" dirty="0"/>
              <a:t> </a:t>
            </a:r>
            <a:r>
              <a:rPr lang="pt-PT" sz="1000" dirty="0" err="1"/>
              <a:t>reader</a:t>
            </a:r>
            <a:r>
              <a:rPr lang="pt-PT" sz="1000" dirty="0"/>
              <a:t> processes </a:t>
            </a:r>
            <a:r>
              <a:rPr lang="pt-PT" sz="1000" dirty="0" err="1"/>
              <a:t>the</a:t>
            </a:r>
            <a:r>
              <a:rPr lang="pt-PT" sz="1000" dirty="0"/>
              <a:t> </a:t>
            </a:r>
            <a:r>
              <a:rPr lang="pt-PT" sz="1000" dirty="0" err="1"/>
              <a:t>edges</a:t>
            </a:r>
            <a:r>
              <a:rPr lang="pt-PT" sz="1000" dirty="0"/>
              <a:t> file to </a:t>
            </a:r>
            <a:r>
              <a:rPr lang="pt-PT" sz="1000" dirty="0" err="1"/>
              <a:t>extract</a:t>
            </a:r>
            <a:r>
              <a:rPr lang="pt-PT" sz="1000" dirty="0"/>
              <a:t> </a:t>
            </a:r>
            <a:r>
              <a:rPr lang="pt-PT" sz="1000" dirty="0" err="1"/>
              <a:t>pairs</a:t>
            </a:r>
            <a:r>
              <a:rPr lang="pt-PT" sz="1000" dirty="0"/>
              <a:t> </a:t>
            </a:r>
            <a:r>
              <a:rPr lang="pt-PT" sz="1000" dirty="0" err="1"/>
              <a:t>of</a:t>
            </a:r>
            <a:r>
              <a:rPr lang="pt-PT" sz="1000" dirty="0"/>
              <a:t> node </a:t>
            </a:r>
            <a:r>
              <a:rPr lang="pt-PT" sz="1000" dirty="0" err="1"/>
              <a:t>identifiers</a:t>
            </a:r>
            <a:r>
              <a:rPr lang="pt-PT" sz="1000" dirty="0"/>
              <a:t> </a:t>
            </a:r>
            <a:r>
              <a:rPr lang="pt-PT" sz="1000" dirty="0" err="1"/>
              <a:t>and</a:t>
            </a:r>
            <a:r>
              <a:rPr lang="pt-PT" sz="1000" dirty="0"/>
              <a:t> </a:t>
            </a:r>
            <a:r>
              <a:rPr lang="pt-PT" sz="1000" dirty="0" err="1"/>
              <a:t>the</a:t>
            </a:r>
            <a:r>
              <a:rPr lang="pt-PT" sz="1000" dirty="0"/>
              <a:t> </a:t>
            </a:r>
            <a:r>
              <a:rPr lang="pt-PT" sz="1000" dirty="0" err="1"/>
              <a:t>distance</a:t>
            </a:r>
            <a:r>
              <a:rPr lang="pt-PT" sz="1000" dirty="0"/>
              <a:t> </a:t>
            </a:r>
            <a:r>
              <a:rPr lang="pt-PT" sz="1000" dirty="0" err="1"/>
              <a:t>between</a:t>
            </a:r>
            <a:r>
              <a:rPr lang="pt-PT" sz="1000" dirty="0"/>
              <a:t> </a:t>
            </a:r>
            <a:r>
              <a:rPr lang="pt-PT" sz="1000" dirty="0" err="1"/>
              <a:t>them</a:t>
            </a:r>
            <a:r>
              <a:rPr lang="pt-PT" sz="1000" dirty="0"/>
              <a:t>. </a:t>
            </a:r>
            <a:r>
              <a:rPr lang="pt-PT" sz="1000" dirty="0" err="1"/>
              <a:t>Each</a:t>
            </a:r>
            <a:r>
              <a:rPr lang="pt-PT" sz="1000" dirty="0"/>
              <a:t> </a:t>
            </a:r>
            <a:r>
              <a:rPr lang="pt-PT" sz="1000" dirty="0" err="1"/>
              <a:t>edge</a:t>
            </a:r>
            <a:r>
              <a:rPr lang="pt-PT" sz="1000" dirty="0"/>
              <a:t> </a:t>
            </a:r>
            <a:r>
              <a:rPr lang="pt-PT" sz="1000" dirty="0" err="1"/>
              <a:t>entry</a:t>
            </a:r>
            <a:r>
              <a:rPr lang="pt-PT" sz="1000" dirty="0"/>
              <a:t> </a:t>
            </a:r>
            <a:r>
              <a:rPr lang="pt-PT" sz="1000" dirty="0" err="1"/>
              <a:t>is</a:t>
            </a:r>
            <a:r>
              <a:rPr lang="pt-PT" sz="1000" dirty="0"/>
              <a:t> </a:t>
            </a:r>
            <a:r>
              <a:rPr lang="pt-PT" sz="1000" dirty="0" err="1"/>
              <a:t>stored</a:t>
            </a:r>
            <a:r>
              <a:rPr lang="pt-PT" sz="1000" dirty="0"/>
              <a:t> in a </a:t>
            </a:r>
            <a:r>
              <a:rPr lang="pt-PT" sz="1000" dirty="0" err="1"/>
              <a:t>list</a:t>
            </a:r>
            <a:r>
              <a:rPr lang="pt-PT" sz="1000" dirty="0"/>
              <a:t> </a:t>
            </a:r>
            <a:r>
              <a:rPr lang="pt-PT" sz="1000" dirty="0" err="1"/>
              <a:t>or</a:t>
            </a:r>
            <a:r>
              <a:rPr lang="pt-PT" sz="1000" dirty="0"/>
              <a:t> a </a:t>
            </a:r>
            <a:r>
              <a:rPr lang="pt-PT" sz="1000" dirty="0" err="1"/>
              <a:t>graph</a:t>
            </a:r>
            <a:r>
              <a:rPr lang="pt-PT" sz="1000" dirty="0"/>
              <a:t> data </a:t>
            </a:r>
            <a:r>
              <a:rPr lang="pt-PT" sz="1000" dirty="0" err="1"/>
              <a:t>structure</a:t>
            </a:r>
            <a:r>
              <a:rPr lang="pt-PT" sz="1000" dirty="0"/>
              <a:t> </a:t>
            </a:r>
            <a:r>
              <a:rPr lang="pt-PT" sz="1000" dirty="0" err="1"/>
              <a:t>representing</a:t>
            </a:r>
            <a:r>
              <a:rPr lang="pt-PT" sz="1000" dirty="0"/>
              <a:t> </a:t>
            </a:r>
            <a:r>
              <a:rPr lang="pt-PT" sz="1000" dirty="0" err="1"/>
              <a:t>the</a:t>
            </a:r>
            <a:r>
              <a:rPr lang="pt-PT" sz="1000" dirty="0"/>
              <a:t> network </a:t>
            </a:r>
            <a:r>
              <a:rPr lang="pt-PT" sz="1000" dirty="0" err="1"/>
              <a:t>of</a:t>
            </a:r>
            <a:r>
              <a:rPr lang="pt-PT" sz="1000" dirty="0"/>
              <a:t> </a:t>
            </a:r>
            <a:r>
              <a:rPr lang="pt-PT" sz="1000" dirty="0" err="1"/>
              <a:t>routes</a:t>
            </a:r>
            <a:r>
              <a:rPr lang="pt-PT" sz="1000" dirty="0"/>
              <a:t>.</a:t>
            </a:r>
          </a:p>
          <a:p>
            <a:r>
              <a:rPr lang="pt-PT" sz="1000" b="1" dirty="0"/>
              <a:t>3-Data </a:t>
            </a:r>
            <a:r>
              <a:rPr lang="pt-PT" sz="1000" b="1" dirty="0" err="1"/>
              <a:t>Structures</a:t>
            </a:r>
            <a:r>
              <a:rPr lang="pt-PT" sz="1000" dirty="0"/>
              <a:t>:</a:t>
            </a:r>
          </a:p>
          <a:p>
            <a:pPr marL="0" indent="0">
              <a:buNone/>
            </a:pPr>
            <a:r>
              <a:rPr lang="pt-PT" sz="1000" dirty="0"/>
              <a:t>        </a:t>
            </a:r>
            <a:r>
              <a:rPr lang="pt-PT" sz="1000" dirty="0" err="1"/>
              <a:t>The</a:t>
            </a:r>
            <a:r>
              <a:rPr lang="pt-PT" sz="1000" dirty="0"/>
              <a:t> </a:t>
            </a:r>
            <a:r>
              <a:rPr lang="pt-PT" sz="1000" dirty="0" err="1"/>
              <a:t>parsed</a:t>
            </a:r>
            <a:r>
              <a:rPr lang="pt-PT" sz="1000" dirty="0"/>
              <a:t> data </a:t>
            </a:r>
            <a:r>
              <a:rPr lang="pt-PT" sz="1000" dirty="0" err="1"/>
              <a:t>is</a:t>
            </a:r>
            <a:r>
              <a:rPr lang="pt-PT" sz="1000" dirty="0"/>
              <a:t> </a:t>
            </a:r>
            <a:r>
              <a:rPr lang="pt-PT" sz="1000" dirty="0" err="1"/>
              <a:t>stored</a:t>
            </a:r>
            <a:r>
              <a:rPr lang="pt-PT" sz="1000" dirty="0"/>
              <a:t> in </a:t>
            </a:r>
            <a:r>
              <a:rPr lang="pt-PT" sz="1000" dirty="0" err="1"/>
              <a:t>appropriate</a:t>
            </a:r>
            <a:r>
              <a:rPr lang="pt-PT" sz="1000" dirty="0"/>
              <a:t> data </a:t>
            </a:r>
            <a:r>
              <a:rPr lang="pt-PT" sz="1000" dirty="0" err="1"/>
              <a:t>structures</a:t>
            </a:r>
            <a:r>
              <a:rPr lang="pt-PT" sz="1000" dirty="0"/>
              <a:t>:</a:t>
            </a:r>
          </a:p>
          <a:p>
            <a:pPr marL="742950" lvl="1" indent="-285750">
              <a:buFont typeface="Arial" panose="020B0604020202020204" pitchFamily="34" charset="0"/>
              <a:buChar char="•"/>
            </a:pPr>
            <a:r>
              <a:rPr lang="pt-PT" sz="1000" b="1" dirty="0" err="1"/>
              <a:t>Graph</a:t>
            </a:r>
            <a:r>
              <a:rPr lang="pt-PT" sz="1000" b="1" dirty="0"/>
              <a:t> </a:t>
            </a:r>
            <a:r>
              <a:rPr lang="pt-PT" sz="1000" b="1" dirty="0" err="1"/>
              <a:t>Representation</a:t>
            </a:r>
            <a:r>
              <a:rPr lang="pt-PT" sz="1000" dirty="0"/>
              <a:t>: Nodes </a:t>
            </a:r>
            <a:r>
              <a:rPr lang="pt-PT" sz="1000" dirty="0" err="1"/>
              <a:t>and</a:t>
            </a:r>
            <a:r>
              <a:rPr lang="pt-PT" sz="1000" dirty="0"/>
              <a:t> </a:t>
            </a:r>
            <a:r>
              <a:rPr lang="pt-PT" sz="1000" dirty="0" err="1"/>
              <a:t>edges</a:t>
            </a:r>
            <a:r>
              <a:rPr lang="pt-PT" sz="1000" dirty="0"/>
              <a:t> are </a:t>
            </a:r>
            <a:r>
              <a:rPr lang="pt-PT" sz="1000" dirty="0" err="1"/>
              <a:t>organized</a:t>
            </a:r>
            <a:r>
              <a:rPr lang="pt-PT" sz="1000" dirty="0"/>
              <a:t> </a:t>
            </a:r>
            <a:r>
              <a:rPr lang="pt-PT" sz="1000" dirty="0" err="1"/>
              <a:t>into</a:t>
            </a:r>
            <a:r>
              <a:rPr lang="pt-PT" sz="1000" dirty="0"/>
              <a:t> a </a:t>
            </a:r>
            <a:r>
              <a:rPr lang="pt-PT" sz="1000" dirty="0" err="1"/>
              <a:t>graph</a:t>
            </a:r>
            <a:r>
              <a:rPr lang="pt-PT" sz="1000" dirty="0"/>
              <a:t>, </a:t>
            </a:r>
            <a:r>
              <a:rPr lang="pt-PT" sz="1000" dirty="0" err="1"/>
              <a:t>where</a:t>
            </a:r>
            <a:r>
              <a:rPr lang="pt-PT" sz="1000" dirty="0"/>
              <a:t> nodes are </a:t>
            </a:r>
            <a:r>
              <a:rPr lang="pt-PT" sz="1000" dirty="0" err="1"/>
              <a:t>vertices</a:t>
            </a:r>
            <a:r>
              <a:rPr lang="pt-PT" sz="1000" dirty="0"/>
              <a:t>, </a:t>
            </a:r>
            <a:r>
              <a:rPr lang="pt-PT" sz="1000" dirty="0" err="1"/>
              <a:t>and</a:t>
            </a:r>
            <a:r>
              <a:rPr lang="pt-PT" sz="1000" dirty="0"/>
              <a:t> </a:t>
            </a:r>
            <a:r>
              <a:rPr lang="pt-PT" sz="1000" dirty="0" err="1"/>
              <a:t>edges</a:t>
            </a:r>
            <a:r>
              <a:rPr lang="pt-PT" sz="1000" dirty="0"/>
              <a:t> are </a:t>
            </a:r>
            <a:r>
              <a:rPr lang="pt-PT" sz="1000" dirty="0" err="1"/>
              <a:t>weighted</a:t>
            </a:r>
            <a:r>
              <a:rPr lang="pt-PT" sz="1000" dirty="0"/>
              <a:t> </a:t>
            </a:r>
            <a:r>
              <a:rPr lang="pt-PT" sz="1000" dirty="0" err="1"/>
              <a:t>connections</a:t>
            </a:r>
            <a:r>
              <a:rPr lang="pt-PT" sz="1000" dirty="0"/>
              <a:t> </a:t>
            </a:r>
            <a:r>
              <a:rPr lang="pt-PT" sz="1000" dirty="0" err="1"/>
              <a:t>between</a:t>
            </a:r>
            <a:r>
              <a:rPr lang="pt-PT" sz="1000" dirty="0"/>
              <a:t> </a:t>
            </a:r>
            <a:r>
              <a:rPr lang="pt-PT" sz="1000" dirty="0" err="1"/>
              <a:t>these</a:t>
            </a:r>
            <a:r>
              <a:rPr lang="pt-PT" sz="1000" dirty="0"/>
              <a:t> </a:t>
            </a:r>
            <a:r>
              <a:rPr lang="pt-PT" sz="1000" dirty="0" err="1"/>
              <a:t>vertices</a:t>
            </a:r>
            <a:r>
              <a:rPr lang="pt-PT" sz="1000" dirty="0"/>
              <a:t>.</a:t>
            </a:r>
          </a:p>
          <a:p>
            <a:pPr marL="742950" lvl="1" indent="-285750">
              <a:buFont typeface="Arial" panose="020B0604020202020204" pitchFamily="34" charset="0"/>
              <a:buChar char="•"/>
            </a:pPr>
            <a:r>
              <a:rPr lang="pt-PT" sz="1000" b="1" dirty="0" err="1"/>
              <a:t>Adjacency</a:t>
            </a:r>
            <a:r>
              <a:rPr lang="pt-PT" sz="1000" b="1" dirty="0"/>
              <a:t> </a:t>
            </a:r>
            <a:r>
              <a:rPr lang="pt-PT" sz="1000" b="1" dirty="0" err="1"/>
              <a:t>List</a:t>
            </a:r>
            <a:r>
              <a:rPr lang="pt-PT" sz="1000" dirty="0"/>
              <a:t>: </a:t>
            </a:r>
            <a:r>
              <a:rPr lang="pt-PT" sz="1000" dirty="0" err="1"/>
              <a:t>An</a:t>
            </a:r>
            <a:r>
              <a:rPr lang="pt-PT" sz="1000" dirty="0"/>
              <a:t> </a:t>
            </a:r>
            <a:r>
              <a:rPr lang="pt-PT" sz="1000" dirty="0" err="1"/>
              <a:t>adjacency</a:t>
            </a:r>
            <a:r>
              <a:rPr lang="pt-PT" sz="1000" dirty="0"/>
              <a:t> </a:t>
            </a:r>
            <a:r>
              <a:rPr lang="pt-PT" sz="1000" dirty="0" err="1"/>
              <a:t>list</a:t>
            </a:r>
            <a:r>
              <a:rPr lang="pt-PT" sz="1000" dirty="0"/>
              <a:t> </a:t>
            </a:r>
            <a:r>
              <a:rPr lang="pt-PT" sz="1000" dirty="0" err="1"/>
              <a:t>is</a:t>
            </a:r>
            <a:r>
              <a:rPr lang="pt-PT" sz="1000" dirty="0"/>
              <a:t> </a:t>
            </a:r>
            <a:r>
              <a:rPr lang="pt-PT" sz="1000" dirty="0" err="1"/>
              <a:t>created</a:t>
            </a:r>
            <a:r>
              <a:rPr lang="pt-PT" sz="1000" dirty="0"/>
              <a:t> for </a:t>
            </a:r>
            <a:r>
              <a:rPr lang="pt-PT" sz="1000" dirty="0" err="1"/>
              <a:t>efficient</a:t>
            </a:r>
            <a:r>
              <a:rPr lang="pt-PT" sz="1000" dirty="0"/>
              <a:t> </a:t>
            </a:r>
            <a:r>
              <a:rPr lang="pt-PT" sz="1000" dirty="0" err="1"/>
              <a:t>traversal</a:t>
            </a:r>
            <a:r>
              <a:rPr lang="pt-PT" sz="1000" dirty="0"/>
              <a:t> </a:t>
            </a:r>
            <a:r>
              <a:rPr lang="pt-PT" sz="1000" dirty="0" err="1"/>
              <a:t>and</a:t>
            </a:r>
            <a:r>
              <a:rPr lang="pt-PT" sz="1000" dirty="0"/>
              <a:t> </a:t>
            </a:r>
            <a:r>
              <a:rPr lang="pt-PT" sz="1000" dirty="0" err="1"/>
              <a:t>algorithmic</a:t>
            </a:r>
            <a:r>
              <a:rPr lang="pt-PT" sz="1000" dirty="0"/>
              <a:t> </a:t>
            </a:r>
            <a:r>
              <a:rPr lang="pt-PT" sz="1000" dirty="0" err="1"/>
              <a:t>operations</a:t>
            </a:r>
            <a:r>
              <a:rPr lang="pt-PT" sz="1000" dirty="0"/>
              <a:t>. </a:t>
            </a:r>
            <a:r>
              <a:rPr lang="pt-PT" sz="1000" dirty="0" err="1"/>
              <a:t>Each</a:t>
            </a:r>
            <a:r>
              <a:rPr lang="pt-PT" sz="1000" dirty="0"/>
              <a:t> node </a:t>
            </a:r>
            <a:r>
              <a:rPr lang="pt-PT" sz="1000" dirty="0" err="1"/>
              <a:t>points</a:t>
            </a:r>
            <a:r>
              <a:rPr lang="pt-PT" sz="1000" dirty="0"/>
              <a:t> to a </a:t>
            </a:r>
            <a:r>
              <a:rPr lang="pt-PT" sz="1000" dirty="0" err="1"/>
              <a:t>list</a:t>
            </a:r>
            <a:r>
              <a:rPr lang="pt-PT" sz="1000" dirty="0"/>
              <a:t> </a:t>
            </a:r>
            <a:r>
              <a:rPr lang="pt-PT" sz="1000" dirty="0" err="1"/>
              <a:t>of</a:t>
            </a:r>
            <a:r>
              <a:rPr lang="pt-PT" sz="1000" dirty="0"/>
              <a:t> </a:t>
            </a:r>
            <a:r>
              <a:rPr lang="pt-PT" sz="1000" dirty="0" err="1"/>
              <a:t>neighboring</a:t>
            </a:r>
            <a:r>
              <a:rPr lang="pt-PT" sz="1000" dirty="0"/>
              <a:t> nodes </a:t>
            </a:r>
            <a:r>
              <a:rPr lang="pt-PT" sz="1000" dirty="0" err="1"/>
              <a:t>along</a:t>
            </a:r>
            <a:r>
              <a:rPr lang="pt-PT" sz="1000" dirty="0"/>
              <a:t> </a:t>
            </a:r>
            <a:r>
              <a:rPr lang="pt-PT" sz="1000" dirty="0" err="1"/>
              <a:t>with</a:t>
            </a:r>
            <a:r>
              <a:rPr lang="pt-PT" sz="1000" dirty="0"/>
              <a:t> </a:t>
            </a:r>
            <a:r>
              <a:rPr lang="pt-PT" sz="1000" dirty="0" err="1"/>
              <a:t>the</a:t>
            </a:r>
            <a:r>
              <a:rPr lang="pt-PT" sz="1000" dirty="0"/>
              <a:t> </a:t>
            </a:r>
            <a:r>
              <a:rPr lang="pt-PT" sz="1000" dirty="0" err="1"/>
              <a:t>corresponding</a:t>
            </a:r>
            <a:r>
              <a:rPr lang="pt-PT" sz="1000" dirty="0"/>
              <a:t> </a:t>
            </a:r>
            <a:r>
              <a:rPr lang="pt-PT" sz="1000" dirty="0" err="1"/>
              <a:t>edge</a:t>
            </a:r>
            <a:r>
              <a:rPr lang="pt-PT" sz="1000" dirty="0"/>
              <a:t> </a:t>
            </a:r>
            <a:r>
              <a:rPr lang="pt-PT" sz="1000" dirty="0" err="1"/>
              <a:t>weights</a:t>
            </a:r>
            <a:r>
              <a:rPr lang="pt-PT" sz="1000" dirty="0"/>
              <a:t>.</a:t>
            </a:r>
          </a:p>
        </p:txBody>
      </p:sp>
    </p:spTree>
    <p:extLst>
      <p:ext uri="{BB962C8B-B14F-4D97-AF65-F5344CB8AC3E}">
        <p14:creationId xmlns:p14="http://schemas.microsoft.com/office/powerpoint/2010/main" val="248328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C4AE3-7D60-3479-EA25-65A49916E8C7}"/>
              </a:ext>
            </a:extLst>
          </p:cNvPr>
          <p:cNvSpPr>
            <a:spLocks noGrp="1"/>
          </p:cNvSpPr>
          <p:nvPr>
            <p:ph type="title"/>
          </p:nvPr>
        </p:nvSpPr>
        <p:spPr/>
        <p:txBody>
          <a:bodyPr>
            <a:normAutofit/>
          </a:bodyPr>
          <a:lstStyle/>
          <a:p>
            <a:r>
              <a:rPr lang="en-GB" dirty="0"/>
              <a:t>4.1. Backtracking Algorithm </a:t>
            </a:r>
          </a:p>
        </p:txBody>
      </p:sp>
      <p:sp>
        <p:nvSpPr>
          <p:cNvPr id="3" name="Marcador de Posição de Conteúdo 2">
            <a:extLst>
              <a:ext uri="{FF2B5EF4-FFF2-40B4-BE49-F238E27FC236}">
                <a16:creationId xmlns:a16="http://schemas.microsoft.com/office/drawing/2014/main" id="{555B7A4F-EFB6-4C21-2960-5174DB147FC3}"/>
              </a:ext>
            </a:extLst>
          </p:cNvPr>
          <p:cNvSpPr>
            <a:spLocks noGrp="1"/>
          </p:cNvSpPr>
          <p:nvPr>
            <p:ph idx="1"/>
          </p:nvPr>
        </p:nvSpPr>
        <p:spPr/>
        <p:txBody>
          <a:bodyPr>
            <a:normAutofit fontScale="55000" lnSpcReduction="20000"/>
          </a:bodyPr>
          <a:lstStyle/>
          <a:p>
            <a:pPr>
              <a:lnSpc>
                <a:spcPct val="160000"/>
              </a:lnSpc>
            </a:pPr>
            <a:r>
              <a:rPr lang="en-GB" dirty="0"/>
              <a:t>To tackle the Travelling Salesperson Problem (TSP), we implemented a backtracking algorithm designed to find the optimal route in a graph, starting and ending at the node </a:t>
            </a:r>
            <a:r>
              <a:rPr lang="en-GB" dirty="0" err="1"/>
              <a:t>labeled</a:t>
            </a:r>
            <a:r>
              <a:rPr lang="en-GB" dirty="0"/>
              <a:t> with the zero-identifier. The algorithm operates by recursively exploring all possible paths, marking nodes as visited or unvisited as it progresses. For each path, it calculates the total distance </a:t>
            </a:r>
            <a:r>
              <a:rPr lang="en-GB" dirty="0" err="1"/>
              <a:t>traveled</a:t>
            </a:r>
            <a:r>
              <a:rPr lang="en-GB" dirty="0"/>
              <a:t> and updates the shortest path found whenever a shorter complete tour is identified. This exhaustive search ensures that we find the optimal solution, though at the cost of high computational complexity.</a:t>
            </a:r>
          </a:p>
          <a:p>
            <a:pPr>
              <a:lnSpc>
                <a:spcPct val="160000"/>
              </a:lnSpc>
            </a:pPr>
            <a:endParaRPr lang="en-GB" dirty="0"/>
          </a:p>
          <a:p>
            <a:pPr>
              <a:lnSpc>
                <a:spcPct val="160000"/>
              </a:lnSpc>
            </a:pPr>
            <a:r>
              <a:rPr lang="en-GB" dirty="0"/>
              <a:t>We validated the algorithm using small graph datasets provided in the project. These tests confirmed the algorithm's accuracy by comparing its results with known optimal solutions. However, as expected, the execution time increased exponentially with the number of nodes, making the approach impractical for larger graphs. To illustrate this, we plotted the execution times for various graph sizes, which highlighted the exponential growth in computational effort required. This analysis underscored the need for more efficient heuristic methods to handle larger datasets, setting the stage for our subsequent development of approximation algorithms.</a:t>
            </a:r>
          </a:p>
          <a:p>
            <a:pPr>
              <a:lnSpc>
                <a:spcPct val="160000"/>
              </a:lnSpc>
            </a:pPr>
            <a:r>
              <a:rPr lang="pt-PT" dirty="0" err="1"/>
              <a:t>The</a:t>
            </a:r>
            <a:r>
              <a:rPr lang="pt-PT" dirty="0"/>
              <a:t> time </a:t>
            </a:r>
            <a:r>
              <a:rPr lang="pt-PT" dirty="0" err="1"/>
              <a:t>complexity</a:t>
            </a:r>
            <a:r>
              <a:rPr lang="pt-PT" dirty="0"/>
              <a:t> </a:t>
            </a:r>
            <a:r>
              <a:rPr lang="pt-PT" dirty="0" err="1"/>
              <a:t>of</a:t>
            </a:r>
            <a:r>
              <a:rPr lang="pt-PT" dirty="0"/>
              <a:t> </a:t>
            </a:r>
            <a:r>
              <a:rPr lang="pt-PT" dirty="0" err="1"/>
              <a:t>the</a:t>
            </a:r>
            <a:r>
              <a:rPr lang="pt-PT" dirty="0"/>
              <a:t> </a:t>
            </a:r>
            <a:r>
              <a:rPr lang="pt-PT" dirty="0" err="1"/>
              <a:t>backtracking</a:t>
            </a:r>
            <a:r>
              <a:rPr lang="pt-PT" dirty="0"/>
              <a:t> </a:t>
            </a:r>
            <a:r>
              <a:rPr lang="pt-PT" dirty="0" err="1"/>
              <a:t>algorithm</a:t>
            </a:r>
            <a:r>
              <a:rPr lang="pt-PT" dirty="0"/>
              <a:t> </a:t>
            </a:r>
            <a:r>
              <a:rPr lang="pt-PT" dirty="0" err="1"/>
              <a:t>is</a:t>
            </a:r>
            <a:r>
              <a:rPr lang="pt-PT" dirty="0"/>
              <a:t> O(n!)</a:t>
            </a:r>
            <a:r>
              <a:rPr lang="pt-PT" dirty="0">
                <a:effectLst/>
              </a:rPr>
              <a:t>O</a:t>
            </a:r>
            <a:r>
              <a:rPr lang="pt-PT" dirty="0"/>
              <a:t>(n!).</a:t>
            </a:r>
            <a:endParaRPr lang="en-GB" dirty="0"/>
          </a:p>
        </p:txBody>
      </p:sp>
    </p:spTree>
    <p:extLst>
      <p:ext uri="{BB962C8B-B14F-4D97-AF65-F5344CB8AC3E}">
        <p14:creationId xmlns:p14="http://schemas.microsoft.com/office/powerpoint/2010/main" val="394100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B7C72-51FE-C0F3-7513-5F2856EC82A4}"/>
              </a:ext>
            </a:extLst>
          </p:cNvPr>
          <p:cNvSpPr>
            <a:spLocks noGrp="1"/>
          </p:cNvSpPr>
          <p:nvPr>
            <p:ph type="title"/>
          </p:nvPr>
        </p:nvSpPr>
        <p:spPr/>
        <p:txBody>
          <a:bodyPr>
            <a:normAutofit/>
          </a:bodyPr>
          <a:lstStyle/>
          <a:p>
            <a:r>
              <a:rPr lang="en-GB" dirty="0"/>
              <a:t>4.2. Triangular Approximation Heuristic </a:t>
            </a:r>
          </a:p>
        </p:txBody>
      </p:sp>
      <p:sp>
        <p:nvSpPr>
          <p:cNvPr id="3" name="Marcador de Posição de Conteúdo 2">
            <a:extLst>
              <a:ext uri="{FF2B5EF4-FFF2-40B4-BE49-F238E27FC236}">
                <a16:creationId xmlns:a16="http://schemas.microsoft.com/office/drawing/2014/main" id="{6FBA5A1C-4A13-E6ED-B6DF-128F76D4479D}"/>
              </a:ext>
            </a:extLst>
          </p:cNvPr>
          <p:cNvSpPr>
            <a:spLocks noGrp="1"/>
          </p:cNvSpPr>
          <p:nvPr>
            <p:ph idx="1"/>
          </p:nvPr>
        </p:nvSpPr>
        <p:spPr/>
        <p:txBody>
          <a:bodyPr>
            <a:noAutofit/>
          </a:bodyPr>
          <a:lstStyle/>
          <a:p>
            <a:pPr marL="0" indent="0">
              <a:buNone/>
            </a:pPr>
            <a:r>
              <a:rPr lang="pt-PT" sz="1000" dirty="0"/>
              <a:t>      In </a:t>
            </a:r>
            <a:r>
              <a:rPr lang="pt-PT" sz="1000" dirty="0" err="1"/>
              <a:t>our</a:t>
            </a:r>
            <a:r>
              <a:rPr lang="pt-PT" sz="1000" dirty="0"/>
              <a:t> </a:t>
            </a:r>
            <a:r>
              <a:rPr lang="pt-PT" sz="1000" dirty="0" err="1"/>
              <a:t>implementation</a:t>
            </a:r>
            <a:r>
              <a:rPr lang="pt-PT" sz="1000" dirty="0"/>
              <a:t> </a:t>
            </a:r>
            <a:r>
              <a:rPr lang="pt-PT" sz="1000" dirty="0" err="1"/>
              <a:t>of</a:t>
            </a:r>
            <a:r>
              <a:rPr lang="pt-PT" sz="1000" dirty="0"/>
              <a:t> </a:t>
            </a:r>
            <a:r>
              <a:rPr lang="pt-PT" sz="1000" dirty="0" err="1"/>
              <a:t>the</a:t>
            </a:r>
            <a:r>
              <a:rPr lang="pt-PT" sz="1000" dirty="0"/>
              <a:t> 2-approximation </a:t>
            </a:r>
            <a:r>
              <a:rPr lang="pt-PT" sz="1000" dirty="0" err="1"/>
              <a:t>algorithm</a:t>
            </a:r>
            <a:r>
              <a:rPr lang="pt-PT" sz="1000" dirty="0"/>
              <a:t> for </a:t>
            </a:r>
            <a:r>
              <a:rPr lang="pt-PT" sz="1000" dirty="0" err="1"/>
              <a:t>the</a:t>
            </a:r>
            <a:r>
              <a:rPr lang="pt-PT" sz="1000" dirty="0"/>
              <a:t> Travelling </a:t>
            </a:r>
            <a:r>
              <a:rPr lang="pt-PT" sz="1000" dirty="0" err="1"/>
              <a:t>Salesperson</a:t>
            </a:r>
            <a:r>
              <a:rPr lang="pt-PT" sz="1000" dirty="0"/>
              <a:t> </a:t>
            </a:r>
            <a:r>
              <a:rPr lang="pt-PT" sz="1000" dirty="0" err="1"/>
              <a:t>Problem</a:t>
            </a:r>
            <a:r>
              <a:rPr lang="pt-PT" sz="1000" dirty="0"/>
              <a:t> (TSP), </a:t>
            </a:r>
            <a:r>
              <a:rPr lang="pt-PT" sz="1000" dirty="0" err="1"/>
              <a:t>we</a:t>
            </a:r>
            <a:r>
              <a:rPr lang="pt-PT" sz="1000" dirty="0"/>
              <a:t> </a:t>
            </a:r>
            <a:r>
              <a:rPr lang="pt-PT" sz="1000" dirty="0" err="1"/>
              <a:t>employed</a:t>
            </a:r>
            <a:r>
              <a:rPr lang="pt-PT" sz="1000" dirty="0"/>
              <a:t> </a:t>
            </a:r>
            <a:r>
              <a:rPr lang="pt-PT" sz="1000" dirty="0" err="1"/>
              <a:t>the</a:t>
            </a:r>
            <a:r>
              <a:rPr lang="pt-PT" sz="1000" dirty="0"/>
              <a:t> </a:t>
            </a:r>
            <a:r>
              <a:rPr lang="pt-PT" sz="1000" dirty="0" err="1"/>
              <a:t>Minimum</a:t>
            </a:r>
            <a:r>
              <a:rPr lang="pt-PT" sz="1000" dirty="0"/>
              <a:t> </a:t>
            </a:r>
            <a:r>
              <a:rPr lang="pt-PT" sz="1000" dirty="0" err="1"/>
              <a:t>Spanning</a:t>
            </a:r>
            <a:r>
              <a:rPr lang="pt-PT" sz="1000" dirty="0"/>
              <a:t> </a:t>
            </a:r>
            <a:r>
              <a:rPr lang="pt-PT" sz="1000" dirty="0" err="1"/>
              <a:t>Tree</a:t>
            </a:r>
            <a:r>
              <a:rPr lang="pt-PT" sz="1000" dirty="0"/>
              <a:t> (MST) </a:t>
            </a:r>
            <a:r>
              <a:rPr lang="pt-PT" sz="1000" dirty="0" err="1"/>
              <a:t>calculation</a:t>
            </a:r>
            <a:r>
              <a:rPr lang="pt-PT" sz="1000" dirty="0"/>
              <a:t> </a:t>
            </a:r>
            <a:r>
              <a:rPr lang="pt-PT" sz="1000" dirty="0" err="1"/>
              <a:t>using</a:t>
            </a:r>
            <a:r>
              <a:rPr lang="pt-PT" sz="1000" dirty="0"/>
              <a:t> </a:t>
            </a:r>
            <a:r>
              <a:rPr lang="pt-PT" sz="1000" dirty="0" err="1"/>
              <a:t>Prim's</a:t>
            </a:r>
            <a:r>
              <a:rPr lang="pt-PT" sz="1000" dirty="0"/>
              <a:t> </a:t>
            </a:r>
            <a:r>
              <a:rPr lang="pt-PT" sz="1000" dirty="0" err="1"/>
              <a:t>algorithm</a:t>
            </a:r>
            <a:r>
              <a:rPr lang="pt-PT" sz="1000" dirty="0"/>
              <a:t> </a:t>
            </a:r>
            <a:r>
              <a:rPr lang="pt-PT" sz="1000" dirty="0" err="1"/>
              <a:t>and</a:t>
            </a:r>
            <a:r>
              <a:rPr lang="pt-PT" sz="1000" dirty="0"/>
              <a:t> </a:t>
            </a:r>
            <a:r>
              <a:rPr lang="pt-PT" sz="1000" dirty="0" err="1"/>
              <a:t>followed</a:t>
            </a:r>
            <a:r>
              <a:rPr lang="pt-PT" sz="1000" dirty="0"/>
              <a:t> </a:t>
            </a:r>
            <a:r>
              <a:rPr lang="pt-PT" sz="1000" dirty="0" err="1"/>
              <a:t>it</a:t>
            </a:r>
            <a:r>
              <a:rPr lang="pt-PT" sz="1000" dirty="0"/>
              <a:t> </a:t>
            </a:r>
            <a:r>
              <a:rPr lang="pt-PT" sz="1000" dirty="0" err="1"/>
              <a:t>with</a:t>
            </a:r>
            <a:r>
              <a:rPr lang="pt-PT" sz="1000" dirty="0"/>
              <a:t> a </a:t>
            </a:r>
            <a:r>
              <a:rPr lang="pt-PT" sz="1000" dirty="0" err="1"/>
              <a:t>preorder</a:t>
            </a:r>
            <a:r>
              <a:rPr lang="pt-PT" sz="1000" dirty="0"/>
              <a:t> </a:t>
            </a:r>
            <a:r>
              <a:rPr lang="pt-PT" sz="1000" dirty="0" err="1"/>
              <a:t>traversal</a:t>
            </a:r>
            <a:r>
              <a:rPr lang="pt-PT" sz="1000" dirty="0"/>
              <a:t>. </a:t>
            </a:r>
            <a:r>
              <a:rPr lang="pt-PT" sz="1000" dirty="0" err="1"/>
              <a:t>Here’s</a:t>
            </a:r>
            <a:r>
              <a:rPr lang="pt-PT" sz="1000" dirty="0"/>
              <a:t> </a:t>
            </a:r>
            <a:r>
              <a:rPr lang="pt-PT" sz="1000" dirty="0" err="1"/>
              <a:t>why</a:t>
            </a:r>
            <a:r>
              <a:rPr lang="pt-PT" sz="1000" dirty="0"/>
              <a:t> </a:t>
            </a:r>
            <a:r>
              <a:rPr lang="pt-PT" sz="1000" dirty="0" err="1"/>
              <a:t>and</a:t>
            </a:r>
            <a:r>
              <a:rPr lang="pt-PT" sz="1000" dirty="0"/>
              <a:t> </a:t>
            </a:r>
            <a:r>
              <a:rPr lang="pt-PT" sz="1000" dirty="0" err="1"/>
              <a:t>how</a:t>
            </a:r>
            <a:r>
              <a:rPr lang="pt-PT" sz="1000" dirty="0"/>
              <a:t> </a:t>
            </a:r>
            <a:r>
              <a:rPr lang="pt-PT" sz="1000" dirty="0" err="1"/>
              <a:t>we</a:t>
            </a:r>
            <a:r>
              <a:rPr lang="pt-PT" sz="1000" dirty="0"/>
              <a:t> </a:t>
            </a:r>
            <a:r>
              <a:rPr lang="pt-PT" sz="1000" dirty="0" err="1"/>
              <a:t>used</a:t>
            </a:r>
            <a:r>
              <a:rPr lang="pt-PT" sz="1000" dirty="0"/>
              <a:t> </a:t>
            </a:r>
            <a:r>
              <a:rPr lang="pt-PT" sz="1000" dirty="0" err="1"/>
              <a:t>these</a:t>
            </a:r>
            <a:r>
              <a:rPr lang="pt-PT" sz="1000" dirty="0"/>
              <a:t> </a:t>
            </a:r>
            <a:r>
              <a:rPr lang="pt-PT" sz="1000" dirty="0" err="1"/>
              <a:t>methods</a:t>
            </a:r>
            <a:r>
              <a:rPr lang="pt-PT" sz="1000" dirty="0"/>
              <a:t>:</a:t>
            </a:r>
          </a:p>
          <a:p>
            <a:pPr marL="0" indent="0">
              <a:buNone/>
            </a:pPr>
            <a:r>
              <a:rPr lang="pt-PT" sz="1000" b="1" dirty="0"/>
              <a:t> 1.Minimum </a:t>
            </a:r>
            <a:r>
              <a:rPr lang="pt-PT" sz="1000" b="1" dirty="0" err="1"/>
              <a:t>Spanning</a:t>
            </a:r>
            <a:r>
              <a:rPr lang="pt-PT" sz="1000" b="1" dirty="0"/>
              <a:t> </a:t>
            </a:r>
            <a:r>
              <a:rPr lang="pt-PT" sz="1000" b="1" dirty="0" err="1"/>
              <a:t>Tree</a:t>
            </a:r>
            <a:r>
              <a:rPr lang="pt-PT" sz="1000" b="1" dirty="0"/>
              <a:t> (MST) </a:t>
            </a:r>
            <a:r>
              <a:rPr lang="pt-PT" sz="1000" b="1" dirty="0" err="1"/>
              <a:t>Calculation</a:t>
            </a:r>
            <a:r>
              <a:rPr lang="pt-PT" sz="1000" b="1" dirty="0"/>
              <a:t> </a:t>
            </a:r>
            <a:r>
              <a:rPr lang="pt-PT" sz="1000" b="1" dirty="0" err="1"/>
              <a:t>using</a:t>
            </a:r>
            <a:r>
              <a:rPr lang="pt-PT" sz="1000" b="1" dirty="0"/>
              <a:t> </a:t>
            </a:r>
            <a:r>
              <a:rPr lang="pt-PT" sz="1000" b="1" dirty="0" err="1"/>
              <a:t>Prim's</a:t>
            </a:r>
            <a:r>
              <a:rPr lang="pt-PT" sz="1000" b="1" dirty="0"/>
              <a:t> </a:t>
            </a:r>
            <a:r>
              <a:rPr lang="pt-PT" sz="1000" b="1" dirty="0" err="1"/>
              <a:t>Algorithm</a:t>
            </a:r>
            <a:r>
              <a:rPr lang="pt-PT" sz="1000" dirty="0"/>
              <a:t>:</a:t>
            </a:r>
          </a:p>
          <a:p>
            <a:pPr lvl="1" indent="0">
              <a:buNone/>
            </a:pPr>
            <a:r>
              <a:rPr lang="pt-PT" sz="1000" b="1" dirty="0"/>
              <a:t> </a:t>
            </a:r>
            <a:r>
              <a:rPr lang="pt-PT" sz="1000" b="1" dirty="0" err="1"/>
              <a:t>Why</a:t>
            </a:r>
            <a:r>
              <a:rPr lang="pt-PT" sz="1000" b="1" dirty="0"/>
              <a:t> </a:t>
            </a:r>
            <a:r>
              <a:rPr lang="pt-PT" sz="1000" b="1" dirty="0" err="1"/>
              <a:t>Prim's</a:t>
            </a:r>
            <a:r>
              <a:rPr lang="pt-PT" sz="1000" b="1" dirty="0"/>
              <a:t> </a:t>
            </a:r>
            <a:r>
              <a:rPr lang="pt-PT" sz="1000" b="1" dirty="0" err="1"/>
              <a:t>Algorithm</a:t>
            </a:r>
            <a:r>
              <a:rPr lang="pt-PT" sz="1000" dirty="0"/>
              <a:t>: </a:t>
            </a:r>
            <a:r>
              <a:rPr lang="pt-PT" sz="1000" dirty="0" err="1"/>
              <a:t>We</a:t>
            </a:r>
            <a:r>
              <a:rPr lang="pt-PT" sz="1000" dirty="0"/>
              <a:t> </a:t>
            </a:r>
            <a:r>
              <a:rPr lang="pt-PT" sz="1000" dirty="0" err="1"/>
              <a:t>chose</a:t>
            </a:r>
            <a:r>
              <a:rPr lang="pt-PT" sz="1000" dirty="0"/>
              <a:t> </a:t>
            </a:r>
            <a:r>
              <a:rPr lang="pt-PT" sz="1000" dirty="0" err="1"/>
              <a:t>Prim's</a:t>
            </a:r>
            <a:r>
              <a:rPr lang="pt-PT" sz="1000" dirty="0"/>
              <a:t> </a:t>
            </a:r>
            <a:r>
              <a:rPr lang="pt-PT" sz="1000" dirty="0" err="1"/>
              <a:t>algorithm</a:t>
            </a:r>
            <a:r>
              <a:rPr lang="pt-PT" sz="1000" dirty="0"/>
              <a:t> </a:t>
            </a:r>
            <a:r>
              <a:rPr lang="pt-PT" sz="1000" dirty="0" err="1"/>
              <a:t>because</a:t>
            </a:r>
            <a:r>
              <a:rPr lang="pt-PT" sz="1000" dirty="0"/>
              <a:t> </a:t>
            </a:r>
            <a:r>
              <a:rPr lang="pt-PT" sz="1000" dirty="0" err="1"/>
              <a:t>it</a:t>
            </a:r>
            <a:r>
              <a:rPr lang="pt-PT" sz="1000" dirty="0"/>
              <a:t> </a:t>
            </a:r>
            <a:r>
              <a:rPr lang="pt-PT" sz="1000" dirty="0" err="1"/>
              <a:t>is</a:t>
            </a:r>
            <a:r>
              <a:rPr lang="pt-PT" sz="1000" dirty="0"/>
              <a:t> </a:t>
            </a:r>
            <a:r>
              <a:rPr lang="pt-PT" sz="1000" dirty="0" err="1"/>
              <a:t>efficient</a:t>
            </a:r>
            <a:r>
              <a:rPr lang="pt-PT" sz="1000" dirty="0"/>
              <a:t> for dense </a:t>
            </a:r>
            <a:r>
              <a:rPr lang="pt-PT" sz="1000" dirty="0" err="1"/>
              <a:t>graphs</a:t>
            </a:r>
            <a:r>
              <a:rPr lang="pt-PT" sz="1000" dirty="0"/>
              <a:t> </a:t>
            </a:r>
            <a:r>
              <a:rPr lang="pt-PT" sz="1000" dirty="0" err="1"/>
              <a:t>and</a:t>
            </a:r>
            <a:r>
              <a:rPr lang="pt-PT" sz="1000" dirty="0"/>
              <a:t> </a:t>
            </a:r>
            <a:r>
              <a:rPr lang="pt-PT" sz="1000" dirty="0" err="1"/>
              <a:t>ensures</a:t>
            </a:r>
            <a:r>
              <a:rPr lang="pt-PT" sz="1000" dirty="0"/>
              <a:t> </a:t>
            </a:r>
            <a:r>
              <a:rPr lang="pt-PT" sz="1000" dirty="0" err="1"/>
              <a:t>the</a:t>
            </a:r>
            <a:r>
              <a:rPr lang="pt-PT" sz="1000" dirty="0"/>
              <a:t> </a:t>
            </a:r>
            <a:r>
              <a:rPr lang="pt-PT" sz="1000" dirty="0" err="1"/>
              <a:t>construction</a:t>
            </a:r>
            <a:r>
              <a:rPr lang="pt-PT" sz="1000" dirty="0"/>
              <a:t> </a:t>
            </a:r>
            <a:r>
              <a:rPr lang="pt-PT" sz="1000" dirty="0" err="1"/>
              <a:t>of</a:t>
            </a:r>
            <a:r>
              <a:rPr lang="pt-PT" sz="1000" dirty="0"/>
              <a:t> </a:t>
            </a:r>
            <a:r>
              <a:rPr lang="pt-PT" sz="1000" dirty="0" err="1"/>
              <a:t>an</a:t>
            </a:r>
            <a:r>
              <a:rPr lang="pt-PT" sz="1000" dirty="0"/>
              <a:t> MST </a:t>
            </a:r>
            <a:r>
              <a:rPr lang="pt-PT" sz="1000" dirty="0" err="1"/>
              <a:t>with</a:t>
            </a:r>
            <a:r>
              <a:rPr lang="pt-PT" sz="1000" dirty="0"/>
              <a:t> a time </a:t>
            </a:r>
            <a:r>
              <a:rPr lang="pt-PT" sz="1000" dirty="0" err="1"/>
              <a:t>complexity</a:t>
            </a:r>
            <a:r>
              <a:rPr lang="pt-PT" sz="1000" dirty="0"/>
              <a:t> </a:t>
            </a:r>
            <a:r>
              <a:rPr lang="pt-PT" sz="1000" dirty="0" err="1"/>
              <a:t>of</a:t>
            </a:r>
            <a:r>
              <a:rPr lang="pt-PT" sz="1000" dirty="0"/>
              <a:t> O(V^2) for </a:t>
            </a:r>
            <a:r>
              <a:rPr lang="pt-PT" sz="1000" dirty="0" err="1"/>
              <a:t>adjacency</a:t>
            </a:r>
            <a:r>
              <a:rPr lang="pt-PT" sz="1000" dirty="0"/>
              <a:t> </a:t>
            </a:r>
            <a:r>
              <a:rPr lang="pt-PT" sz="1000" dirty="0" err="1"/>
              <a:t>matrix</a:t>
            </a:r>
            <a:r>
              <a:rPr lang="pt-PT" sz="1000" dirty="0"/>
              <a:t> </a:t>
            </a:r>
            <a:r>
              <a:rPr lang="pt-PT" sz="1000" dirty="0" err="1"/>
              <a:t>representation</a:t>
            </a:r>
            <a:r>
              <a:rPr lang="pt-PT" sz="1000" dirty="0"/>
              <a:t> </a:t>
            </a:r>
            <a:r>
              <a:rPr lang="pt-PT" sz="1000" dirty="0" err="1"/>
              <a:t>or</a:t>
            </a:r>
            <a:r>
              <a:rPr lang="pt-PT" sz="1000" dirty="0"/>
              <a:t> O(E + V log V) </a:t>
            </a:r>
            <a:r>
              <a:rPr lang="pt-PT" sz="1000" dirty="0" err="1"/>
              <a:t>with</a:t>
            </a:r>
            <a:r>
              <a:rPr lang="pt-PT" sz="1000" dirty="0"/>
              <a:t> a </a:t>
            </a:r>
            <a:r>
              <a:rPr lang="pt-PT" sz="1000" dirty="0" err="1"/>
              <a:t>priority</a:t>
            </a:r>
            <a:r>
              <a:rPr lang="pt-PT" sz="1000" dirty="0"/>
              <a:t> </a:t>
            </a:r>
            <a:r>
              <a:rPr lang="pt-PT" sz="1000" dirty="0" err="1"/>
              <a:t>queue</a:t>
            </a:r>
            <a:r>
              <a:rPr lang="pt-PT" sz="1000" dirty="0"/>
              <a:t>. </a:t>
            </a:r>
            <a:r>
              <a:rPr lang="pt-PT" sz="1000" dirty="0" err="1"/>
              <a:t>This</a:t>
            </a:r>
            <a:r>
              <a:rPr lang="pt-PT" sz="1000" dirty="0"/>
              <a:t> </a:t>
            </a:r>
            <a:r>
              <a:rPr lang="pt-PT" sz="1000" dirty="0" err="1"/>
              <a:t>makes</a:t>
            </a:r>
            <a:r>
              <a:rPr lang="pt-PT" sz="1000" dirty="0"/>
              <a:t> </a:t>
            </a:r>
            <a:r>
              <a:rPr lang="pt-PT" sz="1000" dirty="0" err="1"/>
              <a:t>it</a:t>
            </a:r>
            <a:r>
              <a:rPr lang="pt-PT" sz="1000" dirty="0"/>
              <a:t> </a:t>
            </a:r>
            <a:r>
              <a:rPr lang="pt-PT" sz="1000" dirty="0" err="1"/>
              <a:t>suitable</a:t>
            </a:r>
            <a:r>
              <a:rPr lang="pt-PT" sz="1000" dirty="0"/>
              <a:t> for </a:t>
            </a:r>
            <a:r>
              <a:rPr lang="pt-PT" sz="1000" dirty="0" err="1"/>
              <a:t>our</a:t>
            </a:r>
            <a:r>
              <a:rPr lang="pt-PT" sz="1000" dirty="0"/>
              <a:t> </a:t>
            </a:r>
            <a:r>
              <a:rPr lang="pt-PT" sz="1000" dirty="0" err="1"/>
              <a:t>dataset</a:t>
            </a:r>
            <a:r>
              <a:rPr lang="pt-PT" sz="1000" dirty="0"/>
              <a:t>, </a:t>
            </a:r>
            <a:r>
              <a:rPr lang="pt-PT" sz="1000" dirty="0" err="1"/>
              <a:t>where</a:t>
            </a:r>
            <a:r>
              <a:rPr lang="pt-PT" sz="1000" dirty="0"/>
              <a:t> </a:t>
            </a:r>
            <a:r>
              <a:rPr lang="pt-PT" sz="1000" dirty="0" err="1"/>
              <a:t>we</a:t>
            </a:r>
            <a:r>
              <a:rPr lang="pt-PT" sz="1000" dirty="0"/>
              <a:t> </a:t>
            </a:r>
            <a:r>
              <a:rPr lang="pt-PT" sz="1000" dirty="0" err="1"/>
              <a:t>need</a:t>
            </a:r>
            <a:r>
              <a:rPr lang="pt-PT" sz="1000" dirty="0"/>
              <a:t> to </a:t>
            </a:r>
            <a:r>
              <a:rPr lang="pt-PT" sz="1000" dirty="0" err="1"/>
              <a:t>ensure</a:t>
            </a:r>
            <a:r>
              <a:rPr lang="pt-PT" sz="1000" dirty="0"/>
              <a:t> </a:t>
            </a:r>
            <a:r>
              <a:rPr lang="pt-PT" sz="1000" dirty="0" err="1"/>
              <a:t>all</a:t>
            </a:r>
            <a:r>
              <a:rPr lang="pt-PT" sz="1000" dirty="0"/>
              <a:t> nodes are </a:t>
            </a:r>
            <a:r>
              <a:rPr lang="pt-PT" sz="1000" dirty="0" err="1"/>
              <a:t>connected</a:t>
            </a:r>
            <a:r>
              <a:rPr lang="pt-PT" sz="1000" dirty="0"/>
              <a:t> </a:t>
            </a:r>
            <a:r>
              <a:rPr lang="pt-PT" sz="1000" dirty="0" err="1"/>
              <a:t>with</a:t>
            </a:r>
            <a:r>
              <a:rPr lang="pt-PT" sz="1000" dirty="0"/>
              <a:t> </a:t>
            </a:r>
            <a:r>
              <a:rPr lang="pt-PT" sz="1000" dirty="0" err="1"/>
              <a:t>the</a:t>
            </a:r>
            <a:r>
              <a:rPr lang="pt-PT" sz="1000" dirty="0"/>
              <a:t> </a:t>
            </a:r>
            <a:r>
              <a:rPr lang="pt-PT" sz="1000" dirty="0" err="1"/>
              <a:t>minimum</a:t>
            </a:r>
            <a:r>
              <a:rPr lang="pt-PT" sz="1000" dirty="0"/>
              <a:t> total </a:t>
            </a:r>
            <a:r>
              <a:rPr lang="pt-PT" sz="1000" dirty="0" err="1"/>
              <a:t>edge</a:t>
            </a:r>
            <a:r>
              <a:rPr lang="pt-PT" sz="1000" dirty="0"/>
              <a:t> </a:t>
            </a:r>
            <a:r>
              <a:rPr lang="pt-PT" sz="1000" dirty="0" err="1"/>
              <a:t>weight</a:t>
            </a:r>
            <a:r>
              <a:rPr lang="pt-PT" sz="1000" dirty="0"/>
              <a:t>.</a:t>
            </a:r>
          </a:p>
          <a:p>
            <a:pPr lvl="1" indent="0">
              <a:buNone/>
            </a:pPr>
            <a:r>
              <a:rPr lang="pt-PT" sz="1000" b="1" dirty="0"/>
              <a:t>  </a:t>
            </a:r>
            <a:r>
              <a:rPr lang="pt-PT" sz="1000" b="1" dirty="0" err="1"/>
              <a:t>Purpose</a:t>
            </a:r>
            <a:r>
              <a:rPr lang="pt-PT" sz="1000" dirty="0"/>
              <a:t>: </a:t>
            </a:r>
            <a:r>
              <a:rPr lang="pt-PT" sz="1000" dirty="0" err="1"/>
              <a:t>The</a:t>
            </a:r>
            <a:r>
              <a:rPr lang="pt-PT" sz="1000" dirty="0"/>
              <a:t> MST </a:t>
            </a:r>
            <a:r>
              <a:rPr lang="pt-PT" sz="1000" dirty="0" err="1"/>
              <a:t>represents</a:t>
            </a:r>
            <a:r>
              <a:rPr lang="pt-PT" sz="1000" dirty="0"/>
              <a:t> a </a:t>
            </a:r>
            <a:r>
              <a:rPr lang="pt-PT" sz="1000" dirty="0" err="1"/>
              <a:t>subset</a:t>
            </a:r>
            <a:r>
              <a:rPr lang="pt-PT" sz="1000" dirty="0"/>
              <a:t> </a:t>
            </a:r>
            <a:r>
              <a:rPr lang="pt-PT" sz="1000" dirty="0" err="1"/>
              <a:t>of</a:t>
            </a:r>
            <a:r>
              <a:rPr lang="pt-PT" sz="1000" dirty="0"/>
              <a:t> </a:t>
            </a:r>
            <a:r>
              <a:rPr lang="pt-PT" sz="1000" dirty="0" err="1"/>
              <a:t>the</a:t>
            </a:r>
            <a:r>
              <a:rPr lang="pt-PT" sz="1000" dirty="0"/>
              <a:t> </a:t>
            </a:r>
            <a:r>
              <a:rPr lang="pt-PT" sz="1000" dirty="0" err="1"/>
              <a:t>edges</a:t>
            </a:r>
            <a:r>
              <a:rPr lang="pt-PT" sz="1000" dirty="0"/>
              <a:t> </a:t>
            </a:r>
            <a:r>
              <a:rPr lang="pt-PT" sz="1000" dirty="0" err="1"/>
              <a:t>that</a:t>
            </a:r>
            <a:r>
              <a:rPr lang="pt-PT" sz="1000" dirty="0"/>
              <a:t> </a:t>
            </a:r>
            <a:r>
              <a:rPr lang="pt-PT" sz="1000" dirty="0" err="1"/>
              <a:t>connects</a:t>
            </a:r>
            <a:r>
              <a:rPr lang="pt-PT" sz="1000" dirty="0"/>
              <a:t> </a:t>
            </a:r>
            <a:r>
              <a:rPr lang="pt-PT" sz="1000" dirty="0" err="1"/>
              <a:t>all</a:t>
            </a:r>
            <a:r>
              <a:rPr lang="pt-PT" sz="1000" dirty="0"/>
              <a:t> </a:t>
            </a:r>
            <a:r>
              <a:rPr lang="pt-PT" sz="1000" dirty="0" err="1"/>
              <a:t>vertices</a:t>
            </a:r>
            <a:r>
              <a:rPr lang="pt-PT" sz="1000" dirty="0"/>
              <a:t> </a:t>
            </a:r>
            <a:r>
              <a:rPr lang="pt-PT" sz="1000" dirty="0" err="1"/>
              <a:t>together</a:t>
            </a:r>
            <a:r>
              <a:rPr lang="pt-PT" sz="1000" dirty="0"/>
              <a:t> </a:t>
            </a:r>
            <a:r>
              <a:rPr lang="pt-PT" sz="1000" dirty="0" err="1"/>
              <a:t>without</a:t>
            </a:r>
            <a:r>
              <a:rPr lang="pt-PT" sz="1000" dirty="0"/>
              <a:t> </a:t>
            </a:r>
            <a:r>
              <a:rPr lang="pt-PT" sz="1000" dirty="0" err="1"/>
              <a:t>any</a:t>
            </a:r>
            <a:r>
              <a:rPr lang="pt-PT" sz="1000" dirty="0"/>
              <a:t> </a:t>
            </a:r>
            <a:r>
              <a:rPr lang="pt-PT" sz="1000" dirty="0" err="1"/>
              <a:t>cycles</a:t>
            </a:r>
            <a:r>
              <a:rPr lang="pt-PT" sz="1000" dirty="0"/>
              <a:t> </a:t>
            </a:r>
            <a:r>
              <a:rPr lang="pt-PT" sz="1000" dirty="0" err="1"/>
              <a:t>and</a:t>
            </a:r>
            <a:r>
              <a:rPr lang="pt-PT" sz="1000" dirty="0"/>
              <a:t> </a:t>
            </a:r>
            <a:r>
              <a:rPr lang="pt-PT" sz="1000" dirty="0" err="1"/>
              <a:t>with</a:t>
            </a:r>
            <a:r>
              <a:rPr lang="pt-PT" sz="1000" dirty="0"/>
              <a:t> </a:t>
            </a:r>
            <a:r>
              <a:rPr lang="pt-PT" sz="1000" dirty="0" err="1"/>
              <a:t>the</a:t>
            </a:r>
            <a:r>
              <a:rPr lang="pt-PT" sz="1000" dirty="0"/>
              <a:t> </a:t>
            </a:r>
            <a:r>
              <a:rPr lang="pt-PT" sz="1000" dirty="0" err="1"/>
              <a:t>minimum</a:t>
            </a:r>
            <a:r>
              <a:rPr lang="pt-PT" sz="1000" dirty="0"/>
              <a:t> </a:t>
            </a:r>
            <a:r>
              <a:rPr lang="pt-PT" sz="1000" dirty="0" err="1"/>
              <a:t>possible</a:t>
            </a:r>
            <a:r>
              <a:rPr lang="pt-PT" sz="1000" dirty="0"/>
              <a:t> total </a:t>
            </a:r>
            <a:r>
              <a:rPr lang="pt-PT" sz="1000" dirty="0" err="1"/>
              <a:t>edge</a:t>
            </a:r>
            <a:r>
              <a:rPr lang="pt-PT" sz="1000" dirty="0"/>
              <a:t> </a:t>
            </a:r>
            <a:r>
              <a:rPr lang="pt-PT" sz="1000" dirty="0" err="1"/>
              <a:t>weight</a:t>
            </a:r>
            <a:r>
              <a:rPr lang="pt-PT" sz="1000" dirty="0"/>
              <a:t>. </a:t>
            </a:r>
            <a:r>
              <a:rPr lang="pt-PT" sz="1000" dirty="0" err="1"/>
              <a:t>This</a:t>
            </a:r>
            <a:r>
              <a:rPr lang="pt-PT" sz="1000" dirty="0"/>
              <a:t> </a:t>
            </a:r>
            <a:r>
              <a:rPr lang="pt-PT" sz="1000" dirty="0" err="1"/>
              <a:t>is</a:t>
            </a:r>
            <a:r>
              <a:rPr lang="pt-PT" sz="1000" dirty="0"/>
              <a:t> a crucial step </a:t>
            </a:r>
            <a:r>
              <a:rPr lang="pt-PT" sz="1000" dirty="0" err="1"/>
              <a:t>because</a:t>
            </a:r>
            <a:r>
              <a:rPr lang="pt-PT" sz="1000" dirty="0"/>
              <a:t> </a:t>
            </a:r>
            <a:r>
              <a:rPr lang="pt-PT" sz="1000" dirty="0" err="1"/>
              <a:t>the</a:t>
            </a:r>
            <a:r>
              <a:rPr lang="pt-PT" sz="1000" dirty="0"/>
              <a:t> MST </a:t>
            </a:r>
            <a:r>
              <a:rPr lang="pt-PT" sz="1000" dirty="0" err="1"/>
              <a:t>provides</a:t>
            </a:r>
            <a:r>
              <a:rPr lang="pt-PT" sz="1000" dirty="0"/>
              <a:t> a </a:t>
            </a:r>
            <a:r>
              <a:rPr lang="pt-PT" sz="1000" dirty="0" err="1"/>
              <a:t>framework</a:t>
            </a:r>
            <a:r>
              <a:rPr lang="pt-PT" sz="1000" dirty="0"/>
              <a:t> </a:t>
            </a:r>
            <a:r>
              <a:rPr lang="pt-PT" sz="1000" dirty="0" err="1"/>
              <a:t>that</a:t>
            </a:r>
            <a:r>
              <a:rPr lang="pt-PT" sz="1000" dirty="0"/>
              <a:t> </a:t>
            </a:r>
            <a:r>
              <a:rPr lang="pt-PT" sz="1000" dirty="0" err="1"/>
              <a:t>approximates</a:t>
            </a:r>
            <a:r>
              <a:rPr lang="pt-PT" sz="1000" dirty="0"/>
              <a:t> </a:t>
            </a:r>
            <a:r>
              <a:rPr lang="pt-PT" sz="1000" dirty="0" err="1"/>
              <a:t>the</a:t>
            </a:r>
            <a:r>
              <a:rPr lang="pt-PT" sz="1000" dirty="0"/>
              <a:t> </a:t>
            </a:r>
            <a:r>
              <a:rPr lang="pt-PT" sz="1000" dirty="0" err="1"/>
              <a:t>optimal</a:t>
            </a:r>
            <a:r>
              <a:rPr lang="pt-PT" sz="1000" dirty="0"/>
              <a:t> TSP tour </a:t>
            </a:r>
            <a:r>
              <a:rPr lang="pt-PT" sz="1000" dirty="0" err="1"/>
              <a:t>without</a:t>
            </a:r>
            <a:r>
              <a:rPr lang="pt-PT" sz="1000" dirty="0"/>
              <a:t> </a:t>
            </a:r>
            <a:r>
              <a:rPr lang="pt-PT" sz="1000" dirty="0" err="1"/>
              <a:t>redundant</a:t>
            </a:r>
            <a:r>
              <a:rPr lang="pt-PT" sz="1000" dirty="0"/>
              <a:t> </a:t>
            </a:r>
            <a:r>
              <a:rPr lang="pt-PT" sz="1000" dirty="0" err="1"/>
              <a:t>paths</a:t>
            </a:r>
            <a:r>
              <a:rPr lang="pt-PT" sz="1000" dirty="0"/>
              <a:t>.</a:t>
            </a:r>
          </a:p>
          <a:p>
            <a:pPr marL="0" indent="0">
              <a:buNone/>
            </a:pPr>
            <a:r>
              <a:rPr lang="pt-PT" sz="1000" b="1" dirty="0"/>
              <a:t> 2 . </a:t>
            </a:r>
            <a:r>
              <a:rPr lang="pt-PT" sz="1000" b="1" dirty="0" err="1"/>
              <a:t>Preorder</a:t>
            </a:r>
            <a:r>
              <a:rPr lang="pt-PT" sz="1000" b="1" dirty="0"/>
              <a:t> </a:t>
            </a:r>
            <a:r>
              <a:rPr lang="pt-PT" sz="1000" b="1" dirty="0" err="1"/>
              <a:t>Traversal</a:t>
            </a:r>
            <a:r>
              <a:rPr lang="pt-PT" sz="1000" b="1" dirty="0"/>
              <a:t> </a:t>
            </a:r>
            <a:r>
              <a:rPr lang="pt-PT" sz="1000" b="1" dirty="0" err="1"/>
              <a:t>of</a:t>
            </a:r>
            <a:r>
              <a:rPr lang="pt-PT" sz="1000" b="1" dirty="0"/>
              <a:t> </a:t>
            </a:r>
            <a:r>
              <a:rPr lang="pt-PT" sz="1000" b="1" dirty="0" err="1"/>
              <a:t>the</a:t>
            </a:r>
            <a:r>
              <a:rPr lang="pt-PT" sz="1000" b="1" dirty="0"/>
              <a:t> MST</a:t>
            </a:r>
            <a:r>
              <a:rPr lang="pt-PT" sz="1000" dirty="0"/>
              <a:t>:</a:t>
            </a:r>
          </a:p>
          <a:p>
            <a:pPr lvl="1" indent="0">
              <a:buNone/>
            </a:pPr>
            <a:r>
              <a:rPr lang="pt-PT" sz="1000" b="1" dirty="0"/>
              <a:t>   </a:t>
            </a:r>
            <a:r>
              <a:rPr lang="pt-PT" sz="1000" b="1" dirty="0" err="1"/>
              <a:t>Why</a:t>
            </a:r>
            <a:r>
              <a:rPr lang="pt-PT" sz="1000" b="1" dirty="0"/>
              <a:t> </a:t>
            </a:r>
            <a:r>
              <a:rPr lang="pt-PT" sz="1000" b="1" dirty="0" err="1"/>
              <a:t>Preorder</a:t>
            </a:r>
            <a:r>
              <a:rPr lang="pt-PT" sz="1000" b="1" dirty="0"/>
              <a:t> </a:t>
            </a:r>
            <a:r>
              <a:rPr lang="pt-PT" sz="1000" b="1" dirty="0" err="1"/>
              <a:t>Traversal</a:t>
            </a:r>
            <a:r>
              <a:rPr lang="pt-PT" sz="1000" dirty="0"/>
              <a:t>: </a:t>
            </a:r>
            <a:r>
              <a:rPr lang="pt-PT" sz="1000" dirty="0" err="1"/>
              <a:t>Preorder</a:t>
            </a:r>
            <a:r>
              <a:rPr lang="pt-PT" sz="1000" dirty="0"/>
              <a:t> </a:t>
            </a:r>
            <a:r>
              <a:rPr lang="pt-PT" sz="1000" dirty="0" err="1"/>
              <a:t>traversal</a:t>
            </a:r>
            <a:r>
              <a:rPr lang="pt-PT" sz="1000" dirty="0"/>
              <a:t> </a:t>
            </a:r>
            <a:r>
              <a:rPr lang="pt-PT" sz="1000" dirty="0" err="1"/>
              <a:t>is</a:t>
            </a:r>
            <a:r>
              <a:rPr lang="pt-PT" sz="1000" dirty="0"/>
              <a:t> </a:t>
            </a:r>
            <a:r>
              <a:rPr lang="pt-PT" sz="1000" dirty="0" err="1"/>
              <a:t>used</a:t>
            </a:r>
            <a:r>
              <a:rPr lang="pt-PT" sz="1000" dirty="0"/>
              <a:t> to </a:t>
            </a:r>
            <a:r>
              <a:rPr lang="pt-PT" sz="1000" dirty="0" err="1"/>
              <a:t>generate</a:t>
            </a:r>
            <a:r>
              <a:rPr lang="pt-PT" sz="1000" dirty="0"/>
              <a:t> a tour </a:t>
            </a:r>
            <a:r>
              <a:rPr lang="pt-PT" sz="1000" dirty="0" err="1"/>
              <a:t>of</a:t>
            </a:r>
            <a:r>
              <a:rPr lang="pt-PT" sz="1000" dirty="0"/>
              <a:t> </a:t>
            </a:r>
            <a:r>
              <a:rPr lang="pt-PT" sz="1000" dirty="0" err="1"/>
              <a:t>the</a:t>
            </a:r>
            <a:r>
              <a:rPr lang="pt-PT" sz="1000" dirty="0"/>
              <a:t> nodes in </a:t>
            </a:r>
            <a:r>
              <a:rPr lang="pt-PT" sz="1000" dirty="0" err="1"/>
              <a:t>the</a:t>
            </a:r>
            <a:r>
              <a:rPr lang="pt-PT" sz="1000" dirty="0"/>
              <a:t> MST. </a:t>
            </a:r>
            <a:r>
              <a:rPr lang="pt-PT" sz="1000" dirty="0" err="1"/>
              <a:t>This</a:t>
            </a:r>
            <a:r>
              <a:rPr lang="pt-PT" sz="1000" dirty="0"/>
              <a:t> </a:t>
            </a:r>
            <a:r>
              <a:rPr lang="pt-PT" sz="1000" dirty="0" err="1"/>
              <a:t>method</a:t>
            </a:r>
            <a:r>
              <a:rPr lang="pt-PT" sz="1000" dirty="0"/>
              <a:t> </a:t>
            </a:r>
            <a:r>
              <a:rPr lang="pt-PT" sz="1000" dirty="0" err="1"/>
              <a:t>ensures</a:t>
            </a:r>
            <a:r>
              <a:rPr lang="pt-PT" sz="1000" dirty="0"/>
              <a:t> </a:t>
            </a:r>
            <a:r>
              <a:rPr lang="pt-PT" sz="1000" dirty="0" err="1"/>
              <a:t>that</a:t>
            </a:r>
            <a:r>
              <a:rPr lang="pt-PT" sz="1000" dirty="0"/>
              <a:t> </a:t>
            </a:r>
            <a:r>
              <a:rPr lang="pt-PT" sz="1000" dirty="0" err="1"/>
              <a:t>we</a:t>
            </a:r>
            <a:r>
              <a:rPr lang="pt-PT" sz="1000" dirty="0"/>
              <a:t> </a:t>
            </a:r>
            <a:r>
              <a:rPr lang="pt-PT" sz="1000" dirty="0" err="1"/>
              <a:t>visit</a:t>
            </a:r>
            <a:r>
              <a:rPr lang="pt-PT" sz="1000" dirty="0"/>
              <a:t> </a:t>
            </a:r>
            <a:r>
              <a:rPr lang="pt-PT" sz="1000" dirty="0" err="1"/>
              <a:t>each</a:t>
            </a:r>
            <a:r>
              <a:rPr lang="pt-PT" sz="1000" dirty="0"/>
              <a:t> node </a:t>
            </a:r>
            <a:r>
              <a:rPr lang="pt-PT" sz="1000" dirty="0" err="1"/>
              <a:t>exactly</a:t>
            </a:r>
            <a:r>
              <a:rPr lang="pt-PT" sz="1000" dirty="0"/>
              <a:t> </a:t>
            </a:r>
            <a:r>
              <a:rPr lang="pt-PT" sz="1000" dirty="0" err="1"/>
              <a:t>once</a:t>
            </a:r>
            <a:r>
              <a:rPr lang="pt-PT" sz="1000" dirty="0"/>
              <a:t> </a:t>
            </a:r>
            <a:r>
              <a:rPr lang="pt-PT" sz="1000" dirty="0" err="1"/>
              <a:t>before</a:t>
            </a:r>
            <a:r>
              <a:rPr lang="pt-PT" sz="1000" dirty="0"/>
              <a:t> </a:t>
            </a:r>
            <a:r>
              <a:rPr lang="pt-PT" sz="1000" dirty="0" err="1"/>
              <a:t>returning</a:t>
            </a:r>
            <a:r>
              <a:rPr lang="pt-PT" sz="1000" dirty="0"/>
              <a:t> to </a:t>
            </a:r>
            <a:r>
              <a:rPr lang="pt-PT" sz="1000" dirty="0" err="1"/>
              <a:t>the</a:t>
            </a:r>
            <a:r>
              <a:rPr lang="pt-PT" sz="1000" dirty="0"/>
              <a:t> </a:t>
            </a:r>
            <a:r>
              <a:rPr lang="pt-PT" sz="1000" dirty="0" err="1"/>
              <a:t>starting</a:t>
            </a:r>
            <a:r>
              <a:rPr lang="pt-PT" sz="1000" dirty="0"/>
              <a:t> node, </a:t>
            </a:r>
            <a:r>
              <a:rPr lang="pt-PT" sz="1000" dirty="0" err="1"/>
              <a:t>mimicking</a:t>
            </a:r>
            <a:r>
              <a:rPr lang="pt-PT" sz="1000" dirty="0"/>
              <a:t> </a:t>
            </a:r>
            <a:r>
              <a:rPr lang="pt-PT" sz="1000" dirty="0" err="1"/>
              <a:t>the</a:t>
            </a:r>
            <a:r>
              <a:rPr lang="pt-PT" sz="1000" dirty="0"/>
              <a:t> </a:t>
            </a:r>
            <a:r>
              <a:rPr lang="pt-PT" sz="1000" dirty="0" err="1"/>
              <a:t>behavior</a:t>
            </a:r>
            <a:r>
              <a:rPr lang="pt-PT" sz="1000" dirty="0"/>
              <a:t> </a:t>
            </a:r>
            <a:r>
              <a:rPr lang="pt-PT" sz="1000" dirty="0" err="1"/>
              <a:t>of</a:t>
            </a:r>
            <a:r>
              <a:rPr lang="pt-PT" sz="1000" dirty="0"/>
              <a:t> a </a:t>
            </a:r>
            <a:r>
              <a:rPr lang="pt-PT" sz="1000" dirty="0" err="1"/>
              <a:t>depth-first</a:t>
            </a:r>
            <a:r>
              <a:rPr lang="pt-PT" sz="1000" dirty="0"/>
              <a:t> </a:t>
            </a:r>
            <a:r>
              <a:rPr lang="pt-PT" sz="1000" dirty="0" err="1"/>
              <a:t>search</a:t>
            </a:r>
            <a:r>
              <a:rPr lang="pt-PT" sz="1000" dirty="0"/>
              <a:t> (DFS).</a:t>
            </a:r>
          </a:p>
          <a:p>
            <a:pPr lvl="1" indent="0">
              <a:buNone/>
            </a:pPr>
            <a:r>
              <a:rPr lang="pt-PT" sz="1000" b="1" dirty="0"/>
              <a:t>   </a:t>
            </a:r>
            <a:r>
              <a:rPr lang="pt-PT" sz="1000" b="1" dirty="0" err="1"/>
              <a:t>Purpose</a:t>
            </a:r>
            <a:r>
              <a:rPr lang="pt-PT" sz="1000" dirty="0"/>
              <a:t>: </a:t>
            </a:r>
            <a:r>
              <a:rPr lang="pt-PT" sz="1000" dirty="0" err="1"/>
              <a:t>The</a:t>
            </a:r>
            <a:r>
              <a:rPr lang="pt-PT" sz="1000" dirty="0"/>
              <a:t> </a:t>
            </a:r>
            <a:r>
              <a:rPr lang="pt-PT" sz="1000" dirty="0" err="1"/>
              <a:t>preorder</a:t>
            </a:r>
            <a:r>
              <a:rPr lang="pt-PT" sz="1000" dirty="0"/>
              <a:t> </a:t>
            </a:r>
            <a:r>
              <a:rPr lang="pt-PT" sz="1000" dirty="0" err="1"/>
              <a:t>traversal</a:t>
            </a:r>
            <a:r>
              <a:rPr lang="pt-PT" sz="1000" dirty="0"/>
              <a:t> </a:t>
            </a:r>
            <a:r>
              <a:rPr lang="pt-PT" sz="1000" dirty="0" err="1"/>
              <a:t>converts</a:t>
            </a:r>
            <a:r>
              <a:rPr lang="pt-PT" sz="1000" dirty="0"/>
              <a:t> </a:t>
            </a:r>
            <a:r>
              <a:rPr lang="pt-PT" sz="1000" dirty="0" err="1"/>
              <a:t>the</a:t>
            </a:r>
            <a:r>
              <a:rPr lang="pt-PT" sz="1000" dirty="0"/>
              <a:t> MST </a:t>
            </a:r>
            <a:r>
              <a:rPr lang="pt-PT" sz="1000" dirty="0" err="1"/>
              <a:t>into</a:t>
            </a:r>
            <a:r>
              <a:rPr lang="pt-PT" sz="1000" dirty="0"/>
              <a:t> a </a:t>
            </a:r>
            <a:r>
              <a:rPr lang="pt-PT" sz="1000" dirty="0" err="1"/>
              <a:t>Hamiltonian</a:t>
            </a:r>
            <a:r>
              <a:rPr lang="pt-PT" sz="1000" dirty="0"/>
              <a:t> </a:t>
            </a:r>
            <a:r>
              <a:rPr lang="pt-PT" sz="1000" dirty="0" err="1"/>
              <a:t>circuit</a:t>
            </a:r>
            <a:r>
              <a:rPr lang="pt-PT" sz="1000" dirty="0"/>
              <a:t>, </a:t>
            </a:r>
            <a:r>
              <a:rPr lang="pt-PT" sz="1000" dirty="0" err="1"/>
              <a:t>visiting</a:t>
            </a:r>
            <a:r>
              <a:rPr lang="pt-PT" sz="1000" dirty="0"/>
              <a:t> nodes in </a:t>
            </a:r>
            <a:r>
              <a:rPr lang="pt-PT" sz="1000" dirty="0" err="1"/>
              <a:t>the</a:t>
            </a:r>
            <a:r>
              <a:rPr lang="pt-PT" sz="1000" dirty="0"/>
              <a:t> </a:t>
            </a:r>
            <a:r>
              <a:rPr lang="pt-PT" sz="1000" dirty="0" err="1"/>
              <a:t>order</a:t>
            </a:r>
            <a:r>
              <a:rPr lang="pt-PT" sz="1000" dirty="0"/>
              <a:t> </a:t>
            </a:r>
            <a:r>
              <a:rPr lang="pt-PT" sz="1000" dirty="0" err="1"/>
              <a:t>they</a:t>
            </a:r>
            <a:r>
              <a:rPr lang="pt-PT" sz="1000" dirty="0"/>
              <a:t> are </a:t>
            </a:r>
            <a:r>
              <a:rPr lang="pt-PT" sz="1000" dirty="0" err="1"/>
              <a:t>first</a:t>
            </a:r>
            <a:r>
              <a:rPr lang="pt-PT" sz="1000" dirty="0"/>
              <a:t> </a:t>
            </a:r>
            <a:r>
              <a:rPr lang="pt-PT" sz="1000" dirty="0" err="1"/>
              <a:t>encountered</a:t>
            </a:r>
            <a:r>
              <a:rPr lang="pt-PT" sz="1000" dirty="0"/>
              <a:t>. </a:t>
            </a:r>
            <a:r>
              <a:rPr lang="pt-PT" sz="1000" dirty="0" err="1"/>
              <a:t>This</a:t>
            </a:r>
            <a:r>
              <a:rPr lang="pt-PT" sz="1000" dirty="0"/>
              <a:t> </a:t>
            </a:r>
            <a:r>
              <a:rPr lang="pt-PT" sz="1000" dirty="0" err="1"/>
              <a:t>approach</a:t>
            </a:r>
            <a:r>
              <a:rPr lang="pt-PT" sz="1000" dirty="0"/>
              <a:t> </a:t>
            </a:r>
            <a:r>
              <a:rPr lang="pt-PT" sz="1000" dirty="0" err="1"/>
              <a:t>avoids</a:t>
            </a:r>
            <a:r>
              <a:rPr lang="pt-PT" sz="1000" dirty="0"/>
              <a:t> </a:t>
            </a:r>
            <a:r>
              <a:rPr lang="pt-PT" sz="1000" dirty="0" err="1"/>
              <a:t>revisiting</a:t>
            </a:r>
            <a:r>
              <a:rPr lang="pt-PT" sz="1000" dirty="0"/>
              <a:t> nodes </a:t>
            </a:r>
            <a:r>
              <a:rPr lang="pt-PT" sz="1000" dirty="0" err="1"/>
              <a:t>unnecessarily</a:t>
            </a:r>
            <a:r>
              <a:rPr lang="pt-PT" sz="1000" dirty="0"/>
              <a:t> </a:t>
            </a:r>
            <a:r>
              <a:rPr lang="pt-PT" sz="1000" dirty="0" err="1"/>
              <a:t>and</a:t>
            </a:r>
            <a:r>
              <a:rPr lang="pt-PT" sz="1000" dirty="0"/>
              <a:t> </a:t>
            </a:r>
            <a:r>
              <a:rPr lang="pt-PT" sz="1000" dirty="0" err="1"/>
              <a:t>helps</a:t>
            </a:r>
            <a:r>
              <a:rPr lang="pt-PT" sz="1000" dirty="0"/>
              <a:t> in </a:t>
            </a:r>
            <a:r>
              <a:rPr lang="pt-PT" sz="1000" dirty="0" err="1"/>
              <a:t>creating</a:t>
            </a:r>
            <a:r>
              <a:rPr lang="pt-PT" sz="1000" dirty="0"/>
              <a:t> a </a:t>
            </a:r>
            <a:r>
              <a:rPr lang="pt-PT" sz="1000" dirty="0" err="1"/>
              <a:t>feasible</a:t>
            </a:r>
            <a:r>
              <a:rPr lang="pt-PT" sz="1000" dirty="0"/>
              <a:t> tour </a:t>
            </a:r>
            <a:r>
              <a:rPr lang="pt-PT" sz="1000" dirty="0" err="1"/>
              <a:t>that</a:t>
            </a:r>
            <a:r>
              <a:rPr lang="pt-PT" sz="1000" dirty="0"/>
              <a:t> </a:t>
            </a:r>
            <a:r>
              <a:rPr lang="pt-PT" sz="1000" dirty="0" err="1"/>
              <a:t>approximates</a:t>
            </a:r>
            <a:r>
              <a:rPr lang="pt-PT" sz="1000" dirty="0"/>
              <a:t> </a:t>
            </a:r>
            <a:r>
              <a:rPr lang="pt-PT" sz="1000" dirty="0" err="1"/>
              <a:t>the</a:t>
            </a:r>
            <a:r>
              <a:rPr lang="pt-PT" sz="1000" dirty="0"/>
              <a:t> </a:t>
            </a:r>
            <a:r>
              <a:rPr lang="pt-PT" sz="1000" dirty="0" err="1"/>
              <a:t>solution</a:t>
            </a:r>
            <a:r>
              <a:rPr lang="pt-PT" sz="1000" dirty="0"/>
              <a:t> to </a:t>
            </a:r>
            <a:r>
              <a:rPr lang="pt-PT" sz="1000" dirty="0" err="1"/>
              <a:t>the</a:t>
            </a:r>
            <a:r>
              <a:rPr lang="pt-PT" sz="1000" dirty="0"/>
              <a:t> TSP. </a:t>
            </a:r>
          </a:p>
          <a:p>
            <a:pPr lvl="1" indent="0">
              <a:buNone/>
            </a:pPr>
            <a:r>
              <a:rPr lang="pt-PT" sz="1000" dirty="0" err="1"/>
              <a:t>The</a:t>
            </a:r>
            <a:r>
              <a:rPr lang="pt-PT" sz="1000" dirty="0"/>
              <a:t> time </a:t>
            </a:r>
            <a:r>
              <a:rPr lang="pt-PT" sz="1000" dirty="0" err="1"/>
              <a:t>complexity</a:t>
            </a:r>
            <a:r>
              <a:rPr lang="pt-PT" sz="1000" dirty="0"/>
              <a:t> </a:t>
            </a:r>
            <a:r>
              <a:rPr lang="pt-PT" sz="1000" dirty="0" err="1"/>
              <a:t>of</a:t>
            </a:r>
            <a:r>
              <a:rPr lang="pt-PT" sz="1000" dirty="0"/>
              <a:t> </a:t>
            </a:r>
            <a:r>
              <a:rPr lang="pt-PT" sz="1000" dirty="0" err="1"/>
              <a:t>Prim’s</a:t>
            </a:r>
            <a:r>
              <a:rPr lang="pt-PT" sz="1000" dirty="0"/>
              <a:t> </a:t>
            </a:r>
            <a:r>
              <a:rPr lang="pt-PT" sz="1000" dirty="0" err="1"/>
              <a:t>algorithm</a:t>
            </a:r>
            <a:r>
              <a:rPr lang="pt-PT" sz="1000" dirty="0"/>
              <a:t> </a:t>
            </a:r>
            <a:r>
              <a:rPr lang="pt-PT" sz="1000" dirty="0" err="1"/>
              <a:t>is</a:t>
            </a:r>
            <a:r>
              <a:rPr lang="pt-PT" sz="1000" dirty="0"/>
              <a:t> O(V^2).</a:t>
            </a:r>
          </a:p>
          <a:p>
            <a:endParaRPr lang="en-GB" sz="1000" dirty="0"/>
          </a:p>
        </p:txBody>
      </p:sp>
    </p:spTree>
    <p:extLst>
      <p:ext uri="{BB962C8B-B14F-4D97-AF65-F5344CB8AC3E}">
        <p14:creationId xmlns:p14="http://schemas.microsoft.com/office/powerpoint/2010/main" val="258851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B38445-5EAA-3AEB-FD4D-8E16B5527A2F}"/>
              </a:ext>
            </a:extLst>
          </p:cNvPr>
          <p:cNvSpPr>
            <a:spLocks noGrp="1"/>
          </p:cNvSpPr>
          <p:nvPr>
            <p:ph type="title"/>
          </p:nvPr>
        </p:nvSpPr>
        <p:spPr/>
        <p:txBody>
          <a:bodyPr/>
          <a:lstStyle/>
          <a:p>
            <a:r>
              <a:rPr lang="en-GB" dirty="0"/>
              <a:t>Why this approach works </a:t>
            </a:r>
          </a:p>
        </p:txBody>
      </p:sp>
      <p:sp>
        <p:nvSpPr>
          <p:cNvPr id="3" name="Marcador de Posição de Conteúdo 2">
            <a:extLst>
              <a:ext uri="{FF2B5EF4-FFF2-40B4-BE49-F238E27FC236}">
                <a16:creationId xmlns:a16="http://schemas.microsoft.com/office/drawing/2014/main" id="{7237722D-1063-8CAA-FA24-C70CD95604B1}"/>
              </a:ext>
            </a:extLst>
          </p:cNvPr>
          <p:cNvSpPr>
            <a:spLocks noGrp="1"/>
          </p:cNvSpPr>
          <p:nvPr>
            <p:ph idx="1"/>
          </p:nvPr>
        </p:nvSpPr>
        <p:spPr/>
        <p:txBody>
          <a:bodyPr>
            <a:normAutofit/>
          </a:bodyPr>
          <a:lstStyle/>
          <a:p>
            <a:pPr marL="0" indent="0">
              <a:lnSpc>
                <a:spcPct val="120000"/>
              </a:lnSpc>
              <a:buNone/>
            </a:pPr>
            <a:r>
              <a:rPr lang="pt-PT" sz="1000" dirty="0" err="1"/>
              <a:t>The</a:t>
            </a:r>
            <a:r>
              <a:rPr lang="pt-PT" sz="1000" dirty="0"/>
              <a:t> </a:t>
            </a:r>
            <a:r>
              <a:rPr lang="pt-PT" sz="1000" dirty="0" err="1"/>
              <a:t>combination</a:t>
            </a:r>
            <a:r>
              <a:rPr lang="pt-PT" sz="1000" dirty="0"/>
              <a:t> </a:t>
            </a:r>
            <a:r>
              <a:rPr lang="pt-PT" sz="1000" dirty="0" err="1"/>
              <a:t>of</a:t>
            </a:r>
            <a:r>
              <a:rPr lang="pt-PT" sz="1000" dirty="0"/>
              <a:t> MST </a:t>
            </a:r>
            <a:r>
              <a:rPr lang="pt-PT" sz="1000" dirty="0" err="1"/>
              <a:t>calculation</a:t>
            </a:r>
            <a:r>
              <a:rPr lang="pt-PT" sz="1000" dirty="0"/>
              <a:t> </a:t>
            </a:r>
            <a:r>
              <a:rPr lang="pt-PT" sz="1000" dirty="0" err="1"/>
              <a:t>and</a:t>
            </a:r>
            <a:r>
              <a:rPr lang="pt-PT" sz="1000" dirty="0"/>
              <a:t> </a:t>
            </a:r>
            <a:r>
              <a:rPr lang="pt-PT" sz="1000" dirty="0" err="1"/>
              <a:t>preorder</a:t>
            </a:r>
            <a:r>
              <a:rPr lang="pt-PT" sz="1000" dirty="0"/>
              <a:t> </a:t>
            </a:r>
            <a:r>
              <a:rPr lang="pt-PT" sz="1000" dirty="0" err="1"/>
              <a:t>traversal</a:t>
            </a:r>
            <a:r>
              <a:rPr lang="pt-PT" sz="1000" dirty="0"/>
              <a:t> </a:t>
            </a:r>
            <a:r>
              <a:rPr lang="pt-PT" sz="1000" dirty="0" err="1"/>
              <a:t>works</a:t>
            </a:r>
            <a:r>
              <a:rPr lang="pt-PT" sz="1000" dirty="0"/>
              <a:t> </a:t>
            </a:r>
            <a:r>
              <a:rPr lang="pt-PT" sz="1000" dirty="0" err="1"/>
              <a:t>effectively</a:t>
            </a:r>
            <a:r>
              <a:rPr lang="pt-PT" sz="1000" dirty="0"/>
              <a:t> for </a:t>
            </a:r>
            <a:r>
              <a:rPr lang="pt-PT" sz="1000" dirty="0" err="1"/>
              <a:t>the</a:t>
            </a:r>
            <a:r>
              <a:rPr lang="pt-PT" sz="1000" dirty="0"/>
              <a:t> </a:t>
            </a:r>
            <a:r>
              <a:rPr lang="pt-PT" sz="1000" dirty="0" err="1"/>
              <a:t>following</a:t>
            </a:r>
            <a:r>
              <a:rPr lang="pt-PT" sz="1000" dirty="0"/>
              <a:t> </a:t>
            </a:r>
            <a:r>
              <a:rPr lang="pt-PT" sz="1000" dirty="0" err="1"/>
              <a:t>reasons</a:t>
            </a:r>
            <a:r>
              <a:rPr lang="pt-PT" sz="1000" dirty="0"/>
              <a:t>:  </a:t>
            </a:r>
          </a:p>
          <a:p>
            <a:pPr marL="0" indent="0">
              <a:lnSpc>
                <a:spcPct val="120000"/>
              </a:lnSpc>
              <a:buNone/>
            </a:pPr>
            <a:endParaRPr lang="pt-PT" sz="1000" b="1" dirty="0"/>
          </a:p>
          <a:p>
            <a:pPr marL="0" indent="0">
              <a:lnSpc>
                <a:spcPct val="120000"/>
              </a:lnSpc>
              <a:buNone/>
            </a:pPr>
            <a:r>
              <a:rPr lang="pt-PT" sz="1000" b="1" dirty="0"/>
              <a:t>  </a:t>
            </a:r>
            <a:r>
              <a:rPr lang="pt-PT" sz="1000" b="1" dirty="0" err="1"/>
              <a:t>Efficiency</a:t>
            </a:r>
            <a:r>
              <a:rPr lang="pt-PT" sz="1000" dirty="0"/>
              <a:t>: </a:t>
            </a:r>
            <a:r>
              <a:rPr lang="pt-PT" sz="1000" dirty="0" err="1"/>
              <a:t>Prim's</a:t>
            </a:r>
            <a:r>
              <a:rPr lang="pt-PT" sz="1000" dirty="0"/>
              <a:t> </a:t>
            </a:r>
            <a:r>
              <a:rPr lang="pt-PT" sz="1000" dirty="0" err="1"/>
              <a:t>algorithm</a:t>
            </a:r>
            <a:r>
              <a:rPr lang="pt-PT" sz="1000" dirty="0"/>
              <a:t> </a:t>
            </a:r>
            <a:r>
              <a:rPr lang="pt-PT" sz="1000" dirty="0" err="1"/>
              <a:t>efficiently</a:t>
            </a:r>
            <a:r>
              <a:rPr lang="pt-PT" sz="1000" dirty="0"/>
              <a:t> </a:t>
            </a:r>
            <a:r>
              <a:rPr lang="pt-PT" sz="1000" dirty="0" err="1"/>
              <a:t>constructs</a:t>
            </a:r>
            <a:r>
              <a:rPr lang="pt-PT" sz="1000" dirty="0"/>
              <a:t> </a:t>
            </a:r>
            <a:r>
              <a:rPr lang="pt-PT" sz="1000" dirty="0" err="1"/>
              <a:t>the</a:t>
            </a:r>
            <a:r>
              <a:rPr lang="pt-PT" sz="1000" dirty="0"/>
              <a:t> MST, </a:t>
            </a:r>
            <a:r>
              <a:rPr lang="pt-PT" sz="1000" dirty="0" err="1"/>
              <a:t>ensuring</a:t>
            </a:r>
            <a:r>
              <a:rPr lang="pt-PT" sz="1000" dirty="0"/>
              <a:t> </a:t>
            </a:r>
            <a:r>
              <a:rPr lang="pt-PT" sz="1000" dirty="0" err="1"/>
              <a:t>that</a:t>
            </a:r>
            <a:r>
              <a:rPr lang="pt-PT" sz="1000" dirty="0"/>
              <a:t> </a:t>
            </a:r>
            <a:r>
              <a:rPr lang="pt-PT" sz="1000" dirty="0" err="1"/>
              <a:t>we</a:t>
            </a:r>
            <a:r>
              <a:rPr lang="pt-PT" sz="1000" dirty="0"/>
              <a:t> </a:t>
            </a:r>
            <a:r>
              <a:rPr lang="pt-PT" sz="1000" dirty="0" err="1"/>
              <a:t>have</a:t>
            </a:r>
            <a:r>
              <a:rPr lang="pt-PT" sz="1000" dirty="0"/>
              <a:t> a minimal total </a:t>
            </a:r>
            <a:r>
              <a:rPr lang="pt-PT" sz="1000" dirty="0" err="1"/>
              <a:t>edge</a:t>
            </a:r>
            <a:r>
              <a:rPr lang="pt-PT" sz="1000" dirty="0"/>
              <a:t> </a:t>
            </a:r>
            <a:r>
              <a:rPr lang="pt-PT" sz="1000" dirty="0" err="1"/>
              <a:t>weight</a:t>
            </a:r>
            <a:r>
              <a:rPr lang="pt-PT" sz="1000" dirty="0"/>
              <a:t> to </a:t>
            </a:r>
            <a:r>
              <a:rPr lang="pt-PT" sz="1000" dirty="0" err="1"/>
              <a:t>work</a:t>
            </a:r>
            <a:r>
              <a:rPr lang="pt-PT" sz="1000" dirty="0"/>
              <a:t> </a:t>
            </a:r>
            <a:r>
              <a:rPr lang="pt-PT" sz="1000" dirty="0" err="1"/>
              <a:t>with</a:t>
            </a:r>
            <a:r>
              <a:rPr lang="pt-PT" sz="1000" dirty="0"/>
              <a:t>. </a:t>
            </a:r>
            <a:r>
              <a:rPr lang="pt-PT" sz="1000" dirty="0" err="1"/>
              <a:t>This</a:t>
            </a:r>
            <a:r>
              <a:rPr lang="pt-PT" sz="1000" dirty="0"/>
              <a:t> </a:t>
            </a:r>
            <a:r>
              <a:rPr lang="pt-PT" sz="1000" dirty="0" err="1"/>
              <a:t>reduces</a:t>
            </a:r>
            <a:r>
              <a:rPr lang="pt-PT" sz="1000" dirty="0"/>
              <a:t> </a:t>
            </a:r>
            <a:r>
              <a:rPr lang="pt-PT" sz="1000" dirty="0" err="1"/>
              <a:t>the</a:t>
            </a:r>
            <a:r>
              <a:rPr lang="pt-PT" sz="1000" dirty="0"/>
              <a:t> </a:t>
            </a:r>
            <a:r>
              <a:rPr lang="pt-PT" sz="1000" dirty="0" err="1"/>
              <a:t>overall</a:t>
            </a:r>
            <a:r>
              <a:rPr lang="pt-PT" sz="1000" dirty="0"/>
              <a:t> </a:t>
            </a:r>
            <a:r>
              <a:rPr lang="pt-PT" sz="1000" dirty="0" err="1"/>
              <a:t>distance</a:t>
            </a:r>
            <a:r>
              <a:rPr lang="pt-PT" sz="1000" dirty="0"/>
              <a:t> </a:t>
            </a:r>
            <a:r>
              <a:rPr lang="pt-PT" sz="1000" dirty="0" err="1"/>
              <a:t>we</a:t>
            </a:r>
            <a:r>
              <a:rPr lang="pt-PT" sz="1000" dirty="0"/>
              <a:t> </a:t>
            </a:r>
            <a:r>
              <a:rPr lang="pt-PT" sz="1000" dirty="0" err="1"/>
              <a:t>need</a:t>
            </a:r>
            <a:r>
              <a:rPr lang="pt-PT" sz="1000" dirty="0"/>
              <a:t> to cover in </a:t>
            </a:r>
            <a:r>
              <a:rPr lang="pt-PT" sz="1000" dirty="0" err="1"/>
              <a:t>the</a:t>
            </a:r>
            <a:r>
              <a:rPr lang="pt-PT" sz="1000" dirty="0"/>
              <a:t> tour.</a:t>
            </a:r>
          </a:p>
          <a:p>
            <a:pPr marL="0" indent="0">
              <a:lnSpc>
                <a:spcPct val="120000"/>
              </a:lnSpc>
              <a:buNone/>
            </a:pPr>
            <a:r>
              <a:rPr lang="pt-PT" sz="1000" b="1" dirty="0"/>
              <a:t>         </a:t>
            </a:r>
          </a:p>
          <a:p>
            <a:pPr marL="0" indent="0">
              <a:lnSpc>
                <a:spcPct val="120000"/>
              </a:lnSpc>
              <a:buNone/>
            </a:pPr>
            <a:r>
              <a:rPr lang="pt-PT" sz="1000" b="1" dirty="0"/>
              <a:t> </a:t>
            </a:r>
            <a:r>
              <a:rPr lang="pt-PT" sz="1000" b="1" dirty="0" err="1"/>
              <a:t>Approximation</a:t>
            </a:r>
            <a:r>
              <a:rPr lang="pt-PT" sz="1000" b="1" dirty="0"/>
              <a:t> </a:t>
            </a:r>
            <a:r>
              <a:rPr lang="pt-PT" sz="1000" b="1" dirty="0" err="1"/>
              <a:t>Quality</a:t>
            </a:r>
            <a:r>
              <a:rPr lang="pt-PT" sz="1000" dirty="0"/>
              <a:t>: </a:t>
            </a:r>
            <a:r>
              <a:rPr lang="pt-PT" sz="1000" dirty="0" err="1"/>
              <a:t>By</a:t>
            </a:r>
            <a:r>
              <a:rPr lang="pt-PT" sz="1000" dirty="0"/>
              <a:t> </a:t>
            </a:r>
            <a:r>
              <a:rPr lang="pt-PT" sz="1000" dirty="0" err="1"/>
              <a:t>converting</a:t>
            </a:r>
            <a:r>
              <a:rPr lang="pt-PT" sz="1000" dirty="0"/>
              <a:t> </a:t>
            </a:r>
            <a:r>
              <a:rPr lang="pt-PT" sz="1000" dirty="0" err="1"/>
              <a:t>the</a:t>
            </a:r>
            <a:r>
              <a:rPr lang="pt-PT" sz="1000" dirty="0"/>
              <a:t> MST to a TSP tour </a:t>
            </a:r>
            <a:r>
              <a:rPr lang="pt-PT" sz="1000" dirty="0" err="1"/>
              <a:t>using</a:t>
            </a:r>
            <a:r>
              <a:rPr lang="pt-PT" sz="1000" dirty="0"/>
              <a:t> </a:t>
            </a:r>
            <a:r>
              <a:rPr lang="pt-PT" sz="1000" dirty="0" err="1"/>
              <a:t>preorder</a:t>
            </a:r>
            <a:r>
              <a:rPr lang="pt-PT" sz="1000" dirty="0"/>
              <a:t> </a:t>
            </a:r>
            <a:r>
              <a:rPr lang="pt-PT" sz="1000" dirty="0" err="1"/>
              <a:t>traversal</a:t>
            </a:r>
            <a:r>
              <a:rPr lang="pt-PT" sz="1000" dirty="0"/>
              <a:t>, </a:t>
            </a:r>
            <a:r>
              <a:rPr lang="pt-PT" sz="1000" dirty="0" err="1"/>
              <a:t>we</a:t>
            </a:r>
            <a:r>
              <a:rPr lang="pt-PT" sz="1000" dirty="0"/>
              <a:t> </a:t>
            </a:r>
            <a:r>
              <a:rPr lang="pt-PT" sz="1000" dirty="0" err="1"/>
              <a:t>ensure</a:t>
            </a:r>
            <a:r>
              <a:rPr lang="pt-PT" sz="1000" dirty="0"/>
              <a:t> </a:t>
            </a:r>
            <a:r>
              <a:rPr lang="pt-PT" sz="1000" dirty="0" err="1"/>
              <a:t>that</a:t>
            </a:r>
            <a:r>
              <a:rPr lang="pt-PT" sz="1000" dirty="0"/>
              <a:t> </a:t>
            </a:r>
            <a:r>
              <a:rPr lang="pt-PT" sz="1000" dirty="0" err="1"/>
              <a:t>the</a:t>
            </a:r>
            <a:r>
              <a:rPr lang="pt-PT" sz="1000" dirty="0"/>
              <a:t> </a:t>
            </a:r>
            <a:r>
              <a:rPr lang="pt-PT" sz="1000" dirty="0" err="1"/>
              <a:t>solution</a:t>
            </a:r>
            <a:r>
              <a:rPr lang="pt-PT" sz="1000" dirty="0"/>
              <a:t> </a:t>
            </a:r>
            <a:r>
              <a:rPr lang="pt-PT" sz="1000" dirty="0" err="1"/>
              <a:t>is</a:t>
            </a:r>
            <a:r>
              <a:rPr lang="pt-PT" sz="1000" dirty="0"/>
              <a:t> </a:t>
            </a:r>
            <a:r>
              <a:rPr lang="pt-PT" sz="1000" dirty="0" err="1"/>
              <a:t>within</a:t>
            </a:r>
            <a:r>
              <a:rPr lang="pt-PT" sz="1000" dirty="0"/>
              <a:t> a </a:t>
            </a:r>
            <a:r>
              <a:rPr lang="pt-PT" sz="1000" dirty="0" err="1"/>
              <a:t>factor</a:t>
            </a:r>
            <a:r>
              <a:rPr lang="pt-PT" sz="1000" dirty="0"/>
              <a:t> </a:t>
            </a:r>
            <a:r>
              <a:rPr lang="pt-PT" sz="1000" dirty="0" err="1"/>
              <a:t>of</a:t>
            </a:r>
            <a:r>
              <a:rPr lang="pt-PT" sz="1000" dirty="0"/>
              <a:t> 2 </a:t>
            </a:r>
            <a:r>
              <a:rPr lang="pt-PT" sz="1000" dirty="0" err="1"/>
              <a:t>of</a:t>
            </a:r>
            <a:r>
              <a:rPr lang="pt-PT" sz="1000" dirty="0"/>
              <a:t> </a:t>
            </a:r>
            <a:r>
              <a:rPr lang="pt-PT" sz="1000" dirty="0" err="1"/>
              <a:t>the</a:t>
            </a:r>
            <a:r>
              <a:rPr lang="pt-PT" sz="1000" dirty="0"/>
              <a:t> </a:t>
            </a:r>
            <a:r>
              <a:rPr lang="pt-PT" sz="1000" dirty="0" err="1"/>
              <a:t>optimal</a:t>
            </a:r>
            <a:r>
              <a:rPr lang="pt-PT" sz="1000" dirty="0"/>
              <a:t> </a:t>
            </a:r>
            <a:r>
              <a:rPr lang="pt-PT" sz="1000" dirty="0" err="1"/>
              <a:t>solution</a:t>
            </a:r>
            <a:r>
              <a:rPr lang="pt-PT" sz="1000" dirty="0"/>
              <a:t>. </a:t>
            </a:r>
            <a:r>
              <a:rPr lang="pt-PT" sz="1000" dirty="0" err="1"/>
              <a:t>This</a:t>
            </a:r>
            <a:r>
              <a:rPr lang="pt-PT" sz="1000" dirty="0"/>
              <a:t> </a:t>
            </a:r>
            <a:r>
              <a:rPr lang="pt-PT" sz="1000" dirty="0" err="1"/>
              <a:t>is</a:t>
            </a:r>
            <a:r>
              <a:rPr lang="pt-PT" sz="1000" dirty="0"/>
              <a:t> </a:t>
            </a:r>
            <a:r>
              <a:rPr lang="pt-PT" sz="1000" dirty="0" err="1"/>
              <a:t>because</a:t>
            </a:r>
            <a:r>
              <a:rPr lang="pt-PT" sz="1000" dirty="0"/>
              <a:t> </a:t>
            </a:r>
            <a:r>
              <a:rPr lang="pt-PT" sz="1000" dirty="0" err="1"/>
              <a:t>the</a:t>
            </a:r>
            <a:r>
              <a:rPr lang="pt-PT" sz="1000" dirty="0"/>
              <a:t> total </a:t>
            </a:r>
            <a:r>
              <a:rPr lang="pt-PT" sz="1000" dirty="0" err="1"/>
              <a:t>weight</a:t>
            </a:r>
            <a:r>
              <a:rPr lang="pt-PT" sz="1000" dirty="0"/>
              <a:t> </a:t>
            </a:r>
            <a:r>
              <a:rPr lang="pt-PT" sz="1000" dirty="0" err="1"/>
              <a:t>of</a:t>
            </a:r>
            <a:r>
              <a:rPr lang="pt-PT" sz="1000" dirty="0"/>
              <a:t> </a:t>
            </a:r>
            <a:r>
              <a:rPr lang="pt-PT" sz="1000" dirty="0" err="1"/>
              <a:t>the</a:t>
            </a:r>
            <a:r>
              <a:rPr lang="pt-PT" sz="1000" dirty="0"/>
              <a:t> MST </a:t>
            </a:r>
            <a:r>
              <a:rPr lang="pt-PT" sz="1000" dirty="0" err="1"/>
              <a:t>is</a:t>
            </a:r>
            <a:r>
              <a:rPr lang="pt-PT" sz="1000" dirty="0"/>
              <a:t> a </a:t>
            </a:r>
            <a:r>
              <a:rPr lang="pt-PT" sz="1000" dirty="0" err="1"/>
              <a:t>lower</a:t>
            </a:r>
            <a:r>
              <a:rPr lang="pt-PT" sz="1000" dirty="0"/>
              <a:t> </a:t>
            </a:r>
            <a:r>
              <a:rPr lang="pt-PT" sz="1000" dirty="0" err="1"/>
              <a:t>bound</a:t>
            </a:r>
            <a:r>
              <a:rPr lang="pt-PT" sz="1000" dirty="0"/>
              <a:t> </a:t>
            </a:r>
            <a:r>
              <a:rPr lang="pt-PT" sz="1000" dirty="0" err="1"/>
              <a:t>on</a:t>
            </a:r>
            <a:r>
              <a:rPr lang="pt-PT" sz="1000" dirty="0"/>
              <a:t> </a:t>
            </a:r>
            <a:r>
              <a:rPr lang="pt-PT" sz="1000" dirty="0" err="1"/>
              <a:t>the</a:t>
            </a:r>
            <a:r>
              <a:rPr lang="pt-PT" sz="1000" dirty="0"/>
              <a:t> TSP tour, </a:t>
            </a:r>
            <a:r>
              <a:rPr lang="pt-PT" sz="1000" dirty="0" err="1"/>
              <a:t>and</a:t>
            </a:r>
            <a:r>
              <a:rPr lang="pt-PT" sz="1000" dirty="0"/>
              <a:t> </a:t>
            </a:r>
            <a:r>
              <a:rPr lang="pt-PT" sz="1000" dirty="0" err="1"/>
              <a:t>the</a:t>
            </a:r>
            <a:r>
              <a:rPr lang="pt-PT" sz="1000" dirty="0"/>
              <a:t> </a:t>
            </a:r>
            <a:r>
              <a:rPr lang="pt-PT" sz="1000" dirty="0" err="1"/>
              <a:t>preorder</a:t>
            </a:r>
            <a:r>
              <a:rPr lang="pt-PT" sz="1000" dirty="0"/>
              <a:t> </a:t>
            </a:r>
            <a:r>
              <a:rPr lang="pt-PT" sz="1000" dirty="0" err="1"/>
              <a:t>traversal</a:t>
            </a:r>
            <a:r>
              <a:rPr lang="pt-PT" sz="1000" dirty="0"/>
              <a:t> </a:t>
            </a:r>
            <a:r>
              <a:rPr lang="pt-PT" sz="1000" dirty="0" err="1"/>
              <a:t>essentially</a:t>
            </a:r>
            <a:r>
              <a:rPr lang="pt-PT" sz="1000" dirty="0"/>
              <a:t> </a:t>
            </a:r>
            <a:r>
              <a:rPr lang="pt-PT" sz="1000" dirty="0" err="1"/>
              <a:t>doubles</a:t>
            </a:r>
            <a:r>
              <a:rPr lang="pt-PT" sz="1000" dirty="0"/>
              <a:t> </a:t>
            </a:r>
            <a:r>
              <a:rPr lang="pt-PT" sz="1000" dirty="0" err="1"/>
              <a:t>back</a:t>
            </a:r>
            <a:r>
              <a:rPr lang="pt-PT" sz="1000" dirty="0"/>
              <a:t> </a:t>
            </a:r>
            <a:r>
              <a:rPr lang="pt-PT" sz="1000" dirty="0" err="1"/>
              <a:t>at</a:t>
            </a:r>
            <a:r>
              <a:rPr lang="pt-PT" sz="1000" dirty="0"/>
              <a:t> </a:t>
            </a:r>
            <a:r>
              <a:rPr lang="pt-PT" sz="1000" dirty="0" err="1"/>
              <a:t>most</a:t>
            </a:r>
            <a:r>
              <a:rPr lang="pt-PT" sz="1000" dirty="0"/>
              <a:t> </a:t>
            </a:r>
            <a:r>
              <a:rPr lang="pt-PT" sz="1000" dirty="0" err="1"/>
              <a:t>once</a:t>
            </a:r>
            <a:r>
              <a:rPr lang="pt-PT" sz="1000" dirty="0"/>
              <a:t> </a:t>
            </a:r>
            <a:r>
              <a:rPr lang="pt-PT" sz="1000" dirty="0" err="1"/>
              <a:t>over</a:t>
            </a:r>
            <a:r>
              <a:rPr lang="pt-PT" sz="1000" dirty="0"/>
              <a:t> </a:t>
            </a:r>
            <a:r>
              <a:rPr lang="pt-PT" sz="1000" dirty="0" err="1"/>
              <a:t>any</a:t>
            </a:r>
            <a:r>
              <a:rPr lang="pt-PT" sz="1000" dirty="0"/>
              <a:t> </a:t>
            </a:r>
            <a:r>
              <a:rPr lang="pt-PT" sz="1000" dirty="0" err="1"/>
              <a:t>edge</a:t>
            </a:r>
            <a:r>
              <a:rPr lang="pt-PT" sz="1000" dirty="0"/>
              <a:t>, </a:t>
            </a:r>
            <a:r>
              <a:rPr lang="pt-PT" sz="1000" dirty="0" err="1"/>
              <a:t>leading</a:t>
            </a:r>
            <a:r>
              <a:rPr lang="pt-PT" sz="1000" dirty="0"/>
              <a:t> to a 2-approximation.</a:t>
            </a:r>
          </a:p>
          <a:p>
            <a:pPr marL="0" indent="0">
              <a:lnSpc>
                <a:spcPct val="120000"/>
              </a:lnSpc>
              <a:buNone/>
            </a:pPr>
            <a:r>
              <a:rPr lang="pt-PT" sz="1000" b="1" dirty="0"/>
              <a:t>         </a:t>
            </a:r>
          </a:p>
          <a:p>
            <a:pPr marL="0" indent="0">
              <a:lnSpc>
                <a:spcPct val="120000"/>
              </a:lnSpc>
              <a:buNone/>
            </a:pPr>
            <a:r>
              <a:rPr lang="pt-PT" sz="1000" b="1" dirty="0"/>
              <a:t> </a:t>
            </a:r>
            <a:r>
              <a:rPr lang="pt-PT" sz="1000" b="1" dirty="0" err="1"/>
              <a:t>Scalability</a:t>
            </a:r>
            <a:r>
              <a:rPr lang="pt-PT" sz="1000" dirty="0"/>
              <a:t>: </a:t>
            </a:r>
            <a:r>
              <a:rPr lang="pt-PT" sz="1000" dirty="0" err="1"/>
              <a:t>This</a:t>
            </a:r>
            <a:r>
              <a:rPr lang="pt-PT" sz="1000" dirty="0"/>
              <a:t> </a:t>
            </a:r>
            <a:r>
              <a:rPr lang="pt-PT" sz="1000" dirty="0" err="1"/>
              <a:t>approach</a:t>
            </a:r>
            <a:r>
              <a:rPr lang="pt-PT" sz="1000" dirty="0"/>
              <a:t> </a:t>
            </a:r>
            <a:r>
              <a:rPr lang="pt-PT" sz="1000" dirty="0" err="1"/>
              <a:t>is</a:t>
            </a:r>
            <a:r>
              <a:rPr lang="pt-PT" sz="1000" dirty="0"/>
              <a:t> </a:t>
            </a:r>
            <a:r>
              <a:rPr lang="pt-PT" sz="1000" dirty="0" err="1"/>
              <a:t>computationally</a:t>
            </a:r>
            <a:r>
              <a:rPr lang="pt-PT" sz="1000" dirty="0"/>
              <a:t> </a:t>
            </a:r>
            <a:r>
              <a:rPr lang="pt-PT" sz="1000" dirty="0" err="1"/>
              <a:t>feasible</a:t>
            </a:r>
            <a:r>
              <a:rPr lang="pt-PT" sz="1000" dirty="0"/>
              <a:t> for </a:t>
            </a:r>
            <a:r>
              <a:rPr lang="pt-PT" sz="1000" dirty="0" err="1"/>
              <a:t>larger</a:t>
            </a:r>
            <a:r>
              <a:rPr lang="pt-PT" sz="1000" dirty="0"/>
              <a:t> </a:t>
            </a:r>
            <a:r>
              <a:rPr lang="pt-PT" sz="1000" dirty="0" err="1"/>
              <a:t>graphs</a:t>
            </a:r>
            <a:r>
              <a:rPr lang="pt-PT" sz="1000" dirty="0"/>
              <a:t>, </a:t>
            </a:r>
            <a:r>
              <a:rPr lang="pt-PT" sz="1000" dirty="0" err="1"/>
              <a:t>making</a:t>
            </a:r>
            <a:r>
              <a:rPr lang="pt-PT" sz="1000" dirty="0"/>
              <a:t> </a:t>
            </a:r>
            <a:r>
              <a:rPr lang="pt-PT" sz="1000" dirty="0" err="1"/>
              <a:t>it</a:t>
            </a:r>
            <a:r>
              <a:rPr lang="pt-PT" sz="1000" dirty="0"/>
              <a:t> </a:t>
            </a:r>
            <a:r>
              <a:rPr lang="pt-PT" sz="1000" dirty="0" err="1"/>
              <a:t>suitable</a:t>
            </a:r>
            <a:r>
              <a:rPr lang="pt-PT" sz="1000" dirty="0"/>
              <a:t> for </a:t>
            </a:r>
            <a:r>
              <a:rPr lang="pt-PT" sz="1000" dirty="0" err="1"/>
              <a:t>both</a:t>
            </a:r>
            <a:r>
              <a:rPr lang="pt-PT" sz="1000" dirty="0"/>
              <a:t> </a:t>
            </a:r>
            <a:r>
              <a:rPr lang="pt-PT" sz="1000" dirty="0" err="1"/>
              <a:t>small</a:t>
            </a:r>
            <a:r>
              <a:rPr lang="pt-PT" sz="1000" dirty="0"/>
              <a:t> </a:t>
            </a:r>
            <a:r>
              <a:rPr lang="pt-PT" sz="1000" dirty="0" err="1"/>
              <a:t>and</a:t>
            </a:r>
            <a:r>
              <a:rPr lang="pt-PT" sz="1000" dirty="0"/>
              <a:t> </a:t>
            </a:r>
            <a:r>
              <a:rPr lang="pt-PT" sz="1000" dirty="0" err="1"/>
              <a:t>large</a:t>
            </a:r>
            <a:r>
              <a:rPr lang="pt-PT" sz="1000" dirty="0"/>
              <a:t> </a:t>
            </a:r>
            <a:r>
              <a:rPr lang="pt-PT" sz="1000" dirty="0" err="1"/>
              <a:t>datasets</a:t>
            </a:r>
            <a:r>
              <a:rPr lang="pt-PT" sz="1000" dirty="0"/>
              <a:t>. </a:t>
            </a:r>
            <a:r>
              <a:rPr lang="pt-PT" sz="1000" dirty="0" err="1"/>
              <a:t>The</a:t>
            </a:r>
            <a:r>
              <a:rPr lang="pt-PT" sz="1000" dirty="0"/>
              <a:t> </a:t>
            </a:r>
            <a:r>
              <a:rPr lang="pt-PT" sz="1000" dirty="0" err="1"/>
              <a:t>simplicity</a:t>
            </a:r>
            <a:r>
              <a:rPr lang="pt-PT" sz="1000" dirty="0"/>
              <a:t> </a:t>
            </a:r>
            <a:r>
              <a:rPr lang="pt-PT" sz="1000" dirty="0" err="1"/>
              <a:t>of</a:t>
            </a:r>
            <a:r>
              <a:rPr lang="pt-PT" sz="1000" dirty="0"/>
              <a:t> </a:t>
            </a:r>
            <a:r>
              <a:rPr lang="pt-PT" sz="1000" dirty="0" err="1"/>
              <a:t>preorder</a:t>
            </a:r>
            <a:r>
              <a:rPr lang="pt-PT" sz="1000" dirty="0"/>
              <a:t> </a:t>
            </a:r>
            <a:r>
              <a:rPr lang="pt-PT" sz="1000" dirty="0" err="1"/>
              <a:t>traversal</a:t>
            </a:r>
            <a:r>
              <a:rPr lang="pt-PT" sz="1000" dirty="0"/>
              <a:t> </a:t>
            </a:r>
            <a:r>
              <a:rPr lang="pt-PT" sz="1000" dirty="0" err="1"/>
              <a:t>ensures</a:t>
            </a:r>
            <a:r>
              <a:rPr lang="pt-PT" sz="1000" dirty="0"/>
              <a:t> </a:t>
            </a:r>
            <a:r>
              <a:rPr lang="pt-PT" sz="1000" dirty="0" err="1"/>
              <a:t>that</a:t>
            </a:r>
            <a:r>
              <a:rPr lang="pt-PT" sz="1000" dirty="0"/>
              <a:t> </a:t>
            </a:r>
            <a:r>
              <a:rPr lang="pt-PT" sz="1000" dirty="0" err="1"/>
              <a:t>we</a:t>
            </a:r>
            <a:r>
              <a:rPr lang="pt-PT" sz="1000" dirty="0"/>
              <a:t> can </a:t>
            </a:r>
            <a:r>
              <a:rPr lang="pt-PT" sz="1000" dirty="0" err="1"/>
              <a:t>quickly</a:t>
            </a:r>
            <a:r>
              <a:rPr lang="pt-PT" sz="1000" dirty="0"/>
              <a:t> </a:t>
            </a:r>
            <a:r>
              <a:rPr lang="pt-PT" sz="1000" dirty="0" err="1"/>
              <a:t>generate</a:t>
            </a:r>
            <a:r>
              <a:rPr lang="pt-PT" sz="1000" dirty="0"/>
              <a:t> a tour </a:t>
            </a:r>
            <a:r>
              <a:rPr lang="pt-PT" sz="1000" dirty="0" err="1"/>
              <a:t>after</a:t>
            </a:r>
            <a:r>
              <a:rPr lang="pt-PT" sz="1000" dirty="0"/>
              <a:t> </a:t>
            </a:r>
            <a:r>
              <a:rPr lang="pt-PT" sz="1000" dirty="0" err="1"/>
              <a:t>constructing</a:t>
            </a:r>
            <a:r>
              <a:rPr lang="pt-PT" sz="1000" dirty="0"/>
              <a:t> </a:t>
            </a:r>
            <a:r>
              <a:rPr lang="pt-PT" sz="1000" dirty="0" err="1"/>
              <a:t>the</a:t>
            </a:r>
            <a:r>
              <a:rPr lang="pt-PT" sz="1000" dirty="0"/>
              <a:t> MST.</a:t>
            </a:r>
          </a:p>
          <a:p>
            <a:pPr>
              <a:lnSpc>
                <a:spcPct val="120000"/>
              </a:lnSpc>
            </a:pPr>
            <a:endParaRPr lang="en-GB" sz="1000" dirty="0"/>
          </a:p>
        </p:txBody>
      </p:sp>
    </p:spTree>
    <p:extLst>
      <p:ext uri="{BB962C8B-B14F-4D97-AF65-F5344CB8AC3E}">
        <p14:creationId xmlns:p14="http://schemas.microsoft.com/office/powerpoint/2010/main" val="94709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BA7A6-BE09-0BCC-2FE8-32A12F690DF5}"/>
              </a:ext>
            </a:extLst>
          </p:cNvPr>
          <p:cNvSpPr>
            <a:spLocks noGrp="1"/>
          </p:cNvSpPr>
          <p:nvPr>
            <p:ph type="title"/>
          </p:nvPr>
        </p:nvSpPr>
        <p:spPr/>
        <p:txBody>
          <a:bodyPr/>
          <a:lstStyle/>
          <a:p>
            <a:r>
              <a:rPr lang="en-GB" dirty="0"/>
              <a:t>4.3. Other Heuristics</a:t>
            </a:r>
          </a:p>
        </p:txBody>
      </p:sp>
      <p:sp>
        <p:nvSpPr>
          <p:cNvPr id="3" name="Marcador de Posição de Conteúdo 2">
            <a:extLst>
              <a:ext uri="{FF2B5EF4-FFF2-40B4-BE49-F238E27FC236}">
                <a16:creationId xmlns:a16="http://schemas.microsoft.com/office/drawing/2014/main" id="{751DA97D-0508-342E-3652-7E7345897D81}"/>
              </a:ext>
            </a:extLst>
          </p:cNvPr>
          <p:cNvSpPr>
            <a:spLocks noGrp="1"/>
          </p:cNvSpPr>
          <p:nvPr>
            <p:ph idx="1"/>
          </p:nvPr>
        </p:nvSpPr>
        <p:spPr>
          <a:xfrm>
            <a:off x="2231136" y="2638044"/>
            <a:ext cx="7729728" cy="4138440"/>
          </a:xfrm>
        </p:spPr>
        <p:txBody>
          <a:bodyPr>
            <a:noAutofit/>
          </a:bodyPr>
          <a:lstStyle/>
          <a:p>
            <a:pPr>
              <a:buFont typeface="Arial" panose="020B0604020202020204" pitchFamily="34" charset="0"/>
              <a:buChar char="•"/>
            </a:pPr>
            <a:endParaRPr lang="pt-PT" sz="1000" b="1" dirty="0"/>
          </a:p>
          <a:p>
            <a:pPr>
              <a:buFont typeface="Arial" panose="020B0604020202020204" pitchFamily="34" charset="0"/>
              <a:buChar char="•"/>
            </a:pPr>
            <a:endParaRPr lang="pt-PT" sz="1000" b="1" dirty="0"/>
          </a:p>
          <a:p>
            <a:pPr>
              <a:buFont typeface="Arial" panose="020B0604020202020204" pitchFamily="34" charset="0"/>
              <a:buChar char="•"/>
            </a:pPr>
            <a:r>
              <a:rPr lang="pt-PT" sz="1000" b="1" dirty="0" err="1"/>
              <a:t>Algorithm</a:t>
            </a:r>
            <a:r>
              <a:rPr lang="pt-PT" sz="1000" b="1" dirty="0"/>
              <a:t> Design</a:t>
            </a:r>
            <a:r>
              <a:rPr lang="pt-PT" sz="1000" dirty="0"/>
              <a:t>: </a:t>
            </a:r>
            <a:r>
              <a:rPr lang="pt-PT" sz="1000" dirty="0" err="1"/>
              <a:t>The</a:t>
            </a:r>
            <a:r>
              <a:rPr lang="pt-PT" sz="1000" dirty="0"/>
              <a:t> </a:t>
            </a:r>
            <a:r>
              <a:rPr lang="pt-PT" sz="1000" dirty="0" err="1"/>
              <a:t>Nearest</a:t>
            </a:r>
            <a:r>
              <a:rPr lang="pt-PT" sz="1000" dirty="0"/>
              <a:t> </a:t>
            </a:r>
            <a:r>
              <a:rPr lang="pt-PT" sz="1000" dirty="0" err="1"/>
              <a:t>Neighbor</a:t>
            </a:r>
            <a:r>
              <a:rPr lang="pt-PT" sz="1000" dirty="0"/>
              <a:t> </a:t>
            </a:r>
            <a:r>
              <a:rPr lang="pt-PT" sz="1000" dirty="0" err="1"/>
              <a:t>heuristic</a:t>
            </a:r>
            <a:r>
              <a:rPr lang="pt-PT" sz="1000" dirty="0"/>
              <a:t> </a:t>
            </a:r>
            <a:r>
              <a:rPr lang="pt-PT" sz="1000" dirty="0" err="1"/>
              <a:t>starts</a:t>
            </a:r>
            <a:r>
              <a:rPr lang="pt-PT" sz="1000" dirty="0"/>
              <a:t> </a:t>
            </a:r>
            <a:r>
              <a:rPr lang="pt-PT" sz="1000" dirty="0" err="1"/>
              <a:t>at</a:t>
            </a:r>
            <a:r>
              <a:rPr lang="pt-PT" sz="1000" dirty="0"/>
              <a:t> </a:t>
            </a:r>
            <a:r>
              <a:rPr lang="pt-PT" sz="1000" dirty="0" err="1"/>
              <a:t>the</a:t>
            </a:r>
            <a:r>
              <a:rPr lang="pt-PT" sz="1000" dirty="0"/>
              <a:t> node </a:t>
            </a:r>
            <a:r>
              <a:rPr lang="pt-PT" sz="1000" dirty="0" err="1"/>
              <a:t>labeled</a:t>
            </a:r>
            <a:r>
              <a:rPr lang="pt-PT" sz="1000" dirty="0"/>
              <a:t> </a:t>
            </a:r>
            <a:r>
              <a:rPr lang="pt-PT" sz="1000" dirty="0" err="1"/>
              <a:t>with</a:t>
            </a:r>
            <a:r>
              <a:rPr lang="pt-PT" sz="1000" dirty="0"/>
              <a:t> </a:t>
            </a:r>
            <a:r>
              <a:rPr lang="pt-PT" sz="1000" dirty="0" err="1"/>
              <a:t>the</a:t>
            </a:r>
            <a:r>
              <a:rPr lang="pt-PT" sz="1000" dirty="0"/>
              <a:t> zero-</a:t>
            </a:r>
            <a:r>
              <a:rPr lang="pt-PT" sz="1000" dirty="0" err="1"/>
              <a:t>identifier</a:t>
            </a:r>
            <a:r>
              <a:rPr lang="pt-PT" sz="1000" dirty="0"/>
              <a:t> </a:t>
            </a:r>
            <a:r>
              <a:rPr lang="pt-PT" sz="1000" dirty="0" err="1"/>
              <a:t>and</a:t>
            </a:r>
            <a:r>
              <a:rPr lang="pt-PT" sz="1000" dirty="0"/>
              <a:t> </a:t>
            </a:r>
            <a:r>
              <a:rPr lang="pt-PT" sz="1000" dirty="0" err="1"/>
              <a:t>repeatedly</a:t>
            </a:r>
            <a:r>
              <a:rPr lang="pt-PT" sz="1000" dirty="0"/>
              <a:t> </a:t>
            </a:r>
            <a:r>
              <a:rPr lang="pt-PT" sz="1000" dirty="0" err="1"/>
              <a:t>visits</a:t>
            </a:r>
            <a:r>
              <a:rPr lang="pt-PT" sz="1000" dirty="0"/>
              <a:t> </a:t>
            </a:r>
            <a:r>
              <a:rPr lang="pt-PT" sz="1000" dirty="0" err="1"/>
              <a:t>the</a:t>
            </a:r>
            <a:r>
              <a:rPr lang="pt-PT" sz="1000" dirty="0"/>
              <a:t> </a:t>
            </a:r>
            <a:r>
              <a:rPr lang="pt-PT" sz="1000" dirty="0" err="1"/>
              <a:t>nearest</a:t>
            </a:r>
            <a:r>
              <a:rPr lang="pt-PT" sz="1000" dirty="0"/>
              <a:t> </a:t>
            </a:r>
            <a:r>
              <a:rPr lang="pt-PT" sz="1000" dirty="0" err="1"/>
              <a:t>unvisited</a:t>
            </a:r>
            <a:r>
              <a:rPr lang="pt-PT" sz="1000" dirty="0"/>
              <a:t> node </a:t>
            </a:r>
            <a:r>
              <a:rPr lang="pt-PT" sz="1000" dirty="0" err="1"/>
              <a:t>until</a:t>
            </a:r>
            <a:r>
              <a:rPr lang="pt-PT" sz="1000" dirty="0"/>
              <a:t> </a:t>
            </a:r>
            <a:r>
              <a:rPr lang="pt-PT" sz="1000" dirty="0" err="1"/>
              <a:t>all</a:t>
            </a:r>
            <a:r>
              <a:rPr lang="pt-PT" sz="1000" dirty="0"/>
              <a:t> nodes </a:t>
            </a:r>
            <a:r>
              <a:rPr lang="pt-PT" sz="1000" dirty="0" err="1"/>
              <a:t>have</a:t>
            </a:r>
            <a:r>
              <a:rPr lang="pt-PT" sz="1000" dirty="0"/>
              <a:t> </a:t>
            </a:r>
            <a:r>
              <a:rPr lang="pt-PT" sz="1000" dirty="0" err="1"/>
              <a:t>been</a:t>
            </a:r>
            <a:r>
              <a:rPr lang="pt-PT" sz="1000" dirty="0"/>
              <a:t> </a:t>
            </a:r>
            <a:r>
              <a:rPr lang="pt-PT" sz="1000" dirty="0" err="1"/>
              <a:t>visited</a:t>
            </a:r>
            <a:r>
              <a:rPr lang="pt-PT" sz="1000" dirty="0"/>
              <a:t>, </a:t>
            </a:r>
            <a:r>
              <a:rPr lang="pt-PT" sz="1000" dirty="0" err="1"/>
              <a:t>finally</a:t>
            </a:r>
            <a:r>
              <a:rPr lang="pt-PT" sz="1000" dirty="0"/>
              <a:t> </a:t>
            </a:r>
            <a:r>
              <a:rPr lang="pt-PT" sz="1000" dirty="0" err="1"/>
              <a:t>returning</a:t>
            </a:r>
            <a:r>
              <a:rPr lang="pt-PT" sz="1000" dirty="0"/>
              <a:t> to </a:t>
            </a:r>
            <a:r>
              <a:rPr lang="pt-PT" sz="1000" dirty="0" err="1"/>
              <a:t>the</a:t>
            </a:r>
            <a:r>
              <a:rPr lang="pt-PT" sz="1000" dirty="0"/>
              <a:t> </a:t>
            </a:r>
            <a:r>
              <a:rPr lang="pt-PT" sz="1000" dirty="0" err="1"/>
              <a:t>starting</a:t>
            </a:r>
            <a:r>
              <a:rPr lang="pt-PT" sz="1000" dirty="0"/>
              <a:t> node. </a:t>
            </a:r>
            <a:r>
              <a:rPr lang="pt-PT" sz="1000" dirty="0" err="1"/>
              <a:t>This</a:t>
            </a:r>
            <a:r>
              <a:rPr lang="pt-PT" sz="1000" dirty="0"/>
              <a:t> </a:t>
            </a:r>
            <a:r>
              <a:rPr lang="pt-PT" sz="1000" dirty="0" err="1"/>
              <a:t>method</a:t>
            </a:r>
            <a:r>
              <a:rPr lang="pt-PT" sz="1000" dirty="0"/>
              <a:t> </a:t>
            </a:r>
            <a:r>
              <a:rPr lang="pt-PT" sz="1000" dirty="0" err="1"/>
              <a:t>is</a:t>
            </a:r>
            <a:r>
              <a:rPr lang="pt-PT" sz="1000" dirty="0"/>
              <a:t> </a:t>
            </a:r>
            <a:r>
              <a:rPr lang="pt-PT" sz="1000" dirty="0" err="1"/>
              <a:t>straightforward</a:t>
            </a:r>
            <a:r>
              <a:rPr lang="pt-PT" sz="1000" dirty="0"/>
              <a:t> </a:t>
            </a:r>
            <a:r>
              <a:rPr lang="pt-PT" sz="1000" dirty="0" err="1"/>
              <a:t>and</a:t>
            </a:r>
            <a:r>
              <a:rPr lang="pt-PT" sz="1000" dirty="0"/>
              <a:t> </a:t>
            </a:r>
            <a:r>
              <a:rPr lang="pt-PT" sz="1000" dirty="0" err="1"/>
              <a:t>prioritizes</a:t>
            </a:r>
            <a:r>
              <a:rPr lang="pt-PT" sz="1000" dirty="0"/>
              <a:t> </a:t>
            </a:r>
            <a:r>
              <a:rPr lang="pt-PT" sz="1000" dirty="0" err="1"/>
              <a:t>minimizing</a:t>
            </a:r>
            <a:r>
              <a:rPr lang="pt-PT" sz="1000" dirty="0"/>
              <a:t> </a:t>
            </a:r>
            <a:r>
              <a:rPr lang="pt-PT" sz="1000" dirty="0" err="1"/>
              <a:t>the</a:t>
            </a:r>
            <a:r>
              <a:rPr lang="pt-PT" sz="1000" dirty="0"/>
              <a:t> </a:t>
            </a:r>
            <a:r>
              <a:rPr lang="pt-PT" sz="1000" dirty="0" err="1"/>
              <a:t>immediate</a:t>
            </a:r>
            <a:r>
              <a:rPr lang="pt-PT" sz="1000" dirty="0"/>
              <a:t> </a:t>
            </a:r>
            <a:r>
              <a:rPr lang="pt-PT" sz="1000" dirty="0" err="1"/>
              <a:t>distance</a:t>
            </a:r>
            <a:r>
              <a:rPr lang="pt-PT" sz="1000" dirty="0"/>
              <a:t> </a:t>
            </a:r>
            <a:r>
              <a:rPr lang="pt-PT" sz="1000" dirty="0" err="1"/>
              <a:t>traveled</a:t>
            </a:r>
            <a:r>
              <a:rPr lang="pt-PT" sz="1000" dirty="0"/>
              <a:t> </a:t>
            </a:r>
            <a:r>
              <a:rPr lang="pt-PT" sz="1000" dirty="0" err="1"/>
              <a:t>at</a:t>
            </a:r>
            <a:r>
              <a:rPr lang="pt-PT" sz="1000" dirty="0"/>
              <a:t> </a:t>
            </a:r>
            <a:r>
              <a:rPr lang="pt-PT" sz="1000" dirty="0" err="1"/>
              <a:t>each</a:t>
            </a:r>
            <a:r>
              <a:rPr lang="pt-PT" sz="1000" dirty="0"/>
              <a:t> step.</a:t>
            </a:r>
          </a:p>
          <a:p>
            <a:pPr marL="0" indent="0">
              <a:buNone/>
            </a:pPr>
            <a:endParaRPr lang="pt-PT" sz="1000" b="1" dirty="0"/>
          </a:p>
          <a:p>
            <a:pPr>
              <a:buFont typeface="Arial" panose="020B0604020202020204" pitchFamily="34" charset="0"/>
              <a:buChar char="•"/>
            </a:pPr>
            <a:r>
              <a:rPr lang="pt-PT" sz="1000" b="1" dirty="0" err="1"/>
              <a:t>Initialization</a:t>
            </a:r>
            <a:r>
              <a:rPr lang="pt-PT" sz="1000" dirty="0"/>
              <a:t>: </a:t>
            </a:r>
            <a:r>
              <a:rPr lang="pt-PT" sz="1000" dirty="0" err="1"/>
              <a:t>Begin</a:t>
            </a:r>
            <a:r>
              <a:rPr lang="pt-PT" sz="1000" dirty="0"/>
              <a:t> </a:t>
            </a:r>
            <a:r>
              <a:rPr lang="pt-PT" sz="1000" dirty="0" err="1"/>
              <a:t>at</a:t>
            </a:r>
            <a:r>
              <a:rPr lang="pt-PT" sz="1000" dirty="0"/>
              <a:t> </a:t>
            </a:r>
            <a:r>
              <a:rPr lang="pt-PT" sz="1000" dirty="0" err="1"/>
              <a:t>the</a:t>
            </a:r>
            <a:r>
              <a:rPr lang="pt-PT" sz="1000" dirty="0"/>
              <a:t> </a:t>
            </a:r>
            <a:r>
              <a:rPr lang="pt-PT" sz="1000" dirty="0" err="1"/>
              <a:t>starting</a:t>
            </a:r>
            <a:r>
              <a:rPr lang="pt-PT" sz="1000" dirty="0"/>
              <a:t> node (node 0).</a:t>
            </a:r>
          </a:p>
          <a:p>
            <a:pPr marL="742950" lvl="1" indent="-285750">
              <a:buFont typeface="Arial" panose="020B0604020202020204" pitchFamily="34" charset="0"/>
              <a:buChar char="•"/>
            </a:pPr>
            <a:r>
              <a:rPr lang="pt-PT" sz="1000" b="1" dirty="0" err="1"/>
              <a:t>Finding</a:t>
            </a:r>
            <a:r>
              <a:rPr lang="pt-PT" sz="1000" b="1" dirty="0"/>
              <a:t> </a:t>
            </a:r>
            <a:r>
              <a:rPr lang="pt-PT" sz="1000" b="1" dirty="0" err="1"/>
              <a:t>Nearest</a:t>
            </a:r>
            <a:r>
              <a:rPr lang="pt-PT" sz="1000" b="1" dirty="0"/>
              <a:t> </a:t>
            </a:r>
            <a:r>
              <a:rPr lang="pt-PT" sz="1000" b="1" dirty="0" err="1"/>
              <a:t>Neighbor</a:t>
            </a:r>
            <a:r>
              <a:rPr lang="pt-PT" sz="1000" dirty="0"/>
              <a:t>: </a:t>
            </a:r>
            <a:r>
              <a:rPr lang="pt-PT" sz="1000" dirty="0" err="1"/>
              <a:t>At</a:t>
            </a:r>
            <a:r>
              <a:rPr lang="pt-PT" sz="1000" dirty="0"/>
              <a:t> </a:t>
            </a:r>
            <a:r>
              <a:rPr lang="pt-PT" sz="1000" dirty="0" err="1"/>
              <a:t>each</a:t>
            </a:r>
            <a:r>
              <a:rPr lang="pt-PT" sz="1000" dirty="0"/>
              <a:t> step, </a:t>
            </a:r>
            <a:r>
              <a:rPr lang="pt-PT" sz="1000" dirty="0" err="1"/>
              <a:t>select</a:t>
            </a:r>
            <a:r>
              <a:rPr lang="pt-PT" sz="1000" dirty="0"/>
              <a:t> </a:t>
            </a:r>
            <a:r>
              <a:rPr lang="pt-PT" sz="1000" dirty="0" err="1"/>
              <a:t>the</a:t>
            </a:r>
            <a:r>
              <a:rPr lang="pt-PT" sz="1000" dirty="0"/>
              <a:t> </a:t>
            </a:r>
            <a:r>
              <a:rPr lang="pt-PT" sz="1000" dirty="0" err="1"/>
              <a:t>closest</a:t>
            </a:r>
            <a:r>
              <a:rPr lang="pt-PT" sz="1000" dirty="0"/>
              <a:t> </a:t>
            </a:r>
            <a:r>
              <a:rPr lang="pt-PT" sz="1000" dirty="0" err="1"/>
              <a:t>unvisited</a:t>
            </a:r>
            <a:r>
              <a:rPr lang="pt-PT" sz="1000" dirty="0"/>
              <a:t> node.</a:t>
            </a:r>
          </a:p>
          <a:p>
            <a:pPr marL="742950" lvl="1" indent="-285750">
              <a:buFont typeface="Arial" panose="020B0604020202020204" pitchFamily="34" charset="0"/>
              <a:buChar char="•"/>
            </a:pPr>
            <a:r>
              <a:rPr lang="pt-PT" sz="1000" b="1" dirty="0" err="1"/>
              <a:t>Marking</a:t>
            </a:r>
            <a:r>
              <a:rPr lang="pt-PT" sz="1000" b="1" dirty="0"/>
              <a:t> as </a:t>
            </a:r>
            <a:r>
              <a:rPr lang="pt-PT" sz="1000" b="1" dirty="0" err="1"/>
              <a:t>Visited</a:t>
            </a:r>
            <a:r>
              <a:rPr lang="pt-PT" sz="1000" dirty="0"/>
              <a:t>: Mark </a:t>
            </a:r>
            <a:r>
              <a:rPr lang="pt-PT" sz="1000" dirty="0" err="1"/>
              <a:t>the</a:t>
            </a:r>
            <a:r>
              <a:rPr lang="pt-PT" sz="1000" dirty="0"/>
              <a:t> </a:t>
            </a:r>
            <a:r>
              <a:rPr lang="pt-PT" sz="1000" dirty="0" err="1"/>
              <a:t>selected</a:t>
            </a:r>
            <a:r>
              <a:rPr lang="pt-PT" sz="1000" dirty="0"/>
              <a:t> node as </a:t>
            </a:r>
            <a:r>
              <a:rPr lang="pt-PT" sz="1000" dirty="0" err="1"/>
              <a:t>visited</a:t>
            </a:r>
            <a:r>
              <a:rPr lang="pt-PT" sz="1000" dirty="0"/>
              <a:t> </a:t>
            </a:r>
            <a:r>
              <a:rPr lang="pt-PT" sz="1000" dirty="0" err="1"/>
              <a:t>and</a:t>
            </a:r>
            <a:r>
              <a:rPr lang="pt-PT" sz="1000" dirty="0"/>
              <a:t> move to </a:t>
            </a:r>
            <a:r>
              <a:rPr lang="pt-PT" sz="1000" dirty="0" err="1"/>
              <a:t>it</a:t>
            </a:r>
            <a:r>
              <a:rPr lang="pt-PT" sz="1000" dirty="0"/>
              <a:t>.</a:t>
            </a:r>
          </a:p>
          <a:p>
            <a:pPr marL="742950" lvl="1" indent="-285750">
              <a:buFont typeface="Arial" panose="020B0604020202020204" pitchFamily="34" charset="0"/>
              <a:buChar char="•"/>
            </a:pPr>
            <a:r>
              <a:rPr lang="pt-PT" sz="1000" b="1" dirty="0" err="1"/>
              <a:t>Repeat</a:t>
            </a:r>
            <a:r>
              <a:rPr lang="pt-PT" sz="1000" dirty="0"/>
              <a:t>: </a:t>
            </a:r>
            <a:r>
              <a:rPr lang="pt-PT" sz="1000" dirty="0" err="1"/>
              <a:t>Repeat</a:t>
            </a:r>
            <a:r>
              <a:rPr lang="pt-PT" sz="1000" dirty="0"/>
              <a:t> </a:t>
            </a:r>
            <a:r>
              <a:rPr lang="pt-PT" sz="1000" dirty="0" err="1"/>
              <a:t>the</a:t>
            </a:r>
            <a:r>
              <a:rPr lang="pt-PT" sz="1000" dirty="0"/>
              <a:t> </a:t>
            </a:r>
            <a:r>
              <a:rPr lang="pt-PT" sz="1000" dirty="0" err="1"/>
              <a:t>process</a:t>
            </a:r>
            <a:r>
              <a:rPr lang="pt-PT" sz="1000" dirty="0"/>
              <a:t> </a:t>
            </a:r>
            <a:r>
              <a:rPr lang="pt-PT" sz="1000" dirty="0" err="1"/>
              <a:t>until</a:t>
            </a:r>
            <a:r>
              <a:rPr lang="pt-PT" sz="1000" dirty="0"/>
              <a:t> </a:t>
            </a:r>
            <a:r>
              <a:rPr lang="pt-PT" sz="1000" dirty="0" err="1"/>
              <a:t>all</a:t>
            </a:r>
            <a:r>
              <a:rPr lang="pt-PT" sz="1000" dirty="0"/>
              <a:t> nodes are </a:t>
            </a:r>
            <a:r>
              <a:rPr lang="pt-PT" sz="1000" dirty="0" err="1"/>
              <a:t>visited</a:t>
            </a:r>
            <a:r>
              <a:rPr lang="pt-PT" sz="1000" dirty="0"/>
              <a:t>.</a:t>
            </a:r>
          </a:p>
          <a:p>
            <a:pPr marL="742950" lvl="1" indent="-285750">
              <a:buFont typeface="Arial" panose="020B0604020202020204" pitchFamily="34" charset="0"/>
              <a:buChar char="•"/>
            </a:pPr>
            <a:r>
              <a:rPr lang="pt-PT" sz="1000" b="1" dirty="0" err="1"/>
              <a:t>Return</a:t>
            </a:r>
            <a:r>
              <a:rPr lang="pt-PT" sz="1000" b="1" dirty="0"/>
              <a:t> to </a:t>
            </a:r>
            <a:r>
              <a:rPr lang="pt-PT" sz="1000" b="1" dirty="0" err="1"/>
              <a:t>Start</a:t>
            </a:r>
            <a:r>
              <a:rPr lang="pt-PT" sz="1000" dirty="0"/>
              <a:t>: </a:t>
            </a:r>
            <a:r>
              <a:rPr lang="pt-PT" sz="1000" dirty="0" err="1"/>
              <a:t>Return</a:t>
            </a:r>
            <a:r>
              <a:rPr lang="pt-PT" sz="1000" dirty="0"/>
              <a:t> to </a:t>
            </a:r>
            <a:r>
              <a:rPr lang="pt-PT" sz="1000" dirty="0" err="1"/>
              <a:t>the</a:t>
            </a:r>
            <a:r>
              <a:rPr lang="pt-PT" sz="1000" dirty="0"/>
              <a:t> </a:t>
            </a:r>
            <a:r>
              <a:rPr lang="pt-PT" sz="1000" dirty="0" err="1"/>
              <a:t>starting</a:t>
            </a:r>
            <a:r>
              <a:rPr lang="pt-PT" sz="1000" dirty="0"/>
              <a:t> node to complete </a:t>
            </a:r>
            <a:r>
              <a:rPr lang="pt-PT" sz="1000" dirty="0" err="1"/>
              <a:t>the</a:t>
            </a:r>
            <a:r>
              <a:rPr lang="pt-PT" sz="1000" dirty="0"/>
              <a:t> tour.</a:t>
            </a:r>
          </a:p>
          <a:p>
            <a:pPr lvl="1" indent="0">
              <a:buNone/>
            </a:pPr>
            <a:r>
              <a:rPr lang="pt-PT" sz="1000" dirty="0" err="1"/>
              <a:t>The</a:t>
            </a:r>
            <a:r>
              <a:rPr lang="pt-PT" sz="1000" dirty="0"/>
              <a:t> </a:t>
            </a:r>
            <a:r>
              <a:rPr lang="pt-PT" sz="1000" dirty="0" err="1"/>
              <a:t>Nearest</a:t>
            </a:r>
            <a:r>
              <a:rPr lang="pt-PT" sz="1000" dirty="0"/>
              <a:t> </a:t>
            </a:r>
            <a:r>
              <a:rPr lang="pt-PT" sz="1000" dirty="0" err="1"/>
              <a:t>Neighbor</a:t>
            </a:r>
            <a:r>
              <a:rPr lang="pt-PT" sz="1000" dirty="0"/>
              <a:t> </a:t>
            </a:r>
            <a:r>
              <a:rPr lang="pt-PT" sz="1000" dirty="0" err="1"/>
              <a:t>heuristic</a:t>
            </a:r>
            <a:r>
              <a:rPr lang="pt-PT" sz="1000" dirty="0"/>
              <a:t> </a:t>
            </a:r>
            <a:r>
              <a:rPr lang="pt-PT" sz="1000" dirty="0" err="1"/>
              <a:t>is</a:t>
            </a:r>
            <a:r>
              <a:rPr lang="pt-PT" sz="1000" dirty="0"/>
              <a:t> </a:t>
            </a:r>
            <a:r>
              <a:rPr lang="pt-PT" sz="1000" dirty="0" err="1"/>
              <a:t>particularly</a:t>
            </a:r>
            <a:r>
              <a:rPr lang="pt-PT" sz="1000" dirty="0"/>
              <a:t> </a:t>
            </a:r>
            <a:r>
              <a:rPr lang="pt-PT" sz="1000" dirty="0" err="1"/>
              <a:t>useful</a:t>
            </a:r>
            <a:r>
              <a:rPr lang="pt-PT" sz="1000" dirty="0"/>
              <a:t> for </a:t>
            </a:r>
            <a:r>
              <a:rPr lang="pt-PT" sz="1000" dirty="0" err="1"/>
              <a:t>large</a:t>
            </a:r>
            <a:r>
              <a:rPr lang="pt-PT" sz="1000" dirty="0"/>
              <a:t> </a:t>
            </a:r>
            <a:r>
              <a:rPr lang="pt-PT" sz="1000" dirty="0" err="1"/>
              <a:t>datasets</a:t>
            </a:r>
            <a:r>
              <a:rPr lang="pt-PT" sz="1000" dirty="0"/>
              <a:t> </a:t>
            </a:r>
            <a:r>
              <a:rPr lang="pt-PT" sz="1000" dirty="0" err="1"/>
              <a:t>due</a:t>
            </a:r>
            <a:r>
              <a:rPr lang="pt-PT" sz="1000" dirty="0"/>
              <a:t> to </a:t>
            </a:r>
            <a:r>
              <a:rPr lang="pt-PT" sz="1000" dirty="0" err="1"/>
              <a:t>its</a:t>
            </a:r>
            <a:r>
              <a:rPr lang="pt-PT" sz="1000" dirty="0"/>
              <a:t> O(V2)</a:t>
            </a:r>
            <a:r>
              <a:rPr lang="pt-PT" sz="1000" dirty="0">
                <a:effectLst/>
              </a:rPr>
              <a:t>O</a:t>
            </a:r>
            <a:r>
              <a:rPr lang="pt-PT" sz="1000" dirty="0"/>
              <a:t>(</a:t>
            </a:r>
            <a:r>
              <a:rPr lang="pt-PT" sz="1000" dirty="0">
                <a:effectLst/>
              </a:rPr>
              <a:t>V2</a:t>
            </a:r>
            <a:r>
              <a:rPr lang="pt-PT" sz="1000" dirty="0"/>
              <a:t>) time </a:t>
            </a:r>
            <a:r>
              <a:rPr lang="pt-PT" sz="1000" dirty="0" err="1"/>
              <a:t>complexity</a:t>
            </a:r>
            <a:r>
              <a:rPr lang="pt-PT" sz="1000" dirty="0"/>
              <a:t>, </a:t>
            </a:r>
            <a:r>
              <a:rPr lang="pt-PT" sz="1000" dirty="0" err="1"/>
              <a:t>making</a:t>
            </a:r>
            <a:r>
              <a:rPr lang="pt-PT" sz="1000" dirty="0"/>
              <a:t> </a:t>
            </a:r>
            <a:r>
              <a:rPr lang="pt-PT" sz="1000" dirty="0" err="1"/>
              <a:t>it</a:t>
            </a:r>
            <a:r>
              <a:rPr lang="pt-PT" sz="1000" dirty="0"/>
              <a:t> </a:t>
            </a:r>
            <a:r>
              <a:rPr lang="pt-PT" sz="1000" dirty="0" err="1"/>
              <a:t>significantly</a:t>
            </a:r>
            <a:r>
              <a:rPr lang="pt-PT" sz="1000" dirty="0"/>
              <a:t> </a:t>
            </a:r>
            <a:r>
              <a:rPr lang="pt-PT" sz="1000" dirty="0" err="1"/>
              <a:t>faster</a:t>
            </a:r>
            <a:r>
              <a:rPr lang="pt-PT" sz="1000" dirty="0"/>
              <a:t> </a:t>
            </a:r>
            <a:r>
              <a:rPr lang="pt-PT" sz="1000" dirty="0" err="1"/>
              <a:t>than</a:t>
            </a:r>
            <a:r>
              <a:rPr lang="pt-PT" sz="1000" dirty="0"/>
              <a:t> </a:t>
            </a:r>
            <a:r>
              <a:rPr lang="pt-PT" sz="1000" dirty="0" err="1"/>
              <a:t>exact</a:t>
            </a:r>
            <a:r>
              <a:rPr lang="pt-PT" sz="1000" dirty="0"/>
              <a:t> </a:t>
            </a:r>
            <a:r>
              <a:rPr lang="pt-PT" sz="1000" dirty="0" err="1"/>
              <a:t>algorithms</a:t>
            </a:r>
            <a:r>
              <a:rPr lang="pt-PT" sz="1000" dirty="0"/>
              <a:t> </a:t>
            </a:r>
            <a:r>
              <a:rPr lang="pt-PT" sz="1000" dirty="0" err="1"/>
              <a:t>like</a:t>
            </a:r>
            <a:r>
              <a:rPr lang="pt-PT" sz="1000" dirty="0"/>
              <a:t> </a:t>
            </a:r>
            <a:r>
              <a:rPr lang="pt-PT" sz="1000" dirty="0" err="1"/>
              <a:t>backtracking</a:t>
            </a:r>
            <a:r>
              <a:rPr lang="pt-PT" sz="1000" dirty="0"/>
              <a:t>.</a:t>
            </a:r>
          </a:p>
          <a:p>
            <a:endParaRPr lang="en-GB" sz="1000" dirty="0"/>
          </a:p>
        </p:txBody>
      </p:sp>
    </p:spTree>
    <p:extLst>
      <p:ext uri="{BB962C8B-B14F-4D97-AF65-F5344CB8AC3E}">
        <p14:creationId xmlns:p14="http://schemas.microsoft.com/office/powerpoint/2010/main" val="384416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32DEA-7BA2-EE9D-4E5A-2A72B0AFA88A}"/>
              </a:ext>
            </a:extLst>
          </p:cNvPr>
          <p:cNvSpPr>
            <a:spLocks noGrp="1"/>
          </p:cNvSpPr>
          <p:nvPr>
            <p:ph type="title"/>
          </p:nvPr>
        </p:nvSpPr>
        <p:spPr/>
        <p:txBody>
          <a:bodyPr/>
          <a:lstStyle/>
          <a:p>
            <a:r>
              <a:rPr lang="en-GB" dirty="0"/>
              <a:t>Why this approach works?</a:t>
            </a:r>
          </a:p>
        </p:txBody>
      </p:sp>
      <p:sp>
        <p:nvSpPr>
          <p:cNvPr id="3" name="Marcador de Posição de Conteúdo 2">
            <a:extLst>
              <a:ext uri="{FF2B5EF4-FFF2-40B4-BE49-F238E27FC236}">
                <a16:creationId xmlns:a16="http://schemas.microsoft.com/office/drawing/2014/main" id="{6329E7FB-9606-EB24-4AF4-C3BFD7D98F56}"/>
              </a:ext>
            </a:extLst>
          </p:cNvPr>
          <p:cNvSpPr>
            <a:spLocks noGrp="1"/>
          </p:cNvSpPr>
          <p:nvPr>
            <p:ph idx="1"/>
          </p:nvPr>
        </p:nvSpPr>
        <p:spPr/>
        <p:txBody>
          <a:bodyPr>
            <a:normAutofit/>
          </a:bodyPr>
          <a:lstStyle/>
          <a:p>
            <a:pPr>
              <a:buFont typeface="Arial" panose="020B0604020202020204" pitchFamily="34" charset="0"/>
              <a:buChar char="•"/>
            </a:pPr>
            <a:r>
              <a:rPr lang="pt-PT" sz="1000" b="1" dirty="0"/>
              <a:t>Local </a:t>
            </a:r>
            <a:r>
              <a:rPr lang="pt-PT" sz="1000" b="1" dirty="0" err="1"/>
              <a:t>Optimization</a:t>
            </a:r>
            <a:r>
              <a:rPr lang="pt-PT" sz="1000" dirty="0"/>
              <a:t>: </a:t>
            </a:r>
            <a:r>
              <a:rPr lang="pt-PT" sz="1000" dirty="0" err="1"/>
              <a:t>By</a:t>
            </a:r>
            <a:r>
              <a:rPr lang="pt-PT" sz="1000" dirty="0"/>
              <a:t> </a:t>
            </a:r>
            <a:r>
              <a:rPr lang="pt-PT" sz="1000" dirty="0" err="1"/>
              <a:t>always</a:t>
            </a:r>
            <a:r>
              <a:rPr lang="pt-PT" sz="1000" dirty="0"/>
              <a:t> </a:t>
            </a:r>
            <a:r>
              <a:rPr lang="pt-PT" sz="1000" dirty="0" err="1"/>
              <a:t>selecting</a:t>
            </a:r>
            <a:r>
              <a:rPr lang="pt-PT" sz="1000" dirty="0"/>
              <a:t> </a:t>
            </a:r>
            <a:r>
              <a:rPr lang="pt-PT" sz="1000" dirty="0" err="1"/>
              <a:t>the</a:t>
            </a:r>
            <a:r>
              <a:rPr lang="pt-PT" sz="1000" dirty="0"/>
              <a:t> </a:t>
            </a:r>
            <a:r>
              <a:rPr lang="pt-PT" sz="1000" dirty="0" err="1"/>
              <a:t>nearest</a:t>
            </a:r>
            <a:r>
              <a:rPr lang="pt-PT" sz="1000" dirty="0"/>
              <a:t> </a:t>
            </a:r>
            <a:r>
              <a:rPr lang="pt-PT" sz="1000" dirty="0" err="1"/>
              <a:t>unvisited</a:t>
            </a:r>
            <a:r>
              <a:rPr lang="pt-PT" sz="1000" dirty="0"/>
              <a:t> node, </a:t>
            </a:r>
            <a:r>
              <a:rPr lang="pt-PT" sz="1000" dirty="0" err="1"/>
              <a:t>the</a:t>
            </a:r>
            <a:r>
              <a:rPr lang="pt-PT" sz="1000" dirty="0"/>
              <a:t> </a:t>
            </a:r>
            <a:r>
              <a:rPr lang="pt-PT" sz="1000" dirty="0" err="1"/>
              <a:t>heuristic</a:t>
            </a:r>
            <a:r>
              <a:rPr lang="pt-PT" sz="1000" dirty="0"/>
              <a:t> </a:t>
            </a:r>
            <a:r>
              <a:rPr lang="pt-PT" sz="1000" dirty="0" err="1"/>
              <a:t>ensures</a:t>
            </a:r>
            <a:r>
              <a:rPr lang="pt-PT" sz="1000" dirty="0"/>
              <a:t> </a:t>
            </a:r>
            <a:r>
              <a:rPr lang="pt-PT" sz="1000" dirty="0" err="1"/>
              <a:t>that</a:t>
            </a:r>
            <a:r>
              <a:rPr lang="pt-PT" sz="1000" dirty="0"/>
              <a:t> </a:t>
            </a:r>
            <a:r>
              <a:rPr lang="pt-PT" sz="1000" dirty="0" err="1"/>
              <a:t>each</a:t>
            </a:r>
            <a:r>
              <a:rPr lang="pt-PT" sz="1000" dirty="0"/>
              <a:t> step </a:t>
            </a:r>
            <a:r>
              <a:rPr lang="pt-PT" sz="1000" dirty="0" err="1"/>
              <a:t>is</a:t>
            </a:r>
            <a:r>
              <a:rPr lang="pt-PT" sz="1000" dirty="0"/>
              <a:t> </a:t>
            </a:r>
            <a:r>
              <a:rPr lang="pt-PT" sz="1000" dirty="0" err="1"/>
              <a:t>locally</a:t>
            </a:r>
            <a:r>
              <a:rPr lang="pt-PT" sz="1000" dirty="0"/>
              <a:t> </a:t>
            </a:r>
            <a:r>
              <a:rPr lang="pt-PT" sz="1000" dirty="0" err="1"/>
              <a:t>optimal</a:t>
            </a:r>
            <a:r>
              <a:rPr lang="pt-PT" sz="1000" dirty="0"/>
              <a:t>. </a:t>
            </a:r>
            <a:r>
              <a:rPr lang="pt-PT" sz="1000" dirty="0" err="1"/>
              <a:t>This</a:t>
            </a:r>
            <a:r>
              <a:rPr lang="pt-PT" sz="1000" dirty="0"/>
              <a:t> </a:t>
            </a:r>
            <a:r>
              <a:rPr lang="pt-PT" sz="1000" dirty="0" err="1"/>
              <a:t>tends</a:t>
            </a:r>
            <a:r>
              <a:rPr lang="pt-PT" sz="1000" dirty="0"/>
              <a:t> to </a:t>
            </a:r>
            <a:r>
              <a:rPr lang="pt-PT" sz="1000" dirty="0" err="1"/>
              <a:t>keep</a:t>
            </a:r>
            <a:r>
              <a:rPr lang="pt-PT" sz="1000" dirty="0"/>
              <a:t> </a:t>
            </a:r>
            <a:r>
              <a:rPr lang="pt-PT" sz="1000" dirty="0" err="1"/>
              <a:t>the</a:t>
            </a:r>
            <a:r>
              <a:rPr lang="pt-PT" sz="1000" dirty="0"/>
              <a:t> total tour </a:t>
            </a:r>
            <a:r>
              <a:rPr lang="pt-PT" sz="1000" dirty="0" err="1"/>
              <a:t>length</a:t>
            </a:r>
            <a:r>
              <a:rPr lang="pt-PT" sz="1000" dirty="0"/>
              <a:t> </a:t>
            </a:r>
            <a:r>
              <a:rPr lang="pt-PT" sz="1000" dirty="0" err="1"/>
              <a:t>relatively</a:t>
            </a:r>
            <a:r>
              <a:rPr lang="pt-PT" sz="1000" dirty="0"/>
              <a:t> short, </a:t>
            </a:r>
            <a:r>
              <a:rPr lang="pt-PT" sz="1000" dirty="0" err="1"/>
              <a:t>although</a:t>
            </a:r>
            <a:r>
              <a:rPr lang="pt-PT" sz="1000" dirty="0"/>
              <a:t> </a:t>
            </a:r>
            <a:r>
              <a:rPr lang="pt-PT" sz="1000" dirty="0" err="1"/>
              <a:t>it</a:t>
            </a:r>
            <a:r>
              <a:rPr lang="pt-PT" sz="1000" dirty="0"/>
              <a:t> </a:t>
            </a:r>
            <a:r>
              <a:rPr lang="pt-PT" sz="1000" dirty="0" err="1"/>
              <a:t>may</a:t>
            </a:r>
            <a:r>
              <a:rPr lang="pt-PT" sz="1000" dirty="0"/>
              <a:t> </a:t>
            </a:r>
            <a:r>
              <a:rPr lang="pt-PT" sz="1000" dirty="0" err="1"/>
              <a:t>not</a:t>
            </a:r>
            <a:r>
              <a:rPr lang="pt-PT" sz="1000" dirty="0"/>
              <a:t> </a:t>
            </a:r>
            <a:r>
              <a:rPr lang="pt-PT" sz="1000" dirty="0" err="1"/>
              <a:t>be</a:t>
            </a:r>
            <a:r>
              <a:rPr lang="pt-PT" sz="1000" dirty="0"/>
              <a:t> </a:t>
            </a:r>
            <a:r>
              <a:rPr lang="pt-PT" sz="1000" dirty="0" err="1"/>
              <a:t>globally</a:t>
            </a:r>
            <a:r>
              <a:rPr lang="pt-PT" sz="1000" dirty="0"/>
              <a:t> </a:t>
            </a:r>
            <a:r>
              <a:rPr lang="pt-PT" sz="1000" dirty="0" err="1"/>
              <a:t>optimal</a:t>
            </a:r>
            <a:r>
              <a:rPr lang="pt-PT" sz="1000" dirty="0"/>
              <a:t>.</a:t>
            </a:r>
          </a:p>
          <a:p>
            <a:pPr>
              <a:buFont typeface="Arial" panose="020B0604020202020204" pitchFamily="34" charset="0"/>
              <a:buChar char="•"/>
            </a:pPr>
            <a:r>
              <a:rPr lang="pt-PT" sz="1000" b="1" dirty="0" err="1"/>
              <a:t>Simplicity</a:t>
            </a:r>
            <a:r>
              <a:rPr lang="pt-PT" sz="1000" b="1" dirty="0"/>
              <a:t> </a:t>
            </a:r>
            <a:r>
              <a:rPr lang="pt-PT" sz="1000" b="1" dirty="0" err="1"/>
              <a:t>and</a:t>
            </a:r>
            <a:r>
              <a:rPr lang="pt-PT" sz="1000" b="1" dirty="0"/>
              <a:t> Speed</a:t>
            </a:r>
            <a:r>
              <a:rPr lang="pt-PT" sz="1000" dirty="0"/>
              <a:t>: </a:t>
            </a:r>
            <a:r>
              <a:rPr lang="pt-PT" sz="1000" dirty="0" err="1"/>
              <a:t>The</a:t>
            </a:r>
            <a:r>
              <a:rPr lang="pt-PT" sz="1000" dirty="0"/>
              <a:t> </a:t>
            </a:r>
            <a:r>
              <a:rPr lang="pt-PT" sz="1000" dirty="0" err="1"/>
              <a:t>algorithm</a:t>
            </a:r>
            <a:r>
              <a:rPr lang="pt-PT" sz="1000" dirty="0"/>
              <a:t> </a:t>
            </a:r>
            <a:r>
              <a:rPr lang="pt-PT" sz="1000" dirty="0" err="1"/>
              <a:t>is</a:t>
            </a:r>
            <a:r>
              <a:rPr lang="pt-PT" sz="1000" dirty="0"/>
              <a:t> </a:t>
            </a:r>
            <a:r>
              <a:rPr lang="pt-PT" sz="1000" dirty="0" err="1"/>
              <a:t>simple</a:t>
            </a:r>
            <a:r>
              <a:rPr lang="pt-PT" sz="1000" dirty="0"/>
              <a:t> to </a:t>
            </a:r>
            <a:r>
              <a:rPr lang="pt-PT" sz="1000" dirty="0" err="1"/>
              <a:t>implement</a:t>
            </a:r>
            <a:r>
              <a:rPr lang="pt-PT" sz="1000" dirty="0"/>
              <a:t> </a:t>
            </a:r>
            <a:r>
              <a:rPr lang="pt-PT" sz="1000" dirty="0" err="1"/>
              <a:t>and</a:t>
            </a:r>
            <a:r>
              <a:rPr lang="pt-PT" sz="1000" dirty="0"/>
              <a:t> fast to execute, </a:t>
            </a:r>
            <a:r>
              <a:rPr lang="pt-PT" sz="1000" dirty="0" err="1"/>
              <a:t>making</a:t>
            </a:r>
            <a:r>
              <a:rPr lang="pt-PT" sz="1000" dirty="0"/>
              <a:t> </a:t>
            </a:r>
            <a:r>
              <a:rPr lang="pt-PT" sz="1000" dirty="0" err="1"/>
              <a:t>it</a:t>
            </a:r>
            <a:r>
              <a:rPr lang="pt-PT" sz="1000" dirty="0"/>
              <a:t> </a:t>
            </a:r>
            <a:r>
              <a:rPr lang="pt-PT" sz="1000" dirty="0" err="1"/>
              <a:t>suitable</a:t>
            </a:r>
            <a:r>
              <a:rPr lang="pt-PT" sz="1000" dirty="0"/>
              <a:t> for </a:t>
            </a:r>
            <a:r>
              <a:rPr lang="pt-PT" sz="1000" dirty="0" err="1"/>
              <a:t>large</a:t>
            </a:r>
            <a:r>
              <a:rPr lang="pt-PT" sz="1000" dirty="0"/>
              <a:t> </a:t>
            </a:r>
            <a:r>
              <a:rPr lang="pt-PT" sz="1000" dirty="0" err="1"/>
              <a:t>datasets</a:t>
            </a:r>
            <a:r>
              <a:rPr lang="pt-PT" sz="1000" dirty="0"/>
              <a:t> </a:t>
            </a:r>
            <a:r>
              <a:rPr lang="pt-PT" sz="1000" dirty="0" err="1"/>
              <a:t>where</a:t>
            </a:r>
            <a:r>
              <a:rPr lang="pt-PT" sz="1000" dirty="0"/>
              <a:t> more </a:t>
            </a:r>
            <a:r>
              <a:rPr lang="pt-PT" sz="1000" dirty="0" err="1"/>
              <a:t>complex</a:t>
            </a:r>
            <a:r>
              <a:rPr lang="pt-PT" sz="1000" dirty="0"/>
              <a:t> </a:t>
            </a:r>
            <a:r>
              <a:rPr lang="pt-PT" sz="1000" dirty="0" err="1"/>
              <a:t>algorithms</a:t>
            </a:r>
            <a:r>
              <a:rPr lang="pt-PT" sz="1000" dirty="0"/>
              <a:t> </a:t>
            </a:r>
            <a:r>
              <a:rPr lang="pt-PT" sz="1000" dirty="0" err="1"/>
              <a:t>would</a:t>
            </a:r>
            <a:r>
              <a:rPr lang="pt-PT" sz="1000" dirty="0"/>
              <a:t> </a:t>
            </a:r>
            <a:r>
              <a:rPr lang="pt-PT" sz="1000" dirty="0" err="1"/>
              <a:t>be</a:t>
            </a:r>
            <a:r>
              <a:rPr lang="pt-PT" sz="1000" dirty="0"/>
              <a:t> </a:t>
            </a:r>
            <a:r>
              <a:rPr lang="pt-PT" sz="1000" dirty="0" err="1"/>
              <a:t>computationally</a:t>
            </a:r>
            <a:r>
              <a:rPr lang="pt-PT" sz="1000" dirty="0"/>
              <a:t> </a:t>
            </a:r>
            <a:r>
              <a:rPr lang="pt-PT" sz="1000" dirty="0" err="1"/>
              <a:t>prohibitive</a:t>
            </a:r>
            <a:r>
              <a:rPr lang="pt-PT" sz="1000" dirty="0"/>
              <a:t>.</a:t>
            </a:r>
          </a:p>
          <a:p>
            <a:pPr>
              <a:buFont typeface="Arial" panose="020B0604020202020204" pitchFamily="34" charset="0"/>
              <a:buChar char="•"/>
            </a:pPr>
            <a:r>
              <a:rPr lang="pt-PT" sz="1000" b="1" dirty="0" err="1"/>
              <a:t>Practicality</a:t>
            </a:r>
            <a:r>
              <a:rPr lang="pt-PT" sz="1000" dirty="0"/>
              <a:t>: In </a:t>
            </a:r>
            <a:r>
              <a:rPr lang="pt-PT" sz="1000" dirty="0" err="1"/>
              <a:t>many</a:t>
            </a:r>
            <a:r>
              <a:rPr lang="pt-PT" sz="1000" dirty="0"/>
              <a:t> real-</a:t>
            </a:r>
            <a:r>
              <a:rPr lang="pt-PT" sz="1000" dirty="0" err="1"/>
              <a:t>world</a:t>
            </a:r>
            <a:r>
              <a:rPr lang="pt-PT" sz="1000" dirty="0"/>
              <a:t> </a:t>
            </a:r>
            <a:r>
              <a:rPr lang="pt-PT" sz="1000" dirty="0" err="1"/>
              <a:t>scenarios</a:t>
            </a:r>
            <a:r>
              <a:rPr lang="pt-PT" sz="1000" dirty="0"/>
              <a:t>, </a:t>
            </a:r>
            <a:r>
              <a:rPr lang="pt-PT" sz="1000" dirty="0" err="1"/>
              <a:t>having</a:t>
            </a:r>
            <a:r>
              <a:rPr lang="pt-PT" sz="1000" dirty="0"/>
              <a:t> a </a:t>
            </a:r>
            <a:r>
              <a:rPr lang="pt-PT" sz="1000" dirty="0" err="1"/>
              <a:t>quick</a:t>
            </a:r>
            <a:r>
              <a:rPr lang="pt-PT" sz="1000" dirty="0"/>
              <a:t>, </a:t>
            </a:r>
            <a:r>
              <a:rPr lang="pt-PT" sz="1000" dirty="0" err="1"/>
              <a:t>near-optimal</a:t>
            </a:r>
            <a:r>
              <a:rPr lang="pt-PT" sz="1000" dirty="0"/>
              <a:t> </a:t>
            </a:r>
            <a:r>
              <a:rPr lang="pt-PT" sz="1000" dirty="0" err="1"/>
              <a:t>solution</a:t>
            </a:r>
            <a:r>
              <a:rPr lang="pt-PT" sz="1000" dirty="0"/>
              <a:t> </a:t>
            </a:r>
            <a:r>
              <a:rPr lang="pt-PT" sz="1000" dirty="0" err="1"/>
              <a:t>is</a:t>
            </a:r>
            <a:r>
              <a:rPr lang="pt-PT" sz="1000" dirty="0"/>
              <a:t> more </a:t>
            </a:r>
            <a:r>
              <a:rPr lang="pt-PT" sz="1000" dirty="0" err="1"/>
              <a:t>practical</a:t>
            </a:r>
            <a:r>
              <a:rPr lang="pt-PT" sz="1000" dirty="0"/>
              <a:t> </a:t>
            </a:r>
            <a:r>
              <a:rPr lang="pt-PT" sz="1000" dirty="0" err="1"/>
              <a:t>than</a:t>
            </a:r>
            <a:r>
              <a:rPr lang="pt-PT" sz="1000" dirty="0"/>
              <a:t> </a:t>
            </a:r>
            <a:r>
              <a:rPr lang="pt-PT" sz="1000" dirty="0" err="1"/>
              <a:t>spending</a:t>
            </a:r>
            <a:r>
              <a:rPr lang="pt-PT" sz="1000" dirty="0"/>
              <a:t> </a:t>
            </a:r>
            <a:r>
              <a:rPr lang="pt-PT" sz="1000" dirty="0" err="1"/>
              <a:t>excessive</a:t>
            </a:r>
            <a:r>
              <a:rPr lang="pt-PT" sz="1000" dirty="0"/>
              <a:t> </a:t>
            </a:r>
            <a:r>
              <a:rPr lang="pt-PT" sz="1000" dirty="0" err="1"/>
              <a:t>computational</a:t>
            </a:r>
            <a:r>
              <a:rPr lang="pt-PT" sz="1000" dirty="0"/>
              <a:t> </a:t>
            </a:r>
            <a:r>
              <a:rPr lang="pt-PT" sz="1000" dirty="0" err="1"/>
              <a:t>resources</a:t>
            </a:r>
            <a:r>
              <a:rPr lang="pt-PT" sz="1000" dirty="0"/>
              <a:t> to </a:t>
            </a:r>
            <a:r>
              <a:rPr lang="pt-PT" sz="1000" dirty="0" err="1"/>
              <a:t>find</a:t>
            </a:r>
            <a:r>
              <a:rPr lang="pt-PT" sz="1000" dirty="0"/>
              <a:t> </a:t>
            </a:r>
            <a:r>
              <a:rPr lang="pt-PT" sz="1000" dirty="0" err="1"/>
              <a:t>the</a:t>
            </a:r>
            <a:r>
              <a:rPr lang="pt-PT" sz="1000" dirty="0"/>
              <a:t> </a:t>
            </a:r>
            <a:r>
              <a:rPr lang="pt-PT" sz="1000" dirty="0" err="1"/>
              <a:t>absolute</a:t>
            </a:r>
            <a:r>
              <a:rPr lang="pt-PT" sz="1000" dirty="0"/>
              <a:t> </a:t>
            </a:r>
            <a:r>
              <a:rPr lang="pt-PT" sz="1000" dirty="0" err="1"/>
              <a:t>optimal</a:t>
            </a:r>
            <a:r>
              <a:rPr lang="pt-PT" sz="1000" dirty="0"/>
              <a:t> </a:t>
            </a:r>
            <a:r>
              <a:rPr lang="pt-PT" sz="1000" dirty="0" err="1"/>
              <a:t>solution</a:t>
            </a:r>
            <a:r>
              <a:rPr lang="pt-PT" sz="1000" dirty="0"/>
              <a:t>.</a:t>
            </a:r>
          </a:p>
          <a:p>
            <a:endParaRPr lang="en-GB" sz="1000" dirty="0"/>
          </a:p>
        </p:txBody>
      </p:sp>
    </p:spTree>
    <p:extLst>
      <p:ext uri="{BB962C8B-B14F-4D97-AF65-F5344CB8AC3E}">
        <p14:creationId xmlns:p14="http://schemas.microsoft.com/office/powerpoint/2010/main" val="297061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E1839-571D-6475-4055-7377B974C20E}"/>
              </a:ext>
            </a:extLst>
          </p:cNvPr>
          <p:cNvSpPr>
            <a:spLocks noGrp="1"/>
          </p:cNvSpPr>
          <p:nvPr>
            <p:ph type="title"/>
          </p:nvPr>
        </p:nvSpPr>
        <p:spPr/>
        <p:txBody>
          <a:bodyPr/>
          <a:lstStyle/>
          <a:p>
            <a:r>
              <a:rPr lang="en-GB" dirty="0"/>
              <a:t>4.4. TSP in the Real World</a:t>
            </a:r>
          </a:p>
        </p:txBody>
      </p:sp>
      <p:sp>
        <p:nvSpPr>
          <p:cNvPr id="3" name="Marcador de Posição de Conteúdo 2">
            <a:extLst>
              <a:ext uri="{FF2B5EF4-FFF2-40B4-BE49-F238E27FC236}">
                <a16:creationId xmlns:a16="http://schemas.microsoft.com/office/drawing/2014/main" id="{51D68C98-2B7D-E400-BF56-5CDD1D82A42D}"/>
              </a:ext>
            </a:extLst>
          </p:cNvPr>
          <p:cNvSpPr>
            <a:spLocks noGrp="1"/>
          </p:cNvSpPr>
          <p:nvPr>
            <p:ph idx="1"/>
          </p:nvPr>
        </p:nvSpPr>
        <p:spPr/>
        <p:txBody>
          <a:bodyPr>
            <a:noAutofit/>
          </a:bodyPr>
          <a:lstStyle/>
          <a:p>
            <a:pPr marL="0" indent="0">
              <a:buNone/>
            </a:pPr>
            <a:r>
              <a:rPr lang="pt-PT" sz="1000" b="1" dirty="0"/>
              <a:t>           </a:t>
            </a:r>
            <a:r>
              <a:rPr lang="pt-PT" sz="1000" b="1" dirty="0" err="1"/>
              <a:t>Objective</a:t>
            </a:r>
            <a:r>
              <a:rPr lang="pt-PT" sz="1000" dirty="0"/>
              <a:t>: </a:t>
            </a:r>
            <a:r>
              <a:rPr lang="pt-PT" sz="1000" dirty="0" err="1"/>
              <a:t>The</a:t>
            </a:r>
            <a:r>
              <a:rPr lang="pt-PT" sz="1000" dirty="0"/>
              <a:t> </a:t>
            </a:r>
            <a:r>
              <a:rPr lang="pt-PT" sz="1000" dirty="0" err="1"/>
              <a:t>algorithm</a:t>
            </a:r>
            <a:r>
              <a:rPr lang="pt-PT" sz="1000" dirty="0"/>
              <a:t> </a:t>
            </a:r>
            <a:r>
              <a:rPr lang="pt-PT" sz="1000" dirty="0" err="1"/>
              <a:t>aims</a:t>
            </a:r>
            <a:r>
              <a:rPr lang="pt-PT" sz="1000" dirty="0"/>
              <a:t> to </a:t>
            </a:r>
            <a:r>
              <a:rPr lang="pt-PT" sz="1000" dirty="0" err="1"/>
              <a:t>provide</a:t>
            </a:r>
            <a:r>
              <a:rPr lang="pt-PT" sz="1000" dirty="0"/>
              <a:t> a </a:t>
            </a:r>
            <a:r>
              <a:rPr lang="pt-PT" sz="1000" dirty="0" err="1"/>
              <a:t>feasible</a:t>
            </a:r>
            <a:r>
              <a:rPr lang="pt-PT" sz="1000" dirty="0"/>
              <a:t> </a:t>
            </a:r>
            <a:r>
              <a:rPr lang="pt-PT" sz="1000" dirty="0" err="1"/>
              <a:t>solution</a:t>
            </a:r>
            <a:r>
              <a:rPr lang="pt-PT" sz="1000" dirty="0"/>
              <a:t> to </a:t>
            </a:r>
            <a:r>
              <a:rPr lang="pt-PT" sz="1000" dirty="0" err="1"/>
              <a:t>the</a:t>
            </a:r>
            <a:r>
              <a:rPr lang="pt-PT" sz="1000" dirty="0"/>
              <a:t> TSP, </a:t>
            </a:r>
            <a:r>
              <a:rPr lang="pt-PT" sz="1000" dirty="0" err="1"/>
              <a:t>even</a:t>
            </a:r>
            <a:r>
              <a:rPr lang="pt-PT" sz="1000" dirty="0"/>
              <a:t> </a:t>
            </a:r>
            <a:r>
              <a:rPr lang="pt-PT" sz="1000" dirty="0" err="1"/>
              <a:t>when</a:t>
            </a:r>
            <a:r>
              <a:rPr lang="pt-PT" sz="1000" dirty="0"/>
              <a:t> </a:t>
            </a:r>
            <a:r>
              <a:rPr lang="pt-PT" sz="1000" dirty="0" err="1"/>
              <a:t>the</a:t>
            </a:r>
            <a:r>
              <a:rPr lang="pt-PT" sz="1000" dirty="0"/>
              <a:t> </a:t>
            </a:r>
            <a:r>
              <a:rPr lang="pt-PT" sz="1000" dirty="0" err="1"/>
              <a:t>graph</a:t>
            </a:r>
            <a:r>
              <a:rPr lang="pt-PT" sz="1000" dirty="0"/>
              <a:t> </a:t>
            </a:r>
            <a:r>
              <a:rPr lang="pt-PT" sz="1000" dirty="0" err="1"/>
              <a:t>is</a:t>
            </a:r>
            <a:r>
              <a:rPr lang="pt-PT" sz="1000" dirty="0"/>
              <a:t> </a:t>
            </a:r>
            <a:r>
              <a:rPr lang="pt-PT" sz="1000" dirty="0" err="1"/>
              <a:t>not</a:t>
            </a:r>
            <a:r>
              <a:rPr lang="pt-PT" sz="1000" dirty="0"/>
              <a:t> </a:t>
            </a:r>
            <a:r>
              <a:rPr lang="pt-PT" sz="1000" dirty="0" err="1"/>
              <a:t>fully</a:t>
            </a:r>
            <a:r>
              <a:rPr lang="pt-PT" sz="1000" dirty="0"/>
              <a:t> </a:t>
            </a:r>
            <a:r>
              <a:rPr lang="pt-PT" sz="1000" dirty="0" err="1"/>
              <a:t>connected</a:t>
            </a:r>
            <a:r>
              <a:rPr lang="pt-PT" sz="1000" dirty="0"/>
              <a:t>. </a:t>
            </a:r>
            <a:r>
              <a:rPr lang="pt-PT" sz="1000" dirty="0" err="1"/>
              <a:t>It</a:t>
            </a:r>
            <a:r>
              <a:rPr lang="pt-PT" sz="1000" dirty="0"/>
              <a:t> </a:t>
            </a:r>
            <a:r>
              <a:rPr lang="pt-PT" sz="1000" dirty="0" err="1"/>
              <a:t>starts</a:t>
            </a:r>
            <a:r>
              <a:rPr lang="pt-PT" sz="1000" dirty="0"/>
              <a:t> </a:t>
            </a:r>
            <a:r>
              <a:rPr lang="pt-PT" sz="1000" dirty="0" err="1"/>
              <a:t>from</a:t>
            </a:r>
            <a:r>
              <a:rPr lang="pt-PT" sz="1000" dirty="0"/>
              <a:t> </a:t>
            </a:r>
            <a:r>
              <a:rPr lang="pt-PT" sz="1000" dirty="0" err="1"/>
              <a:t>an</a:t>
            </a:r>
            <a:r>
              <a:rPr lang="pt-PT" sz="1000" dirty="0"/>
              <a:t> </a:t>
            </a:r>
            <a:r>
              <a:rPr lang="pt-PT" sz="1000" dirty="0" err="1"/>
              <a:t>arbitrary</a:t>
            </a:r>
            <a:r>
              <a:rPr lang="pt-PT" sz="1000" dirty="0"/>
              <a:t> node </a:t>
            </a:r>
            <a:r>
              <a:rPr lang="pt-PT" sz="1000" dirty="0" err="1"/>
              <a:t>provided</a:t>
            </a:r>
            <a:r>
              <a:rPr lang="pt-PT" sz="1000" dirty="0"/>
              <a:t> </a:t>
            </a:r>
            <a:r>
              <a:rPr lang="pt-PT" sz="1000" dirty="0" err="1"/>
              <a:t>by</a:t>
            </a:r>
            <a:r>
              <a:rPr lang="pt-PT" sz="1000" dirty="0"/>
              <a:t> </a:t>
            </a:r>
            <a:r>
              <a:rPr lang="pt-PT" sz="1000" dirty="0" err="1"/>
              <a:t>the</a:t>
            </a:r>
            <a:r>
              <a:rPr lang="pt-PT" sz="1000" dirty="0"/>
              <a:t> </a:t>
            </a:r>
            <a:r>
              <a:rPr lang="pt-PT" sz="1000" dirty="0" err="1"/>
              <a:t>user</a:t>
            </a:r>
            <a:r>
              <a:rPr lang="pt-PT" sz="1000" dirty="0"/>
              <a:t> </a:t>
            </a:r>
            <a:r>
              <a:rPr lang="pt-PT" sz="1000" dirty="0" err="1"/>
              <a:t>and</a:t>
            </a:r>
            <a:r>
              <a:rPr lang="pt-PT" sz="1000" dirty="0"/>
              <a:t> </a:t>
            </a:r>
            <a:r>
              <a:rPr lang="pt-PT" sz="1000" dirty="0" err="1"/>
              <a:t>attempts</a:t>
            </a:r>
            <a:r>
              <a:rPr lang="pt-PT" sz="1000" dirty="0"/>
              <a:t> to </a:t>
            </a:r>
            <a:r>
              <a:rPr lang="pt-PT" sz="1000" dirty="0" err="1"/>
              <a:t>visit</a:t>
            </a:r>
            <a:r>
              <a:rPr lang="pt-PT" sz="1000" dirty="0"/>
              <a:t> </a:t>
            </a:r>
            <a:r>
              <a:rPr lang="pt-PT" sz="1000" dirty="0" err="1"/>
              <a:t>all</a:t>
            </a:r>
            <a:r>
              <a:rPr lang="pt-PT" sz="1000" dirty="0"/>
              <a:t> nodes, </a:t>
            </a:r>
            <a:r>
              <a:rPr lang="pt-PT" sz="1000" dirty="0" err="1"/>
              <a:t>returning</a:t>
            </a:r>
            <a:r>
              <a:rPr lang="pt-PT" sz="1000" dirty="0"/>
              <a:t> to </a:t>
            </a:r>
            <a:r>
              <a:rPr lang="pt-PT" sz="1000" dirty="0" err="1"/>
              <a:t>the</a:t>
            </a:r>
            <a:r>
              <a:rPr lang="pt-PT" sz="1000" dirty="0"/>
              <a:t> </a:t>
            </a:r>
            <a:r>
              <a:rPr lang="pt-PT" sz="1000" dirty="0" err="1"/>
              <a:t>origin</a:t>
            </a:r>
            <a:r>
              <a:rPr lang="pt-PT" sz="1000" dirty="0"/>
              <a:t> </a:t>
            </a:r>
            <a:r>
              <a:rPr lang="pt-PT" sz="1000" dirty="0" err="1"/>
              <a:t>if</a:t>
            </a:r>
            <a:r>
              <a:rPr lang="pt-PT" sz="1000" dirty="0"/>
              <a:t> </a:t>
            </a:r>
            <a:r>
              <a:rPr lang="pt-PT" sz="1000" dirty="0" err="1"/>
              <a:t>possible</a:t>
            </a:r>
            <a:r>
              <a:rPr lang="pt-PT" sz="1000" dirty="0"/>
              <a:t>.</a:t>
            </a:r>
          </a:p>
          <a:p>
            <a:pPr marL="0" indent="0">
              <a:buNone/>
            </a:pPr>
            <a:r>
              <a:rPr lang="pt-PT" sz="1000" b="1" dirty="0"/>
              <a:t>            </a:t>
            </a:r>
            <a:r>
              <a:rPr lang="pt-PT" sz="1000" b="1" dirty="0" err="1"/>
              <a:t>Feasibility</a:t>
            </a:r>
            <a:r>
              <a:rPr lang="pt-PT" sz="1000" b="1" dirty="0"/>
              <a:t> </a:t>
            </a:r>
            <a:r>
              <a:rPr lang="pt-PT" sz="1000" b="1" dirty="0" err="1"/>
              <a:t>Check</a:t>
            </a:r>
            <a:r>
              <a:rPr lang="pt-PT" sz="1000" dirty="0"/>
              <a:t>: </a:t>
            </a:r>
            <a:r>
              <a:rPr lang="pt-PT" sz="1000" dirty="0" err="1"/>
              <a:t>If</a:t>
            </a:r>
            <a:r>
              <a:rPr lang="pt-PT" sz="1000" dirty="0"/>
              <a:t> no </a:t>
            </a:r>
            <a:r>
              <a:rPr lang="pt-PT" sz="1000" dirty="0" err="1"/>
              <a:t>valid</a:t>
            </a:r>
            <a:r>
              <a:rPr lang="pt-PT" sz="1000" dirty="0"/>
              <a:t> tour </a:t>
            </a:r>
            <a:r>
              <a:rPr lang="pt-PT" sz="1000" dirty="0" err="1"/>
              <a:t>exists</a:t>
            </a:r>
            <a:r>
              <a:rPr lang="pt-PT" sz="1000" dirty="0"/>
              <a:t> </a:t>
            </a:r>
            <a:r>
              <a:rPr lang="pt-PT" sz="1000" dirty="0" err="1"/>
              <a:t>that</a:t>
            </a:r>
            <a:r>
              <a:rPr lang="pt-PT" sz="1000" dirty="0"/>
              <a:t> </a:t>
            </a:r>
            <a:r>
              <a:rPr lang="pt-PT" sz="1000" dirty="0" err="1"/>
              <a:t>visits</a:t>
            </a:r>
            <a:r>
              <a:rPr lang="pt-PT" sz="1000" dirty="0"/>
              <a:t> </a:t>
            </a:r>
            <a:r>
              <a:rPr lang="pt-PT" sz="1000" dirty="0" err="1"/>
              <a:t>all</a:t>
            </a:r>
            <a:r>
              <a:rPr lang="pt-PT" sz="1000" dirty="0"/>
              <a:t> nodes </a:t>
            </a:r>
            <a:r>
              <a:rPr lang="pt-PT" sz="1000" dirty="0" err="1"/>
              <a:t>and</a:t>
            </a:r>
            <a:r>
              <a:rPr lang="pt-PT" sz="1000" dirty="0"/>
              <a:t> </a:t>
            </a:r>
            <a:r>
              <a:rPr lang="pt-PT" sz="1000" dirty="0" err="1"/>
              <a:t>returns</a:t>
            </a:r>
            <a:r>
              <a:rPr lang="pt-PT" sz="1000" dirty="0"/>
              <a:t> to </a:t>
            </a:r>
            <a:r>
              <a:rPr lang="pt-PT" sz="1000" dirty="0" err="1"/>
              <a:t>the</a:t>
            </a:r>
            <a:r>
              <a:rPr lang="pt-PT" sz="1000" dirty="0"/>
              <a:t> </a:t>
            </a:r>
            <a:r>
              <a:rPr lang="pt-PT" sz="1000" dirty="0" err="1"/>
              <a:t>starting</a:t>
            </a:r>
            <a:r>
              <a:rPr lang="pt-PT" sz="1000" dirty="0"/>
              <a:t> </a:t>
            </a:r>
            <a:r>
              <a:rPr lang="pt-PT" sz="1000" dirty="0" err="1"/>
              <a:t>point</a:t>
            </a:r>
            <a:r>
              <a:rPr lang="pt-PT" sz="1000" dirty="0"/>
              <a:t>, </a:t>
            </a:r>
            <a:r>
              <a:rPr lang="pt-PT" sz="1000" dirty="0" err="1"/>
              <a:t>the</a:t>
            </a:r>
            <a:r>
              <a:rPr lang="pt-PT" sz="1000" dirty="0"/>
              <a:t> </a:t>
            </a:r>
            <a:r>
              <a:rPr lang="pt-PT" sz="1000" dirty="0" err="1"/>
              <a:t>algorithm</a:t>
            </a:r>
            <a:r>
              <a:rPr lang="pt-PT" sz="1000" dirty="0"/>
              <a:t> outputs a </a:t>
            </a:r>
            <a:r>
              <a:rPr lang="pt-PT" sz="1000" dirty="0" err="1"/>
              <a:t>message</a:t>
            </a:r>
            <a:r>
              <a:rPr lang="pt-PT" sz="1000" dirty="0"/>
              <a:t> </a:t>
            </a:r>
            <a:r>
              <a:rPr lang="pt-PT" sz="1000" dirty="0" err="1"/>
              <a:t>indicating</a:t>
            </a:r>
            <a:r>
              <a:rPr lang="pt-PT" sz="1000" dirty="0"/>
              <a:t> </a:t>
            </a:r>
            <a:r>
              <a:rPr lang="pt-PT" sz="1000" dirty="0" err="1"/>
              <a:t>the</a:t>
            </a:r>
            <a:r>
              <a:rPr lang="pt-PT" sz="1000" dirty="0"/>
              <a:t> </a:t>
            </a:r>
            <a:r>
              <a:rPr lang="pt-PT" sz="1000" dirty="0" err="1"/>
              <a:t>infeasibility</a:t>
            </a:r>
            <a:r>
              <a:rPr lang="pt-PT" sz="1000" dirty="0"/>
              <a:t>.</a:t>
            </a:r>
          </a:p>
          <a:p>
            <a:pPr>
              <a:buFont typeface="Arial" panose="020B0604020202020204" pitchFamily="34" charset="0"/>
              <a:buChar char="•"/>
            </a:pPr>
            <a:r>
              <a:rPr lang="pt-PT" sz="1000" b="1" dirty="0"/>
              <a:t>     1-Input Handling</a:t>
            </a:r>
            <a:r>
              <a:rPr lang="pt-PT" sz="1000" dirty="0"/>
              <a:t>: </a:t>
            </a:r>
            <a:r>
              <a:rPr lang="pt-PT" sz="1000" dirty="0" err="1"/>
              <a:t>The</a:t>
            </a:r>
            <a:r>
              <a:rPr lang="pt-PT" sz="1000" dirty="0"/>
              <a:t> </a:t>
            </a:r>
            <a:r>
              <a:rPr lang="pt-PT" sz="1000" dirty="0" err="1"/>
              <a:t>user</a:t>
            </a:r>
            <a:r>
              <a:rPr lang="pt-PT" sz="1000" dirty="0"/>
              <a:t> </a:t>
            </a:r>
            <a:r>
              <a:rPr lang="pt-PT" sz="1000" dirty="0" err="1"/>
              <a:t>provides</a:t>
            </a:r>
            <a:r>
              <a:rPr lang="pt-PT" sz="1000" dirty="0"/>
              <a:t> </a:t>
            </a:r>
            <a:r>
              <a:rPr lang="pt-PT" sz="1000" dirty="0" err="1"/>
              <a:t>the</a:t>
            </a:r>
            <a:r>
              <a:rPr lang="pt-PT" sz="1000" dirty="0"/>
              <a:t> </a:t>
            </a:r>
            <a:r>
              <a:rPr lang="pt-PT" sz="1000" dirty="0" err="1"/>
              <a:t>starting</a:t>
            </a:r>
            <a:r>
              <a:rPr lang="pt-PT" sz="1000" dirty="0"/>
              <a:t> node for </a:t>
            </a:r>
            <a:r>
              <a:rPr lang="pt-PT" sz="1000" dirty="0" err="1"/>
              <a:t>the</a:t>
            </a:r>
            <a:r>
              <a:rPr lang="pt-PT" sz="1000" dirty="0"/>
              <a:t> TSP tour. </a:t>
            </a:r>
            <a:r>
              <a:rPr lang="pt-PT" sz="1000" dirty="0" err="1"/>
              <a:t>The</a:t>
            </a:r>
            <a:r>
              <a:rPr lang="pt-PT" sz="1000" dirty="0"/>
              <a:t> </a:t>
            </a:r>
            <a:r>
              <a:rPr lang="pt-PT" sz="1000" dirty="0" err="1"/>
              <a:t>algorithm</a:t>
            </a:r>
            <a:r>
              <a:rPr lang="pt-PT" sz="1000" dirty="0"/>
              <a:t> must </a:t>
            </a:r>
            <a:r>
              <a:rPr lang="pt-PT" sz="1000" dirty="0" err="1"/>
              <a:t>dynamically</a:t>
            </a:r>
            <a:r>
              <a:rPr lang="pt-PT" sz="1000" dirty="0"/>
              <a:t> </a:t>
            </a:r>
            <a:r>
              <a:rPr lang="pt-PT" sz="1000" dirty="0" err="1"/>
              <a:t>adjust</a:t>
            </a:r>
            <a:r>
              <a:rPr lang="pt-PT" sz="1000" dirty="0"/>
              <a:t> to </a:t>
            </a:r>
            <a:r>
              <a:rPr lang="pt-PT" sz="1000" dirty="0" err="1"/>
              <a:t>any</a:t>
            </a:r>
            <a:r>
              <a:rPr lang="pt-PT" sz="1000" dirty="0"/>
              <a:t> </a:t>
            </a:r>
            <a:r>
              <a:rPr lang="pt-PT" sz="1000" dirty="0" err="1"/>
              <a:t>starting</a:t>
            </a:r>
            <a:r>
              <a:rPr lang="pt-PT" sz="1000" dirty="0"/>
              <a:t> </a:t>
            </a:r>
            <a:r>
              <a:rPr lang="pt-PT" sz="1000" dirty="0" err="1"/>
              <a:t>point</a:t>
            </a:r>
            <a:r>
              <a:rPr lang="pt-PT" sz="1000" dirty="0"/>
              <a:t>.</a:t>
            </a:r>
          </a:p>
          <a:p>
            <a:pPr>
              <a:buFont typeface="Arial" panose="020B0604020202020204" pitchFamily="34" charset="0"/>
              <a:buChar char="•"/>
            </a:pPr>
            <a:r>
              <a:rPr lang="pt-PT" sz="1000" b="1" dirty="0"/>
              <a:t>     2-Graph </a:t>
            </a:r>
            <a:r>
              <a:rPr lang="pt-PT" sz="1000" b="1" dirty="0" err="1"/>
              <a:t>Representation</a:t>
            </a:r>
            <a:r>
              <a:rPr lang="pt-PT" sz="1000" dirty="0"/>
              <a:t>: </a:t>
            </a:r>
            <a:r>
              <a:rPr lang="pt-PT" sz="1000" dirty="0" err="1"/>
              <a:t>The</a:t>
            </a:r>
            <a:r>
              <a:rPr lang="pt-PT" sz="1000" dirty="0"/>
              <a:t> </a:t>
            </a:r>
            <a:r>
              <a:rPr lang="pt-PT" sz="1000" dirty="0" err="1"/>
              <a:t>graph</a:t>
            </a:r>
            <a:r>
              <a:rPr lang="pt-PT" sz="1000" dirty="0"/>
              <a:t> </a:t>
            </a:r>
            <a:r>
              <a:rPr lang="pt-PT" sz="1000" dirty="0" err="1"/>
              <a:t>is</a:t>
            </a:r>
            <a:r>
              <a:rPr lang="pt-PT" sz="1000" dirty="0"/>
              <a:t> </a:t>
            </a:r>
            <a:r>
              <a:rPr lang="pt-PT" sz="1000" dirty="0" err="1"/>
              <a:t>represented</a:t>
            </a:r>
            <a:r>
              <a:rPr lang="pt-PT" sz="1000" dirty="0"/>
              <a:t> </a:t>
            </a:r>
            <a:r>
              <a:rPr lang="pt-PT" sz="1000" dirty="0" err="1"/>
              <a:t>using</a:t>
            </a:r>
            <a:r>
              <a:rPr lang="pt-PT" sz="1000" dirty="0"/>
              <a:t> </a:t>
            </a:r>
            <a:r>
              <a:rPr lang="pt-PT" sz="1000" dirty="0" err="1"/>
              <a:t>adjacency</a:t>
            </a:r>
            <a:r>
              <a:rPr lang="pt-PT" sz="1000" dirty="0"/>
              <a:t> </a:t>
            </a:r>
            <a:r>
              <a:rPr lang="pt-PT" sz="1000" dirty="0" err="1"/>
              <a:t>lists</a:t>
            </a:r>
            <a:r>
              <a:rPr lang="pt-PT" sz="1000" dirty="0"/>
              <a:t> </a:t>
            </a:r>
            <a:r>
              <a:rPr lang="pt-PT" sz="1000" dirty="0" err="1"/>
              <a:t>or</a:t>
            </a:r>
            <a:r>
              <a:rPr lang="pt-PT" sz="1000" dirty="0"/>
              <a:t> </a:t>
            </a:r>
            <a:r>
              <a:rPr lang="pt-PT" sz="1000" dirty="0" err="1"/>
              <a:t>matrices</a:t>
            </a:r>
            <a:r>
              <a:rPr lang="pt-PT" sz="1000" dirty="0"/>
              <a:t>, </a:t>
            </a:r>
            <a:r>
              <a:rPr lang="pt-PT" sz="1000" dirty="0" err="1"/>
              <a:t>incorporating</a:t>
            </a:r>
            <a:r>
              <a:rPr lang="pt-PT" sz="1000" dirty="0"/>
              <a:t> </a:t>
            </a:r>
            <a:r>
              <a:rPr lang="pt-PT" sz="1000" dirty="0" err="1"/>
              <a:t>only</a:t>
            </a:r>
            <a:r>
              <a:rPr lang="pt-PT" sz="1000" dirty="0"/>
              <a:t> </a:t>
            </a:r>
            <a:r>
              <a:rPr lang="pt-PT" sz="1000" dirty="0" err="1"/>
              <a:t>the</a:t>
            </a:r>
            <a:r>
              <a:rPr lang="pt-PT" sz="1000" dirty="0"/>
              <a:t> </a:t>
            </a:r>
            <a:r>
              <a:rPr lang="pt-PT" sz="1000" dirty="0" err="1"/>
              <a:t>edges</a:t>
            </a:r>
            <a:r>
              <a:rPr lang="pt-PT" sz="1000" dirty="0"/>
              <a:t> </a:t>
            </a:r>
            <a:r>
              <a:rPr lang="pt-PT" sz="1000" dirty="0" err="1"/>
              <a:t>provided</a:t>
            </a:r>
            <a:r>
              <a:rPr lang="pt-PT" sz="1000" dirty="0"/>
              <a:t> in </a:t>
            </a:r>
            <a:r>
              <a:rPr lang="pt-PT" sz="1000" dirty="0" err="1"/>
              <a:t>the</a:t>
            </a:r>
            <a:r>
              <a:rPr lang="pt-PT" sz="1000" dirty="0"/>
              <a:t> </a:t>
            </a:r>
            <a:r>
              <a:rPr lang="pt-PT" sz="1000" dirty="0" err="1"/>
              <a:t>dataset</a:t>
            </a:r>
            <a:r>
              <a:rPr lang="pt-PT" sz="1000" dirty="0"/>
              <a:t>.</a:t>
            </a:r>
          </a:p>
          <a:p>
            <a:pPr marL="0" indent="0">
              <a:buNone/>
            </a:pPr>
            <a:r>
              <a:rPr lang="pt-PT" sz="1000" b="1" dirty="0"/>
              <a:t>           3-Pathfinding </a:t>
            </a:r>
            <a:r>
              <a:rPr lang="pt-PT" sz="1000" b="1" dirty="0" err="1"/>
              <a:t>and</a:t>
            </a:r>
            <a:r>
              <a:rPr lang="pt-PT" sz="1000" b="1" dirty="0"/>
              <a:t> </a:t>
            </a:r>
            <a:r>
              <a:rPr lang="pt-PT" sz="1000" b="1" dirty="0" err="1"/>
              <a:t>Connectivity</a:t>
            </a:r>
            <a:r>
              <a:rPr lang="pt-PT" sz="1000" b="1" dirty="0"/>
              <a:t> </a:t>
            </a:r>
            <a:r>
              <a:rPr lang="pt-PT" sz="1000" b="1" dirty="0" err="1"/>
              <a:t>Check</a:t>
            </a:r>
            <a:r>
              <a:rPr lang="pt-PT" sz="1000" dirty="0"/>
              <a:t>:</a:t>
            </a:r>
          </a:p>
          <a:p>
            <a:pPr marL="742950" lvl="1" indent="-285750">
              <a:buFont typeface="Arial" panose="020B0604020202020204" pitchFamily="34" charset="0"/>
              <a:buChar char="•"/>
            </a:pPr>
            <a:r>
              <a:rPr lang="pt-PT" sz="1000" dirty="0" err="1"/>
              <a:t>The</a:t>
            </a:r>
            <a:r>
              <a:rPr lang="pt-PT" sz="1000" dirty="0"/>
              <a:t> </a:t>
            </a:r>
            <a:r>
              <a:rPr lang="pt-PT" sz="1000" dirty="0" err="1"/>
              <a:t>algorithm</a:t>
            </a:r>
            <a:r>
              <a:rPr lang="pt-PT" sz="1000" dirty="0"/>
              <a:t> </a:t>
            </a:r>
            <a:r>
              <a:rPr lang="pt-PT" sz="1000" dirty="0" err="1"/>
              <a:t>first</a:t>
            </a:r>
            <a:r>
              <a:rPr lang="pt-PT" sz="1000" dirty="0"/>
              <a:t> </a:t>
            </a:r>
            <a:r>
              <a:rPr lang="pt-PT" sz="1000" dirty="0" err="1"/>
              <a:t>checks</a:t>
            </a:r>
            <a:r>
              <a:rPr lang="pt-PT" sz="1000" dirty="0"/>
              <a:t> </a:t>
            </a:r>
            <a:r>
              <a:rPr lang="pt-PT" sz="1000" dirty="0" err="1"/>
              <a:t>if</a:t>
            </a:r>
            <a:r>
              <a:rPr lang="pt-PT" sz="1000" dirty="0"/>
              <a:t> </a:t>
            </a:r>
            <a:r>
              <a:rPr lang="pt-PT" sz="1000" dirty="0" err="1"/>
              <a:t>all</a:t>
            </a:r>
            <a:r>
              <a:rPr lang="pt-PT" sz="1000" dirty="0"/>
              <a:t> nodes are </a:t>
            </a:r>
            <a:r>
              <a:rPr lang="pt-PT" sz="1000" dirty="0" err="1"/>
              <a:t>reachable</a:t>
            </a:r>
            <a:r>
              <a:rPr lang="pt-PT" sz="1000" dirty="0"/>
              <a:t> </a:t>
            </a:r>
            <a:r>
              <a:rPr lang="pt-PT" sz="1000" dirty="0" err="1"/>
              <a:t>from</a:t>
            </a:r>
            <a:r>
              <a:rPr lang="pt-PT" sz="1000" dirty="0"/>
              <a:t> </a:t>
            </a:r>
            <a:r>
              <a:rPr lang="pt-PT" sz="1000" dirty="0" err="1"/>
              <a:t>the</a:t>
            </a:r>
            <a:r>
              <a:rPr lang="pt-PT" sz="1000" dirty="0"/>
              <a:t> </a:t>
            </a:r>
            <a:r>
              <a:rPr lang="pt-PT" sz="1000" dirty="0" err="1"/>
              <a:t>starting</a:t>
            </a:r>
            <a:r>
              <a:rPr lang="pt-PT" sz="1000" dirty="0"/>
              <a:t> node </a:t>
            </a:r>
            <a:r>
              <a:rPr lang="pt-PT" sz="1000" dirty="0" err="1"/>
              <a:t>using</a:t>
            </a:r>
            <a:r>
              <a:rPr lang="pt-PT" sz="1000" dirty="0"/>
              <a:t> a </a:t>
            </a:r>
            <a:r>
              <a:rPr lang="pt-PT" sz="1000" dirty="0" err="1"/>
              <a:t>graph</a:t>
            </a:r>
            <a:r>
              <a:rPr lang="pt-PT" sz="1000" dirty="0"/>
              <a:t> </a:t>
            </a:r>
            <a:r>
              <a:rPr lang="pt-PT" sz="1000" dirty="0" err="1"/>
              <a:t>traversal</a:t>
            </a:r>
            <a:r>
              <a:rPr lang="pt-PT" sz="1000" dirty="0"/>
              <a:t> </a:t>
            </a:r>
            <a:r>
              <a:rPr lang="pt-PT" sz="1000" dirty="0" err="1"/>
              <a:t>method</a:t>
            </a:r>
            <a:r>
              <a:rPr lang="pt-PT" sz="1000" dirty="0"/>
              <a:t> </a:t>
            </a:r>
            <a:r>
              <a:rPr lang="pt-PT" sz="1000" dirty="0" err="1"/>
              <a:t>like</a:t>
            </a:r>
            <a:r>
              <a:rPr lang="pt-PT" sz="1000" dirty="0"/>
              <a:t> </a:t>
            </a:r>
            <a:r>
              <a:rPr lang="pt-PT" sz="1000" dirty="0" err="1"/>
              <a:t>Depth-First</a:t>
            </a:r>
            <a:r>
              <a:rPr lang="pt-PT" sz="1000" dirty="0"/>
              <a:t> </a:t>
            </a:r>
            <a:r>
              <a:rPr lang="pt-PT" sz="1000" dirty="0" err="1"/>
              <a:t>Search</a:t>
            </a:r>
            <a:r>
              <a:rPr lang="pt-PT" sz="1000" dirty="0"/>
              <a:t> (DFS) </a:t>
            </a:r>
            <a:r>
              <a:rPr lang="pt-PT" sz="1000" dirty="0" err="1"/>
              <a:t>or</a:t>
            </a:r>
            <a:r>
              <a:rPr lang="pt-PT" sz="1000" dirty="0"/>
              <a:t> </a:t>
            </a:r>
            <a:r>
              <a:rPr lang="pt-PT" sz="1000" dirty="0" err="1"/>
              <a:t>Breadth-First</a:t>
            </a:r>
            <a:r>
              <a:rPr lang="pt-PT" sz="1000" dirty="0"/>
              <a:t> </a:t>
            </a:r>
            <a:r>
              <a:rPr lang="pt-PT" sz="1000" dirty="0" err="1"/>
              <a:t>Search</a:t>
            </a:r>
            <a:r>
              <a:rPr lang="pt-PT" sz="1000" dirty="0"/>
              <a:t> (BFS).</a:t>
            </a:r>
          </a:p>
          <a:p>
            <a:pPr marL="742950" lvl="1" indent="-285750">
              <a:buFont typeface="Arial" panose="020B0604020202020204" pitchFamily="34" charset="0"/>
              <a:buChar char="•"/>
            </a:pPr>
            <a:r>
              <a:rPr lang="pt-PT" sz="1000" dirty="0" err="1"/>
              <a:t>If</a:t>
            </a:r>
            <a:r>
              <a:rPr lang="pt-PT" sz="1000" dirty="0"/>
              <a:t> </a:t>
            </a:r>
            <a:r>
              <a:rPr lang="pt-PT" sz="1000" dirty="0" err="1"/>
              <a:t>any</a:t>
            </a:r>
            <a:r>
              <a:rPr lang="pt-PT" sz="1000" dirty="0"/>
              <a:t> node </a:t>
            </a:r>
            <a:r>
              <a:rPr lang="pt-PT" sz="1000" dirty="0" err="1"/>
              <a:t>is</a:t>
            </a:r>
            <a:r>
              <a:rPr lang="pt-PT" sz="1000" dirty="0"/>
              <a:t> </a:t>
            </a:r>
            <a:r>
              <a:rPr lang="pt-PT" sz="1000" dirty="0" err="1"/>
              <a:t>found</a:t>
            </a:r>
            <a:r>
              <a:rPr lang="pt-PT" sz="1000" dirty="0"/>
              <a:t> to </a:t>
            </a:r>
            <a:r>
              <a:rPr lang="pt-PT" sz="1000" dirty="0" err="1"/>
              <a:t>be</a:t>
            </a:r>
            <a:r>
              <a:rPr lang="pt-PT" sz="1000" dirty="0"/>
              <a:t> </a:t>
            </a:r>
            <a:r>
              <a:rPr lang="pt-PT" sz="1000" dirty="0" err="1"/>
              <a:t>unreachable</a:t>
            </a:r>
            <a:r>
              <a:rPr lang="pt-PT" sz="1000" dirty="0"/>
              <a:t>, </a:t>
            </a:r>
            <a:r>
              <a:rPr lang="pt-PT" sz="1000" dirty="0" err="1"/>
              <a:t>the</a:t>
            </a:r>
            <a:r>
              <a:rPr lang="pt-PT" sz="1000" dirty="0"/>
              <a:t> </a:t>
            </a:r>
            <a:r>
              <a:rPr lang="pt-PT" sz="1000" dirty="0" err="1"/>
              <a:t>algorithm</a:t>
            </a:r>
            <a:r>
              <a:rPr lang="pt-PT" sz="1000" dirty="0"/>
              <a:t> </a:t>
            </a:r>
            <a:r>
              <a:rPr lang="pt-PT" sz="1000" dirty="0" err="1"/>
              <a:t>concludes</a:t>
            </a:r>
            <a:r>
              <a:rPr lang="pt-PT" sz="1000" dirty="0"/>
              <a:t> </a:t>
            </a:r>
            <a:r>
              <a:rPr lang="pt-PT" sz="1000" dirty="0" err="1"/>
              <a:t>that</a:t>
            </a:r>
            <a:r>
              <a:rPr lang="pt-PT" sz="1000" dirty="0"/>
              <a:t> a complete tour </a:t>
            </a:r>
            <a:r>
              <a:rPr lang="pt-PT" sz="1000" dirty="0" err="1"/>
              <a:t>is</a:t>
            </a:r>
            <a:r>
              <a:rPr lang="pt-PT" sz="1000" dirty="0"/>
              <a:t> </a:t>
            </a:r>
            <a:r>
              <a:rPr lang="pt-PT" sz="1000" dirty="0" err="1"/>
              <a:t>not</a:t>
            </a:r>
            <a:r>
              <a:rPr lang="pt-PT" sz="1000" dirty="0"/>
              <a:t> </a:t>
            </a:r>
            <a:r>
              <a:rPr lang="pt-PT" sz="1000" dirty="0" err="1"/>
              <a:t>possible</a:t>
            </a:r>
            <a:r>
              <a:rPr lang="pt-PT" sz="1000" dirty="0"/>
              <a:t> </a:t>
            </a:r>
            <a:r>
              <a:rPr lang="pt-PT" sz="1000" dirty="0" err="1"/>
              <a:t>and</a:t>
            </a:r>
            <a:r>
              <a:rPr lang="pt-PT" sz="1000" dirty="0"/>
              <a:t> outputs </a:t>
            </a:r>
            <a:r>
              <a:rPr lang="pt-PT" sz="1000" dirty="0" err="1"/>
              <a:t>an</a:t>
            </a:r>
            <a:r>
              <a:rPr lang="pt-PT" sz="1000" dirty="0"/>
              <a:t> </a:t>
            </a:r>
            <a:r>
              <a:rPr lang="pt-PT" sz="1000" dirty="0" err="1"/>
              <a:t>appropriate</a:t>
            </a:r>
            <a:r>
              <a:rPr lang="pt-PT" sz="1000" dirty="0"/>
              <a:t> </a:t>
            </a:r>
            <a:r>
              <a:rPr lang="pt-PT" sz="1000" dirty="0" err="1"/>
              <a:t>message</a:t>
            </a:r>
            <a:r>
              <a:rPr lang="pt-PT" sz="1000" dirty="0"/>
              <a:t>.</a:t>
            </a:r>
          </a:p>
          <a:p>
            <a:pPr marL="0" indent="0">
              <a:buNone/>
            </a:pPr>
            <a:r>
              <a:rPr lang="pt-PT" sz="1000" b="1" dirty="0"/>
              <a:t>          4-Tour </a:t>
            </a:r>
            <a:r>
              <a:rPr lang="pt-PT" sz="1000" b="1" dirty="0" err="1"/>
              <a:t>Construction</a:t>
            </a:r>
            <a:r>
              <a:rPr lang="pt-PT" sz="1000" dirty="0"/>
              <a:t>:</a:t>
            </a:r>
          </a:p>
          <a:p>
            <a:pPr marL="742950" lvl="1" indent="-285750">
              <a:buFont typeface="Arial" panose="020B0604020202020204" pitchFamily="34" charset="0"/>
              <a:buChar char="•"/>
            </a:pPr>
            <a:r>
              <a:rPr lang="pt-PT" sz="1000" dirty="0" err="1"/>
              <a:t>If</a:t>
            </a:r>
            <a:r>
              <a:rPr lang="pt-PT" sz="1000" dirty="0"/>
              <a:t> </a:t>
            </a:r>
            <a:r>
              <a:rPr lang="pt-PT" sz="1000" dirty="0" err="1"/>
              <a:t>all</a:t>
            </a:r>
            <a:r>
              <a:rPr lang="pt-PT" sz="1000" dirty="0"/>
              <a:t> nodes are </a:t>
            </a:r>
            <a:r>
              <a:rPr lang="pt-PT" sz="1000" dirty="0" err="1"/>
              <a:t>reachable</a:t>
            </a:r>
            <a:r>
              <a:rPr lang="pt-PT" sz="1000" dirty="0"/>
              <a:t>, </a:t>
            </a:r>
            <a:r>
              <a:rPr lang="pt-PT" sz="1000" dirty="0" err="1"/>
              <a:t>the</a:t>
            </a:r>
            <a:r>
              <a:rPr lang="pt-PT" sz="1000" dirty="0"/>
              <a:t> </a:t>
            </a:r>
            <a:r>
              <a:rPr lang="pt-PT" sz="1000" dirty="0" err="1"/>
              <a:t>algorithm</a:t>
            </a:r>
            <a:r>
              <a:rPr lang="pt-PT" sz="1000" dirty="0"/>
              <a:t> </a:t>
            </a:r>
            <a:r>
              <a:rPr lang="pt-PT" sz="1000" dirty="0" err="1"/>
              <a:t>constructs</a:t>
            </a:r>
            <a:r>
              <a:rPr lang="pt-PT" sz="1000" dirty="0"/>
              <a:t> a tour. </a:t>
            </a:r>
            <a:r>
              <a:rPr lang="pt-PT" sz="1000" dirty="0" err="1"/>
              <a:t>It</a:t>
            </a:r>
            <a:r>
              <a:rPr lang="pt-PT" sz="1000" dirty="0"/>
              <a:t> uses </a:t>
            </a:r>
            <a:r>
              <a:rPr lang="pt-PT" sz="1000" dirty="0" err="1"/>
              <a:t>heuristic</a:t>
            </a:r>
            <a:r>
              <a:rPr lang="pt-PT" sz="1000" dirty="0"/>
              <a:t> </a:t>
            </a:r>
            <a:r>
              <a:rPr lang="pt-PT" sz="1000" dirty="0" err="1"/>
              <a:t>methods</a:t>
            </a:r>
            <a:r>
              <a:rPr lang="pt-PT" sz="1000" dirty="0"/>
              <a:t>, </a:t>
            </a:r>
            <a:r>
              <a:rPr lang="pt-PT" sz="1000" dirty="0" err="1"/>
              <a:t>such</a:t>
            </a:r>
            <a:r>
              <a:rPr lang="pt-PT" sz="1000" dirty="0"/>
              <a:t> as </a:t>
            </a:r>
            <a:r>
              <a:rPr lang="pt-PT" sz="1000" dirty="0" err="1"/>
              <a:t>Nearest</a:t>
            </a:r>
            <a:r>
              <a:rPr lang="pt-PT" sz="1000" dirty="0"/>
              <a:t> </a:t>
            </a:r>
            <a:r>
              <a:rPr lang="pt-PT" sz="1000" dirty="0" err="1"/>
              <a:t>Neighbor</a:t>
            </a:r>
            <a:r>
              <a:rPr lang="pt-PT" sz="1000" dirty="0"/>
              <a:t>, to </a:t>
            </a:r>
            <a:r>
              <a:rPr lang="pt-PT" sz="1000" dirty="0" err="1"/>
              <a:t>approximate</a:t>
            </a:r>
            <a:r>
              <a:rPr lang="pt-PT" sz="1000" dirty="0"/>
              <a:t> a </a:t>
            </a:r>
            <a:r>
              <a:rPr lang="pt-PT" sz="1000" dirty="0" err="1"/>
              <a:t>solution</a:t>
            </a:r>
            <a:r>
              <a:rPr lang="pt-PT" sz="1000" dirty="0"/>
              <a:t>.</a:t>
            </a:r>
          </a:p>
          <a:p>
            <a:pPr marL="742950" lvl="1" indent="-285750">
              <a:buFont typeface="Arial" panose="020B0604020202020204" pitchFamily="34" charset="0"/>
              <a:buChar char="•"/>
            </a:pPr>
            <a:r>
              <a:rPr lang="pt-PT" sz="1000" dirty="0" err="1"/>
              <a:t>The</a:t>
            </a:r>
            <a:r>
              <a:rPr lang="pt-PT" sz="1000" dirty="0"/>
              <a:t> </a:t>
            </a:r>
            <a:r>
              <a:rPr lang="pt-PT" sz="1000" dirty="0" err="1"/>
              <a:t>algorithm</a:t>
            </a:r>
            <a:r>
              <a:rPr lang="pt-PT" sz="1000" dirty="0"/>
              <a:t> </a:t>
            </a:r>
            <a:r>
              <a:rPr lang="pt-PT" sz="1000" dirty="0" err="1"/>
              <a:t>prioritizes</a:t>
            </a:r>
            <a:r>
              <a:rPr lang="pt-PT" sz="1000" dirty="0"/>
              <a:t> </a:t>
            </a:r>
            <a:r>
              <a:rPr lang="pt-PT" sz="1000" dirty="0" err="1"/>
              <a:t>finding</a:t>
            </a:r>
            <a:r>
              <a:rPr lang="pt-PT" sz="1000" dirty="0"/>
              <a:t> a </a:t>
            </a:r>
            <a:r>
              <a:rPr lang="pt-PT" sz="1000" dirty="0" err="1"/>
              <a:t>feasible</a:t>
            </a:r>
            <a:r>
              <a:rPr lang="pt-PT" sz="1000" dirty="0"/>
              <a:t> </a:t>
            </a:r>
            <a:r>
              <a:rPr lang="pt-PT" sz="1000" dirty="0" err="1"/>
              <a:t>path</a:t>
            </a:r>
            <a:r>
              <a:rPr lang="pt-PT" sz="1000" dirty="0"/>
              <a:t> </a:t>
            </a:r>
            <a:r>
              <a:rPr lang="pt-PT" sz="1000" dirty="0" err="1"/>
              <a:t>that</a:t>
            </a:r>
            <a:r>
              <a:rPr lang="pt-PT" sz="1000" dirty="0"/>
              <a:t> covers </a:t>
            </a:r>
            <a:r>
              <a:rPr lang="pt-PT" sz="1000" dirty="0" err="1"/>
              <a:t>all</a:t>
            </a:r>
            <a:r>
              <a:rPr lang="pt-PT" sz="1000" dirty="0"/>
              <a:t> nodes </a:t>
            </a:r>
            <a:r>
              <a:rPr lang="pt-PT" sz="1000" dirty="0" err="1"/>
              <a:t>and</a:t>
            </a:r>
            <a:r>
              <a:rPr lang="pt-PT" sz="1000" dirty="0"/>
              <a:t> </a:t>
            </a:r>
            <a:r>
              <a:rPr lang="pt-PT" sz="1000" dirty="0" err="1"/>
              <a:t>returns</a:t>
            </a:r>
            <a:r>
              <a:rPr lang="pt-PT" sz="1000" dirty="0"/>
              <a:t> to </a:t>
            </a:r>
            <a:r>
              <a:rPr lang="pt-PT" sz="1000" dirty="0" err="1"/>
              <a:t>the</a:t>
            </a:r>
            <a:r>
              <a:rPr lang="pt-PT" sz="1000" dirty="0"/>
              <a:t> </a:t>
            </a:r>
            <a:r>
              <a:rPr lang="pt-PT" sz="1000" dirty="0" err="1"/>
              <a:t>start</a:t>
            </a:r>
            <a:r>
              <a:rPr lang="pt-PT" sz="1000" dirty="0"/>
              <a:t>, </a:t>
            </a:r>
            <a:r>
              <a:rPr lang="pt-PT" sz="1000" dirty="0" err="1"/>
              <a:t>rather</a:t>
            </a:r>
            <a:r>
              <a:rPr lang="pt-PT" sz="1000" dirty="0"/>
              <a:t> </a:t>
            </a:r>
            <a:r>
              <a:rPr lang="pt-PT" sz="1000" dirty="0" err="1"/>
              <a:t>than</a:t>
            </a:r>
            <a:r>
              <a:rPr lang="pt-PT" sz="1000" dirty="0"/>
              <a:t> </a:t>
            </a:r>
            <a:r>
              <a:rPr lang="pt-PT" sz="1000" dirty="0" err="1"/>
              <a:t>purely</a:t>
            </a:r>
            <a:r>
              <a:rPr lang="pt-PT" sz="1000" dirty="0"/>
              <a:t> </a:t>
            </a:r>
            <a:r>
              <a:rPr lang="pt-PT" sz="1000" dirty="0" err="1"/>
              <a:t>optimizing</a:t>
            </a:r>
            <a:r>
              <a:rPr lang="pt-PT" sz="1000" dirty="0"/>
              <a:t> for </a:t>
            </a:r>
            <a:r>
              <a:rPr lang="pt-PT" sz="1000" dirty="0" err="1"/>
              <a:t>the</a:t>
            </a:r>
            <a:r>
              <a:rPr lang="pt-PT" sz="1000" dirty="0"/>
              <a:t> </a:t>
            </a:r>
            <a:r>
              <a:rPr lang="pt-PT" sz="1000" dirty="0" err="1"/>
              <a:t>shortest</a:t>
            </a:r>
            <a:r>
              <a:rPr lang="pt-PT" sz="1000" dirty="0"/>
              <a:t> </a:t>
            </a:r>
            <a:r>
              <a:rPr lang="pt-PT" sz="1000" dirty="0" err="1"/>
              <a:t>path</a:t>
            </a:r>
            <a:r>
              <a:rPr lang="pt-PT" sz="1000" dirty="0"/>
              <a:t>.</a:t>
            </a:r>
          </a:p>
          <a:p>
            <a:endParaRPr lang="en-GB" sz="1000" dirty="0"/>
          </a:p>
        </p:txBody>
      </p:sp>
    </p:spTree>
    <p:extLst>
      <p:ext uri="{BB962C8B-B14F-4D97-AF65-F5344CB8AC3E}">
        <p14:creationId xmlns:p14="http://schemas.microsoft.com/office/powerpoint/2010/main" val="2181428510"/>
      </p:ext>
    </p:extLst>
  </p:cSld>
  <p:clrMapOvr>
    <a:masterClrMapping/>
  </p:clrMapOvr>
</p:sld>
</file>

<file path=ppt/theme/theme1.xml><?xml version="1.0" encoding="utf-8"?>
<a:theme xmlns:a="http://schemas.openxmlformats.org/drawingml/2006/main" name="Paco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Pacote</Template>
  <TotalTime>1600</TotalTime>
  <Words>1993</Words>
  <Application>Microsoft Macintosh PowerPoint</Application>
  <PresentationFormat>Ecrã Panorâmico</PresentationFormat>
  <Paragraphs>87</Paragraphs>
  <Slides>13</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13</vt:i4>
      </vt:variant>
    </vt:vector>
  </HeadingPairs>
  <TitlesOfParts>
    <vt:vector size="16" baseType="lpstr">
      <vt:lpstr>Arial</vt:lpstr>
      <vt:lpstr>Gill Sans MT</vt:lpstr>
      <vt:lpstr>Pacote</vt:lpstr>
      <vt:lpstr> Routing Algorithm for Ocean Shipping and Urban Deliveries</vt:lpstr>
      <vt:lpstr>Data </vt:lpstr>
      <vt:lpstr>reading the given dataset</vt:lpstr>
      <vt:lpstr>4.1. Backtracking Algorithm </vt:lpstr>
      <vt:lpstr>4.2. Triangular Approximation Heuristic </vt:lpstr>
      <vt:lpstr>Why this approach works </vt:lpstr>
      <vt:lpstr>4.3. Other Heuristics</vt:lpstr>
      <vt:lpstr>Why this approach works?</vt:lpstr>
      <vt:lpstr>4.4. TSP in the Real World</vt:lpstr>
      <vt:lpstr>Why this approach works?</vt:lpstr>
      <vt:lpstr>User interface</vt:lpstr>
      <vt:lpstr>Functionality to highlight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Tool for Water Supply Management</dc:title>
  <dc:creator>David dos Santos Ferreira</dc:creator>
  <cp:lastModifiedBy>David dos Santos Ferreira</cp:lastModifiedBy>
  <cp:revision>6</cp:revision>
  <dcterms:created xsi:type="dcterms:W3CDTF">2024-04-04T10:03:59Z</dcterms:created>
  <dcterms:modified xsi:type="dcterms:W3CDTF">2024-05-19T08:59:20Z</dcterms:modified>
</cp:coreProperties>
</file>