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10"/>
  </p:notesMasterIdLst>
  <p:sldIdLst>
    <p:sldId id="256" r:id="rId2"/>
    <p:sldId id="257" r:id="rId3"/>
    <p:sldId id="258" r:id="rId4"/>
    <p:sldId id="270" r:id="rId5"/>
    <p:sldId id="268" r:id="rId6"/>
    <p:sldId id="264" r:id="rId7"/>
    <p:sldId id="27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5"/>
    <p:restoredTop sz="85590"/>
  </p:normalViewPr>
  <p:slideViewPr>
    <p:cSldViewPr snapToGrid="0" snapToObjects="1">
      <p:cViewPr varScale="1">
        <p:scale>
          <a:sx n="77" d="100"/>
          <a:sy n="77" d="100"/>
        </p:scale>
        <p:origin x="208"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ED86F-F023-C34D-8CA3-90149142BFC5}" type="datetimeFigureOut">
              <a:rPr lang="en-US" smtClean="0"/>
              <a:t>7/25/20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18248-30C3-AE4B-B355-55459346B71C}" type="slidenum">
              <a:rPr lang="en-US" smtClean="0"/>
              <a:t>‹#›</a:t>
            </a:fld>
            <a:endParaRPr lang="en-US"/>
          </a:p>
        </p:txBody>
      </p:sp>
    </p:spTree>
    <p:extLst>
      <p:ext uri="{BB962C8B-B14F-4D97-AF65-F5344CB8AC3E}">
        <p14:creationId xmlns:p14="http://schemas.microsoft.com/office/powerpoint/2010/main" val="1151166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Hey everyone,</a:t>
            </a:r>
            <a:r>
              <a:rPr lang="en-US" baseline="0" dirty="0" smtClean="0"/>
              <a:t> I’ll be talking to you about quantum walks. My goal is to extend the analysis of a classical random walk into the quantum realm, and showcase the mathematical concepts that drive quantum computing and algorithms. </a:t>
            </a:r>
            <a:endParaRPr lang="en-US" dirty="0"/>
          </a:p>
        </p:txBody>
      </p:sp>
      <p:sp>
        <p:nvSpPr>
          <p:cNvPr id="4" name="Slide Number Placeholder 3"/>
          <p:cNvSpPr>
            <a:spLocks noGrp="1"/>
          </p:cNvSpPr>
          <p:nvPr>
            <p:ph type="sldNum" sz="quarter" idx="10"/>
          </p:nvPr>
        </p:nvSpPr>
        <p:spPr/>
        <p:txBody>
          <a:bodyPr/>
          <a:lstStyle/>
          <a:p>
            <a:fld id="{03018248-30C3-AE4B-B355-55459346B71C}" type="slidenum">
              <a:rPr lang="en-US" smtClean="0"/>
              <a:t>1</a:t>
            </a:fld>
            <a:endParaRPr lang="en-US"/>
          </a:p>
        </p:txBody>
      </p:sp>
    </p:spTree>
    <p:extLst>
      <p:ext uri="{BB962C8B-B14F-4D97-AF65-F5344CB8AC3E}">
        <p14:creationId xmlns:p14="http://schemas.microsoft.com/office/powerpoint/2010/main" val="482336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We will</a:t>
            </a:r>
            <a:r>
              <a:rPr lang="en-US" baseline="0" dirty="0" smtClean="0"/>
              <a:t> be referring to this as a coin – since the simplest example of this is the flip of a coin. </a:t>
            </a:r>
            <a:endParaRPr lang="en-US" dirty="0" smtClean="0"/>
          </a:p>
          <a:p>
            <a:r>
              <a:rPr lang="en-US" dirty="0" smtClean="0"/>
              <a:t>4. Markov</a:t>
            </a:r>
            <a:r>
              <a:rPr lang="en-US" baseline="0" dirty="0" smtClean="0"/>
              <a:t> Chains and MCMC are famous examples</a:t>
            </a:r>
            <a:endParaRPr lang="en-US" dirty="0"/>
          </a:p>
        </p:txBody>
      </p:sp>
      <p:sp>
        <p:nvSpPr>
          <p:cNvPr id="4" name="Slide Number Placeholder 3"/>
          <p:cNvSpPr>
            <a:spLocks noGrp="1"/>
          </p:cNvSpPr>
          <p:nvPr>
            <p:ph type="sldNum" sz="quarter" idx="10"/>
          </p:nvPr>
        </p:nvSpPr>
        <p:spPr/>
        <p:txBody>
          <a:bodyPr/>
          <a:lstStyle/>
          <a:p>
            <a:fld id="{03018248-30C3-AE4B-B355-55459346B71C}" type="slidenum">
              <a:rPr lang="en-US" smtClean="0"/>
              <a:t>2</a:t>
            </a:fld>
            <a:endParaRPr lang="en-US"/>
          </a:p>
        </p:txBody>
      </p:sp>
    </p:spTree>
    <p:extLst>
      <p:ext uri="{BB962C8B-B14F-4D97-AF65-F5344CB8AC3E}">
        <p14:creationId xmlns:p14="http://schemas.microsoft.com/office/powerpoint/2010/main" val="1169524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018248-30C3-AE4B-B355-55459346B71C}" type="slidenum">
              <a:rPr lang="en-US" smtClean="0"/>
              <a:t>3</a:t>
            </a:fld>
            <a:endParaRPr lang="en-US"/>
          </a:p>
        </p:txBody>
      </p:sp>
    </p:spTree>
    <p:extLst>
      <p:ext uri="{BB962C8B-B14F-4D97-AF65-F5344CB8AC3E}">
        <p14:creationId xmlns:p14="http://schemas.microsoft.com/office/powerpoint/2010/main" val="448696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point 1 - </a:t>
            </a:r>
            <a:r>
              <a:rPr lang="en-US" baseline="0" dirty="0" smtClean="0"/>
              <a:t>While this uncertainty is inconsequential in regular computers, it can’t be ignored in a quantum circuit</a:t>
            </a:r>
          </a:p>
          <a:p>
            <a:pPr marL="0" indent="0">
              <a:buNone/>
            </a:pPr>
            <a:endParaRPr lang="en-US" baseline="0" dirty="0" smtClean="0"/>
          </a:p>
          <a:p>
            <a:pPr marL="0" indent="0">
              <a:buNone/>
            </a:pPr>
            <a:r>
              <a:rPr lang="en-US" baseline="0" dirty="0" smtClean="0"/>
              <a:t>point 4 – This is super important! This is the basis of quantum mechanics. In case you haven’t heard of Schrodinger’s cat, it’s a famous thought experiment that’s basically the ELI5 version of QM. The idea is that a “quantum cat” in a closed box is in a linear superposition of two states- one where the cat is alive, and one where the cat is dead. Peeking at the box will obviously reveal the cat as either dead or alive, but before looking it is ”both”. </a:t>
            </a:r>
          </a:p>
          <a:p>
            <a:pPr marL="0" indent="0">
              <a:buNone/>
            </a:pPr>
            <a:endParaRPr lang="en-US" baseline="0" dirty="0" smtClean="0"/>
          </a:p>
          <a:p>
            <a:pPr marL="0" indent="0">
              <a:buNone/>
            </a:pPr>
            <a:r>
              <a:rPr lang="en-US" baseline="0" dirty="0" smtClean="0"/>
              <a:t>point 7 – our coin is now entangled with the system of the walker, not independent</a:t>
            </a:r>
          </a:p>
        </p:txBody>
      </p:sp>
      <p:sp>
        <p:nvSpPr>
          <p:cNvPr id="4" name="Slide Number Placeholder 3"/>
          <p:cNvSpPr>
            <a:spLocks noGrp="1"/>
          </p:cNvSpPr>
          <p:nvPr>
            <p:ph type="sldNum" sz="quarter" idx="10"/>
          </p:nvPr>
        </p:nvSpPr>
        <p:spPr/>
        <p:txBody>
          <a:bodyPr/>
          <a:lstStyle/>
          <a:p>
            <a:fld id="{03018248-30C3-AE4B-B355-55459346B71C}" type="slidenum">
              <a:rPr lang="en-US" smtClean="0"/>
              <a:t>4</a:t>
            </a:fld>
            <a:endParaRPr lang="en-US"/>
          </a:p>
        </p:txBody>
      </p:sp>
    </p:spTree>
    <p:extLst>
      <p:ext uri="{BB962C8B-B14F-4D97-AF65-F5344CB8AC3E}">
        <p14:creationId xmlns:p14="http://schemas.microsoft.com/office/powerpoint/2010/main" val="1029089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Quantum</a:t>
            </a:r>
            <a:r>
              <a:rPr lang="en-US" baseline="0" dirty="0" smtClean="0"/>
              <a:t> algorithms work by building circuits of qubits. Many quantum algorithms then utilize a quantum walk model to “traverse” this circuit. </a:t>
            </a:r>
            <a:endParaRPr lang="en-US" dirty="0"/>
          </a:p>
        </p:txBody>
      </p:sp>
      <p:sp>
        <p:nvSpPr>
          <p:cNvPr id="4" name="Slide Number Placeholder 3"/>
          <p:cNvSpPr>
            <a:spLocks noGrp="1"/>
          </p:cNvSpPr>
          <p:nvPr>
            <p:ph type="sldNum" sz="quarter" idx="10"/>
          </p:nvPr>
        </p:nvSpPr>
        <p:spPr/>
        <p:txBody>
          <a:bodyPr/>
          <a:lstStyle/>
          <a:p>
            <a:fld id="{03018248-30C3-AE4B-B355-55459346B71C}" type="slidenum">
              <a:rPr lang="en-US" smtClean="0"/>
              <a:t>5</a:t>
            </a:fld>
            <a:endParaRPr lang="en-US"/>
          </a:p>
        </p:txBody>
      </p:sp>
    </p:spTree>
    <p:extLst>
      <p:ext uri="{BB962C8B-B14F-4D97-AF65-F5344CB8AC3E}">
        <p14:creationId xmlns:p14="http://schemas.microsoft.com/office/powerpoint/2010/main" val="1062155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be looking at one of the simplest</a:t>
            </a:r>
            <a:r>
              <a:rPr lang="en-US" baseline="0" dirty="0" smtClean="0"/>
              <a:t> QM systems there is – the spin of an electron. Spin is a little bit tricky to describe, but it’s essentially a representation of angular momentum. </a:t>
            </a:r>
          </a:p>
          <a:p>
            <a:endParaRPr lang="en-US" baseline="0" dirty="0" smtClean="0"/>
          </a:p>
          <a:p>
            <a:r>
              <a:rPr lang="en-US" baseline="0" dirty="0" smtClean="0"/>
              <a:t>What’s important is that there are 2 allowed states, up and down. Represent this </a:t>
            </a:r>
            <a:r>
              <a:rPr lang="en-US" baseline="0" dirty="0" err="1" smtClean="0"/>
              <a:t>mathmatically</a:t>
            </a:r>
            <a:r>
              <a:rPr lang="en-US" baseline="0" dirty="0" smtClean="0"/>
              <a:t> with vectors. </a:t>
            </a:r>
          </a:p>
          <a:p>
            <a:endParaRPr lang="en-US" baseline="0" dirty="0" smtClean="0"/>
          </a:p>
          <a:p>
            <a:r>
              <a:rPr lang="en-US" baseline="0" dirty="0" smtClean="0"/>
              <a:t>Our state space is simply the set of these two state vectors</a:t>
            </a:r>
          </a:p>
          <a:p>
            <a:endParaRPr lang="en-US" baseline="0" dirty="0" smtClean="0"/>
          </a:p>
          <a:p>
            <a:r>
              <a:rPr lang="en-US" baseline="0" dirty="0" smtClean="0"/>
              <a:t>Remember earlier, we discussed that QM systems are represented by linear combinations of allowed state vectors. This is our </a:t>
            </a:r>
            <a:r>
              <a:rPr lang="en-US" baseline="0" dirty="0" err="1" smtClean="0"/>
              <a:t>wavefunction</a:t>
            </a:r>
            <a:r>
              <a:rPr lang="en-US" baseline="0" dirty="0" smtClean="0"/>
              <a:t> for the electron: </a:t>
            </a:r>
          </a:p>
          <a:p>
            <a:endParaRPr lang="en-US" baseline="0" dirty="0" smtClean="0"/>
          </a:p>
          <a:p>
            <a:r>
              <a:rPr lang="en-US" baseline="0" dirty="0" smtClean="0"/>
              <a:t>psi is the </a:t>
            </a:r>
            <a:r>
              <a:rPr lang="en-US" baseline="0" dirty="0" err="1" smtClean="0"/>
              <a:t>wavefunction</a:t>
            </a:r>
            <a:r>
              <a:rPr lang="en-US" baseline="0" dirty="0" smtClean="0"/>
              <a:t>, then we have 0=spin up and 1=spin down. The weird signs are referred to as “</a:t>
            </a:r>
            <a:r>
              <a:rPr lang="en-US" baseline="0" dirty="0" err="1" smtClean="0"/>
              <a:t>kets</a:t>
            </a:r>
            <a:r>
              <a:rPr lang="en-US" baseline="0" dirty="0" smtClean="0"/>
              <a:t>” in QM notation. </a:t>
            </a:r>
          </a:p>
          <a:p>
            <a:r>
              <a:rPr lang="en-US" baseline="0" dirty="0" smtClean="0"/>
              <a:t/>
            </a:r>
            <a:br>
              <a:rPr lang="en-US" baseline="0" dirty="0" smtClean="0"/>
            </a:br>
            <a:r>
              <a:rPr lang="en-US" baseline="0" dirty="0" smtClean="0"/>
              <a:t>We also have the two coefficients, giving us probability.</a:t>
            </a:r>
            <a:endParaRPr lang="en-US" dirty="0"/>
          </a:p>
        </p:txBody>
      </p:sp>
      <p:sp>
        <p:nvSpPr>
          <p:cNvPr id="4" name="Slide Number Placeholder 3"/>
          <p:cNvSpPr>
            <a:spLocks noGrp="1"/>
          </p:cNvSpPr>
          <p:nvPr>
            <p:ph type="sldNum" sz="quarter" idx="10"/>
          </p:nvPr>
        </p:nvSpPr>
        <p:spPr/>
        <p:txBody>
          <a:bodyPr/>
          <a:lstStyle/>
          <a:p>
            <a:fld id="{03018248-30C3-AE4B-B355-55459346B71C}" type="slidenum">
              <a:rPr lang="en-US" smtClean="0"/>
              <a:t>6</a:t>
            </a:fld>
            <a:endParaRPr lang="en-US"/>
          </a:p>
        </p:txBody>
      </p:sp>
    </p:spTree>
    <p:extLst>
      <p:ext uri="{BB962C8B-B14F-4D97-AF65-F5344CB8AC3E}">
        <p14:creationId xmlns:p14="http://schemas.microsoft.com/office/powerpoint/2010/main" val="971962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Classical: we bound the position since we can’t see the walker at position 15 after 10 time steps</a:t>
            </a:r>
          </a:p>
          <a:p>
            <a:endParaRPr lang="en-US" dirty="0" smtClean="0"/>
          </a:p>
          <a:p>
            <a:r>
              <a:rPr lang="en-US" dirty="0" smtClean="0"/>
              <a:t>QM: coin:</a:t>
            </a:r>
            <a:r>
              <a:rPr lang="en-US" baseline="0" dirty="0" smtClean="0"/>
              <a:t> we spent so much time talking about electron spin in the previous slide because it’s a great analogue to a coin. </a:t>
            </a:r>
            <a:endParaRPr lang="en-US" dirty="0"/>
          </a:p>
        </p:txBody>
      </p:sp>
      <p:sp>
        <p:nvSpPr>
          <p:cNvPr id="4" name="Slide Number Placeholder 3"/>
          <p:cNvSpPr>
            <a:spLocks noGrp="1"/>
          </p:cNvSpPr>
          <p:nvPr>
            <p:ph type="sldNum" sz="quarter" idx="10"/>
          </p:nvPr>
        </p:nvSpPr>
        <p:spPr/>
        <p:txBody>
          <a:bodyPr/>
          <a:lstStyle/>
          <a:p>
            <a:fld id="{03018248-30C3-AE4B-B355-55459346B71C}" type="slidenum">
              <a:rPr lang="en-US" smtClean="0"/>
              <a:t>7</a:t>
            </a:fld>
            <a:endParaRPr lang="en-US"/>
          </a:p>
        </p:txBody>
      </p:sp>
    </p:spTree>
    <p:extLst>
      <p:ext uri="{BB962C8B-B14F-4D97-AF65-F5344CB8AC3E}">
        <p14:creationId xmlns:p14="http://schemas.microsoft.com/office/powerpoint/2010/main" val="82319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7/15/20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9845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7/15/20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38985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946059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940936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03892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3563337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0287870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55856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3261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6413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54754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0039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952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15947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7/15/20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82503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2379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311341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AD347D-5ACD-4C99-B74B-A9C85AD731AF}" type="datetimeFigureOut">
              <a:rPr lang="en-US" smtClean="0"/>
              <a:t>7/15/20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14677727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susan-stepney.blogspot.com/2014/02/mathjax.html" TargetMode="External"/><Relationship Id="rId4" Type="http://schemas.openxmlformats.org/officeDocument/2006/relationships/hyperlink" Target="https://upload.wikimedia.org/wikipedia/commons/9/9b/Random_Walk_Simulator.gif" TargetMode="External"/><Relationship Id="rId1" Type="http://schemas.openxmlformats.org/officeDocument/2006/relationships/slideLayout" Target="../slideLayouts/slideLayout2.xml"/><Relationship Id="rId2" Type="http://schemas.openxmlformats.org/officeDocument/2006/relationships/hyperlink" Target="https://robwel.ch/2014/03/visualising-quantum-random-walks-in-pyth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Quantum </a:t>
            </a:r>
            <a:r>
              <a:rPr lang="en-US" dirty="0" smtClean="0"/>
              <a:t>Walks</a:t>
            </a:r>
            <a:endParaRPr lang="en-US" dirty="0"/>
          </a:p>
        </p:txBody>
      </p:sp>
      <p:sp>
        <p:nvSpPr>
          <p:cNvPr id="3" name="Subtitle 2"/>
          <p:cNvSpPr>
            <a:spLocks noGrp="1"/>
          </p:cNvSpPr>
          <p:nvPr>
            <p:ph type="subTitle" idx="1"/>
          </p:nvPr>
        </p:nvSpPr>
        <p:spPr/>
        <p:txBody>
          <a:bodyPr/>
          <a:lstStyle/>
          <a:p>
            <a:r>
              <a:rPr lang="en-US" smtClean="0"/>
              <a:t>David </a:t>
            </a:r>
            <a:r>
              <a:rPr lang="en-US" dirty="0" err="1"/>
              <a:t>S</a:t>
            </a:r>
            <a:r>
              <a:rPr lang="en-US" smtClean="0"/>
              <a:t>haw</a:t>
            </a:r>
            <a:endParaRPr lang="en-US" dirty="0"/>
          </a:p>
        </p:txBody>
      </p:sp>
    </p:spTree>
    <p:extLst>
      <p:ext uri="{BB962C8B-B14F-4D97-AF65-F5344CB8AC3E}">
        <p14:creationId xmlns:p14="http://schemas.microsoft.com/office/powerpoint/2010/main" val="1225562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Walks</a:t>
            </a:r>
            <a:endParaRPr lang="en-US" dirty="0"/>
          </a:p>
        </p:txBody>
      </p:sp>
      <p:sp>
        <p:nvSpPr>
          <p:cNvPr id="3" name="Content Placeholder 2"/>
          <p:cNvSpPr>
            <a:spLocks noGrp="1"/>
          </p:cNvSpPr>
          <p:nvPr>
            <p:ph idx="1"/>
          </p:nvPr>
        </p:nvSpPr>
        <p:spPr>
          <a:xfrm>
            <a:off x="1103312" y="2052918"/>
            <a:ext cx="6633919" cy="4195481"/>
          </a:xfrm>
        </p:spPr>
        <p:txBody>
          <a:bodyPr/>
          <a:lstStyle/>
          <a:p>
            <a:r>
              <a:rPr lang="en-US" dirty="0" smtClean="0"/>
              <a:t>A path of random steps in a mathematical space</a:t>
            </a:r>
          </a:p>
          <a:p>
            <a:r>
              <a:rPr lang="en-US" dirty="0" smtClean="0"/>
              <a:t>Fundamentally described by a position and a set of transition </a:t>
            </a:r>
            <a:r>
              <a:rPr lang="en-US" dirty="0" smtClean="0"/>
              <a:t>probabilities</a:t>
            </a:r>
          </a:p>
          <a:p>
            <a:pPr lvl="1"/>
            <a:r>
              <a:rPr lang="en-US" dirty="0" smtClean="0"/>
              <a:t>Some random number generator dictates the walker’s next step</a:t>
            </a:r>
            <a:endParaRPr lang="en-US" dirty="0" smtClean="0"/>
          </a:p>
          <a:p>
            <a:r>
              <a:rPr lang="en-US" dirty="0" smtClean="0"/>
              <a:t>Forms the backbone of many probabilistic simulation models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1079" y="2012369"/>
            <a:ext cx="4133996" cy="4276578"/>
          </a:xfrm>
          <a:prstGeom prst="rect">
            <a:avLst/>
          </a:prstGeom>
        </p:spPr>
      </p:pic>
    </p:spTree>
    <p:extLst>
      <p:ext uri="{BB962C8B-B14F-4D97-AF65-F5344CB8AC3E}">
        <p14:creationId xmlns:p14="http://schemas.microsoft.com/office/powerpoint/2010/main" val="13842808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Quantum Walk</a:t>
            </a:r>
            <a:endParaRPr lang="en-US" dirty="0"/>
          </a:p>
        </p:txBody>
      </p:sp>
      <p:sp>
        <p:nvSpPr>
          <p:cNvPr id="3" name="Content Placeholder 2"/>
          <p:cNvSpPr>
            <a:spLocks noGrp="1"/>
          </p:cNvSpPr>
          <p:nvPr>
            <p:ph idx="1"/>
          </p:nvPr>
        </p:nvSpPr>
        <p:spPr>
          <a:xfrm>
            <a:off x="1484310" y="1868977"/>
            <a:ext cx="10018713" cy="3124201"/>
          </a:xfrm>
        </p:spPr>
        <p:txBody>
          <a:bodyPr/>
          <a:lstStyle/>
          <a:p>
            <a:r>
              <a:rPr lang="en-US" dirty="0" smtClean="0"/>
              <a:t>Quantum analogue to a random walk</a:t>
            </a:r>
          </a:p>
          <a:p>
            <a:r>
              <a:rPr lang="en-US" dirty="0" smtClean="0"/>
              <a:t>Walker is described by a </a:t>
            </a:r>
            <a:r>
              <a:rPr lang="en-US" i="1" dirty="0" err="1" smtClean="0"/>
              <a:t>wavefunction</a:t>
            </a:r>
            <a:r>
              <a:rPr lang="en-US" dirty="0" smtClean="0"/>
              <a:t> </a:t>
            </a:r>
            <a:endParaRPr lang="en-US" dirty="0" smtClean="0"/>
          </a:p>
          <a:p>
            <a:pPr lvl="1"/>
            <a:r>
              <a:rPr lang="en-US" dirty="0" smtClean="0"/>
              <a:t>Linear combination of allowed positions (eigenstates)</a:t>
            </a:r>
            <a:endParaRPr lang="en-US" dirty="0" smtClean="0"/>
          </a:p>
          <a:p>
            <a:pPr lvl="1"/>
            <a:r>
              <a:rPr lang="en-US" dirty="0" smtClean="0"/>
              <a:t>Each eigenstate has an associated probability corresponding to its eigenvalue</a:t>
            </a:r>
            <a:endParaRPr lang="en-US" dirty="0" smtClean="0"/>
          </a:p>
          <a:p>
            <a:endParaRPr lang="en-US" dirty="0"/>
          </a:p>
        </p:txBody>
      </p:sp>
      <p:pic>
        <p:nvPicPr>
          <p:cNvPr id="1028" name="Picture 4" descr="deal negative measurements in quantum walks disprove theori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124" y="4489478"/>
            <a:ext cx="6438900"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27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quantum systems differ from classical systems?</a:t>
            </a:r>
            <a:endParaRPr lang="en-US" dirty="0"/>
          </a:p>
        </p:txBody>
      </p:sp>
      <p:sp>
        <p:nvSpPr>
          <p:cNvPr id="3" name="Content Placeholder 2"/>
          <p:cNvSpPr>
            <a:spLocks noGrp="1"/>
          </p:cNvSpPr>
          <p:nvPr>
            <p:ph idx="1"/>
          </p:nvPr>
        </p:nvSpPr>
        <p:spPr>
          <a:xfrm>
            <a:off x="1484311" y="2633748"/>
            <a:ext cx="6362905" cy="3124201"/>
          </a:xfrm>
        </p:spPr>
        <p:txBody>
          <a:bodyPr>
            <a:normAutofit fontScale="77500" lnSpcReduction="20000"/>
          </a:bodyPr>
          <a:lstStyle/>
          <a:p>
            <a:r>
              <a:rPr lang="en-US" dirty="0" smtClean="0"/>
              <a:t>Uncertainty</a:t>
            </a:r>
          </a:p>
          <a:p>
            <a:pPr lvl="1"/>
            <a:r>
              <a:rPr lang="en-US" dirty="0" smtClean="0"/>
              <a:t>exact state of the system is unknown (until measurement)</a:t>
            </a:r>
          </a:p>
          <a:p>
            <a:r>
              <a:rPr lang="en-US" dirty="0" smtClean="0"/>
              <a:t>Mathematically, </a:t>
            </a:r>
            <a:r>
              <a:rPr lang="en-US" i="1" dirty="0" smtClean="0"/>
              <a:t>states</a:t>
            </a:r>
            <a:r>
              <a:rPr lang="en-US" dirty="0" smtClean="0"/>
              <a:t> and </a:t>
            </a:r>
            <a:r>
              <a:rPr lang="en-US" i="1" dirty="0" smtClean="0"/>
              <a:t>transitions </a:t>
            </a:r>
            <a:r>
              <a:rPr lang="en-US" dirty="0" smtClean="0"/>
              <a:t>are represented by </a:t>
            </a:r>
            <a:r>
              <a:rPr lang="en-US" i="1" dirty="0" smtClean="0"/>
              <a:t>vectors</a:t>
            </a:r>
            <a:r>
              <a:rPr lang="en-US" dirty="0" smtClean="0"/>
              <a:t> and </a:t>
            </a:r>
            <a:r>
              <a:rPr lang="en-US" i="1" dirty="0" smtClean="0"/>
              <a:t>operators</a:t>
            </a:r>
          </a:p>
          <a:p>
            <a:r>
              <a:rPr lang="en-US" dirty="0"/>
              <a:t>Composite systems are </a:t>
            </a:r>
            <a:r>
              <a:rPr lang="en-US" i="1" dirty="0" smtClean="0"/>
              <a:t>entangled</a:t>
            </a:r>
            <a:endParaRPr lang="en-US" dirty="0" smtClean="0"/>
          </a:p>
          <a:p>
            <a:r>
              <a:rPr lang="en-US" dirty="0" smtClean="0"/>
              <a:t>System state is a linear superposition of the allowed state vectors</a:t>
            </a:r>
            <a:endParaRPr lang="en-US" dirty="0"/>
          </a:p>
          <a:p>
            <a:pPr lvl="1"/>
            <a:r>
              <a:rPr lang="en-US" dirty="0" smtClean="0"/>
              <a:t>Each vector has an associated </a:t>
            </a:r>
            <a:r>
              <a:rPr lang="en-US" dirty="0" smtClean="0"/>
              <a:t>amplitude, squaring the amplitude provides a probability</a:t>
            </a:r>
          </a:p>
          <a:p>
            <a:pPr lvl="1"/>
            <a:r>
              <a:rPr lang="en-US" dirty="0" smtClean="0"/>
              <a:t>System is collapsed to a single state vector upon measurement</a:t>
            </a:r>
            <a:endParaRPr lang="en-US" dirty="0"/>
          </a:p>
          <a:p>
            <a:pPr lvl="1"/>
            <a:endParaRPr lang="en-US" dirty="0" smtClean="0"/>
          </a:p>
        </p:txBody>
      </p:sp>
      <p:pic>
        <p:nvPicPr>
          <p:cNvPr id="4" name="Picture 3"/>
          <p:cNvPicPr>
            <a:picLocks noChangeAspect="1"/>
          </p:cNvPicPr>
          <p:nvPr/>
        </p:nvPicPr>
        <p:blipFill>
          <a:blip r:embed="rId3"/>
          <a:stretch>
            <a:fillRect/>
          </a:stretch>
        </p:blipFill>
        <p:spPr>
          <a:xfrm>
            <a:off x="8280284" y="2970414"/>
            <a:ext cx="3644900" cy="1968500"/>
          </a:xfrm>
          <a:prstGeom prst="rect">
            <a:avLst/>
          </a:prstGeom>
        </p:spPr>
      </p:pic>
    </p:spTree>
    <p:extLst>
      <p:ext uri="{BB962C8B-B14F-4D97-AF65-F5344CB8AC3E}">
        <p14:creationId xmlns:p14="http://schemas.microsoft.com/office/powerpoint/2010/main" val="50391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normAutofit lnSpcReduction="10000"/>
          </a:bodyPr>
          <a:lstStyle/>
          <a:p>
            <a:r>
              <a:rPr lang="en-US" dirty="0" smtClean="0"/>
              <a:t>Quantum </a:t>
            </a:r>
            <a:r>
              <a:rPr lang="en-US" dirty="0" smtClean="0"/>
              <a:t>walks have potential to speed up many computation </a:t>
            </a:r>
            <a:r>
              <a:rPr lang="en-US" dirty="0" smtClean="0"/>
              <a:t>algorithms</a:t>
            </a:r>
            <a:endParaRPr lang="en-US" dirty="0"/>
          </a:p>
          <a:p>
            <a:pPr lvl="1"/>
            <a:r>
              <a:rPr lang="en-US" dirty="0" smtClean="0"/>
              <a:t>Faster graph traversal </a:t>
            </a:r>
          </a:p>
          <a:p>
            <a:pPr lvl="1"/>
            <a:r>
              <a:rPr lang="en-US" dirty="0" smtClean="0"/>
              <a:t>Quantum MCMC: a quantum walk approaches its stationary distribution faster than a classical walk</a:t>
            </a:r>
          </a:p>
          <a:p>
            <a:pPr lvl="1"/>
            <a:r>
              <a:rPr lang="en-US" dirty="0" smtClean="0"/>
              <a:t>Verify matrix multiplication</a:t>
            </a:r>
          </a:p>
          <a:p>
            <a:pPr marL="342900" lvl="2" indent="-342900"/>
            <a:r>
              <a:rPr lang="en-US" sz="2400" dirty="0"/>
              <a:t>Exponential time algorithms -&gt; polynomial </a:t>
            </a:r>
            <a:r>
              <a:rPr lang="en-US" sz="2400" dirty="0" smtClean="0"/>
              <a:t>time</a:t>
            </a:r>
          </a:p>
          <a:p>
            <a:r>
              <a:rPr lang="en-US" dirty="0" smtClean="0"/>
              <a:t>Potential to better model quantum physical systems</a:t>
            </a:r>
          </a:p>
          <a:p>
            <a:endParaRPr lang="en-US" dirty="0" smtClean="0"/>
          </a:p>
          <a:p>
            <a:pPr lvl="1"/>
            <a:endParaRPr lang="en-US" dirty="0" smtClean="0"/>
          </a:p>
        </p:txBody>
      </p:sp>
    </p:spTree>
    <p:extLst>
      <p:ext uri="{BB962C8B-B14F-4D97-AF65-F5344CB8AC3E}">
        <p14:creationId xmlns:p14="http://schemas.microsoft.com/office/powerpoint/2010/main" val="212826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558" y="623049"/>
            <a:ext cx="10018713" cy="1752599"/>
          </a:xfrm>
        </p:spPr>
        <p:txBody>
          <a:bodyPr/>
          <a:lstStyle/>
          <a:p>
            <a:r>
              <a:rPr lang="en-US" dirty="0" smtClean="0"/>
              <a:t>Basics of Quantum Mechanics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03313" y="2052918"/>
                <a:ext cx="6211888" cy="4195481"/>
              </a:xfrm>
            </p:spPr>
            <p:txBody>
              <a:bodyPr>
                <a:normAutofit fontScale="92500" lnSpcReduction="10000"/>
              </a:bodyPr>
              <a:lstStyle/>
              <a:p>
                <a:r>
                  <a:rPr lang="en-US" dirty="0" smtClean="0"/>
                  <a:t>Quantum state</a:t>
                </a:r>
              </a:p>
              <a:p>
                <a:pPr lvl="1"/>
                <a:r>
                  <a:rPr lang="en-US" dirty="0" smtClean="0"/>
                  <a:t>Example: electron spin</a:t>
                </a:r>
              </a:p>
              <a:p>
                <a:pPr lvl="1"/>
                <a:r>
                  <a:rPr lang="en-US" dirty="0" smtClean="0"/>
                  <a:t>[1,0] is a </a:t>
                </a:r>
                <a:r>
                  <a:rPr lang="en-US" i="1" dirty="0" smtClean="0"/>
                  <a:t>state vector </a:t>
                </a:r>
                <a:r>
                  <a:rPr lang="en-US" dirty="0" smtClean="0"/>
                  <a:t>describing an electron with spin up, [0,1] is a </a:t>
                </a:r>
                <a:r>
                  <a:rPr lang="en-US" i="1" dirty="0" smtClean="0"/>
                  <a:t>state vector</a:t>
                </a:r>
                <a:r>
                  <a:rPr lang="en-US" dirty="0" smtClean="0"/>
                  <a:t> corresponding to spin down</a:t>
                </a:r>
              </a:p>
              <a:p>
                <a:pPr lvl="1"/>
                <a:r>
                  <a:rPr lang="en-US" dirty="0" smtClean="0"/>
                  <a:t>{[</a:t>
                </a:r>
                <a:r>
                  <a:rPr lang="en-US" dirty="0"/>
                  <a:t>1,0], [0,1</a:t>
                </a:r>
                <a:r>
                  <a:rPr lang="en-US" dirty="0" smtClean="0"/>
                  <a:t>]} is the </a:t>
                </a:r>
                <a:r>
                  <a:rPr lang="en-US" i="1" dirty="0" smtClean="0"/>
                  <a:t>state space </a:t>
                </a:r>
                <a:r>
                  <a:rPr lang="en-US" dirty="0" smtClean="0"/>
                  <a:t>describing all allowable state vectors</a:t>
                </a:r>
              </a:p>
              <a:p>
                <a:pPr lvl="1"/>
                <a:r>
                  <a:rPr lang="en-US" dirty="0" smtClean="0"/>
                  <a:t>A </a:t>
                </a:r>
                <a:r>
                  <a:rPr lang="en-US" i="1" dirty="0" err="1" smtClean="0"/>
                  <a:t>wavefunction</a:t>
                </a:r>
                <a:r>
                  <a:rPr lang="en-US" i="1" dirty="0" smtClean="0"/>
                  <a:t> </a:t>
                </a:r>
                <a:r>
                  <a:rPr lang="en-US" dirty="0" smtClean="0"/>
                  <a:t>is a linear combination of state vectors describing a system’s state</a:t>
                </a:r>
              </a:p>
              <a:p>
                <a:pPr lvl="2"/>
                <a:r>
                  <a:rPr lang="en-US" dirty="0" smtClean="0"/>
                  <a:t>Electron spin </a:t>
                </a:r>
                <a:r>
                  <a:rPr lang="en-US" dirty="0" err="1" smtClean="0"/>
                  <a:t>wavefunction</a:t>
                </a:r>
                <a:r>
                  <a:rPr lang="en-US" dirty="0" smtClean="0"/>
                  <a:t>: </a:t>
                </a:r>
              </a:p>
              <a:p>
                <a:pPr lvl="3"/>
                <a14:m>
                  <m:oMath xmlns:m="http://schemas.openxmlformats.org/officeDocument/2006/math">
                    <m:d>
                      <m:dPr>
                        <m:begChr m:val="|"/>
                        <m:endChr m:val="|"/>
                        <m:ctrlPr>
                          <a:rPr lang="en-US" b="0" i="1" smtClean="0">
                            <a:latin typeface="Cambria Math" charset="0"/>
                          </a:rPr>
                        </m:ctrlPr>
                      </m:dPr>
                      <m:e>
                        <m:r>
                          <a:rPr lang="en-US" b="0" i="1" smtClean="0">
                            <a:latin typeface="Cambria Math" charset="0"/>
                            <a:ea typeface="Symbol" charset="2"/>
                            <a:cs typeface="Symbol" charset="2"/>
                          </a:rPr>
                          <m:t>𝝍</m:t>
                        </m:r>
                        <m:r>
                          <a:rPr lang="en-US" b="0" i="1" smtClean="0">
                            <a:latin typeface="Cambria Math" charset="0"/>
                          </a:rPr>
                          <m:t>&gt; =</m:t>
                        </m:r>
                        <m:sSub>
                          <m:sSubPr>
                            <m:ctrlPr>
                              <a:rPr lang="en-US" b="0" i="1" smtClean="0">
                                <a:latin typeface="Cambria Math" charset="0"/>
                              </a:rPr>
                            </m:ctrlPr>
                          </m:sSubPr>
                          <m:e>
                            <m:r>
                              <a:rPr lang="en-US" b="0" i="1" smtClean="0">
                                <a:latin typeface="Cambria Math" charset="0"/>
                              </a:rPr>
                              <m:t>𝜶</m:t>
                            </m:r>
                          </m:e>
                          <m:sub>
                            <m:r>
                              <a:rPr lang="en-US" b="0" i="1" smtClean="0">
                                <a:latin typeface="Cambria Math" charset="0"/>
                              </a:rPr>
                              <m:t>0</m:t>
                            </m:r>
                          </m:sub>
                        </m:sSub>
                      </m:e>
                    </m:d>
                    <m:r>
                      <a:rPr lang="en-US" b="0" i="1" smtClean="0">
                        <a:latin typeface="Cambria Math" charset="0"/>
                      </a:rPr>
                      <m:t>0&gt; +</m:t>
                    </m:r>
                    <m:sSub>
                      <m:sSubPr>
                        <m:ctrlPr>
                          <a:rPr lang="en-US" b="0" i="1" smtClean="0">
                            <a:latin typeface="Cambria Math" charset="0"/>
                          </a:rPr>
                        </m:ctrlPr>
                      </m:sSubPr>
                      <m:e>
                        <m:r>
                          <a:rPr lang="en-US" b="0" i="1" smtClean="0">
                            <a:latin typeface="Cambria Math" charset="0"/>
                          </a:rPr>
                          <m:t>𝜶</m:t>
                        </m:r>
                      </m:e>
                      <m:sub>
                        <m:r>
                          <a:rPr lang="en-US" b="0" i="1" smtClean="0">
                            <a:latin typeface="Cambria Math" charset="0"/>
                          </a:rPr>
                          <m:t>1</m:t>
                        </m:r>
                      </m:sub>
                    </m:sSub>
                    <m:r>
                      <a:rPr lang="en-US" b="0" i="1" smtClean="0">
                        <a:latin typeface="Cambria Math" charset="0"/>
                      </a:rPr>
                      <m:t>|1&gt; </m:t>
                    </m:r>
                  </m:oMath>
                </a14:m>
                <a:endParaRPr lang="en-US" dirty="0" smtClean="0"/>
              </a:p>
              <a:p>
                <a:pPr lvl="3"/>
                <a:r>
                  <a:rPr lang="en-US" dirty="0" smtClean="0">
                    <a:latin typeface="Symbol" charset="2"/>
                    <a:ea typeface="Symbol" charset="2"/>
                    <a:cs typeface="Symbol" charset="2"/>
                  </a:rPr>
                  <a:t>a</a:t>
                </a:r>
                <a:r>
                  <a:rPr lang="en-US" baseline="-25000" dirty="0" smtClean="0">
                    <a:latin typeface="Century Gothic" charset="0"/>
                    <a:ea typeface="Century Gothic" charset="0"/>
                    <a:cs typeface="Century Gothic" charset="0"/>
                  </a:rPr>
                  <a:t>n</a:t>
                </a:r>
                <a:r>
                  <a:rPr lang="en-US" dirty="0" smtClean="0"/>
                  <a:t> are complex numbers, where |</a:t>
                </a:r>
                <a:r>
                  <a:rPr lang="en-US" dirty="0" smtClean="0">
                    <a:latin typeface="Symbol" charset="2"/>
                    <a:ea typeface="Symbol" charset="2"/>
                    <a:cs typeface="Symbol" charset="2"/>
                  </a:rPr>
                  <a:t>a</a:t>
                </a:r>
                <a:r>
                  <a:rPr lang="en-US" baseline="-25000" dirty="0" smtClean="0"/>
                  <a:t>n</a:t>
                </a:r>
                <a:r>
                  <a:rPr lang="en-US" dirty="0" smtClean="0"/>
                  <a:t>|</a:t>
                </a:r>
                <a:r>
                  <a:rPr lang="en-US" baseline="30000" dirty="0" smtClean="0"/>
                  <a:t>2 </a:t>
                </a:r>
                <a:r>
                  <a:rPr lang="en-US" dirty="0" smtClean="0"/>
                  <a:t>is the probability of the system being in state n (upon collapsing)</a:t>
                </a:r>
                <a:endParaRPr lang="en-US" baseline="30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03313" y="2052918"/>
                <a:ext cx="6211888" cy="4195481"/>
              </a:xfrm>
              <a:blipFill rotWithShape="0">
                <a:blip r:embed="rId3"/>
                <a:stretch>
                  <a:fillRect l="-2257" t="-2762" r="-687"/>
                </a:stretch>
              </a:blipFill>
            </p:spPr>
            <p:txBody>
              <a:bodyPr/>
              <a:lstStyle/>
              <a:p>
                <a:r>
                  <a:rPr lang="en-US">
                    <a:noFill/>
                  </a:rPr>
                  <a:t> </a:t>
                </a:r>
              </a:p>
            </p:txBody>
          </p:sp>
        </mc:Fallback>
      </mc:AlternateContent>
      <p:pic>
        <p:nvPicPr>
          <p:cNvPr id="1026" name="Picture 2" descr="he Stern-Gerlach Experiment And The Discovery Of Electron Spin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1579" y="2052918"/>
            <a:ext cx="4572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17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example</a:t>
            </a:r>
            <a:endParaRPr lang="en-US" dirty="0"/>
          </a:p>
        </p:txBody>
      </p:sp>
      <p:sp>
        <p:nvSpPr>
          <p:cNvPr id="3" name="Content Placeholder 2"/>
          <p:cNvSpPr>
            <a:spLocks noGrp="1"/>
          </p:cNvSpPr>
          <p:nvPr>
            <p:ph idx="1"/>
          </p:nvPr>
        </p:nvSpPr>
        <p:spPr>
          <a:xfrm>
            <a:off x="1484311" y="1562099"/>
            <a:ext cx="10018713" cy="3124201"/>
          </a:xfrm>
        </p:spPr>
        <p:txBody>
          <a:bodyPr>
            <a:normAutofit/>
          </a:bodyPr>
          <a:lstStyle/>
          <a:p>
            <a:r>
              <a:rPr lang="en-US" sz="2000" dirty="0" smtClean="0"/>
              <a:t>We’ll be quantizing the simplest example of a random walk – a discrete time 1-dimension walker on a </a:t>
            </a:r>
            <a:r>
              <a:rPr lang="en-US" sz="2000" dirty="0" smtClean="0"/>
              <a:t>line</a:t>
            </a:r>
          </a:p>
          <a:p>
            <a:r>
              <a:rPr lang="en-US" sz="2000" dirty="0" smtClean="0"/>
              <a:t>The walker takes a step forward at each time step with probability p, and a step backwards with probability 1-p</a:t>
            </a:r>
            <a:endParaRPr lang="en-US" sz="2000" dirty="0" smtClean="0"/>
          </a:p>
          <a:p>
            <a:pPr lvl="2"/>
            <a:endParaRPr lang="en-US" dirty="0"/>
          </a:p>
        </p:txBody>
      </p:sp>
      <p:sp>
        <p:nvSpPr>
          <p:cNvPr id="5" name="TextBox 4"/>
          <p:cNvSpPr txBox="1"/>
          <p:nvPr/>
        </p:nvSpPr>
        <p:spPr>
          <a:xfrm>
            <a:off x="1605783" y="3823855"/>
            <a:ext cx="4887884" cy="1938992"/>
          </a:xfrm>
          <a:prstGeom prst="rect">
            <a:avLst/>
          </a:prstGeom>
          <a:noFill/>
        </p:spPr>
        <p:txBody>
          <a:bodyPr wrap="square" rtlCol="0">
            <a:spAutoFit/>
          </a:bodyPr>
          <a:lstStyle/>
          <a:p>
            <a:pPr lvl="1"/>
            <a:r>
              <a:rPr lang="en-US" dirty="0"/>
              <a:t>Classical model parameters</a:t>
            </a:r>
          </a:p>
          <a:p>
            <a:pPr lvl="2"/>
            <a:endParaRPr lang="en-US" sz="1700" dirty="0" smtClean="0"/>
          </a:p>
          <a:p>
            <a:pPr lvl="1"/>
            <a:r>
              <a:rPr lang="en-US" sz="1700" dirty="0" smtClean="0"/>
              <a:t>Position</a:t>
            </a:r>
            <a:r>
              <a:rPr lang="en-US" sz="1700" dirty="0"/>
              <a:t>: given by an integer {-</a:t>
            </a:r>
            <a:r>
              <a:rPr lang="en-US" sz="1700" dirty="0" err="1"/>
              <a:t>n,n</a:t>
            </a:r>
            <a:r>
              <a:rPr lang="en-US" sz="1700" dirty="0"/>
              <a:t>} where n is the number of time steps </a:t>
            </a:r>
            <a:r>
              <a:rPr lang="en-US" sz="1700" dirty="0" smtClean="0"/>
              <a:t>taken</a:t>
            </a:r>
          </a:p>
          <a:p>
            <a:pPr lvl="1"/>
            <a:endParaRPr lang="en-US" sz="1700" dirty="0"/>
          </a:p>
          <a:p>
            <a:pPr lvl="1"/>
            <a:r>
              <a:rPr lang="en-US" sz="1700" dirty="0"/>
              <a:t>Coin: </a:t>
            </a:r>
            <a:r>
              <a:rPr lang="en-US" sz="1700" dirty="0" smtClean="0"/>
              <a:t>a </a:t>
            </a:r>
            <a:r>
              <a:rPr lang="en-US" sz="1700" dirty="0" err="1" smtClean="0"/>
              <a:t>boolean</a:t>
            </a:r>
            <a:r>
              <a:rPr lang="en-US" sz="1700" dirty="0" smtClean="0"/>
              <a:t> realization from a probability distribution</a:t>
            </a:r>
            <a:endParaRPr lang="en-US" sz="1700" dirty="0"/>
          </a:p>
        </p:txBody>
      </p:sp>
      <p:sp>
        <p:nvSpPr>
          <p:cNvPr id="6" name="TextBox 5"/>
          <p:cNvSpPr txBox="1"/>
          <p:nvPr/>
        </p:nvSpPr>
        <p:spPr>
          <a:xfrm>
            <a:off x="6949440" y="3823855"/>
            <a:ext cx="4705004" cy="1954381"/>
          </a:xfrm>
          <a:prstGeom prst="rect">
            <a:avLst/>
          </a:prstGeom>
          <a:noFill/>
        </p:spPr>
        <p:txBody>
          <a:bodyPr wrap="square" rtlCol="0">
            <a:spAutoFit/>
          </a:bodyPr>
          <a:lstStyle/>
          <a:p>
            <a:pPr lvl="1"/>
            <a:r>
              <a:rPr lang="en-US" dirty="0"/>
              <a:t>Quantum model </a:t>
            </a:r>
            <a:r>
              <a:rPr lang="en-US" dirty="0" smtClean="0"/>
              <a:t>parameters</a:t>
            </a:r>
          </a:p>
          <a:p>
            <a:pPr lvl="1"/>
            <a:endParaRPr lang="en-US" dirty="0"/>
          </a:p>
          <a:p>
            <a:pPr lvl="1"/>
            <a:r>
              <a:rPr lang="en-US" sz="1700" dirty="0"/>
              <a:t>Position: given by a vector |n</a:t>
            </a:r>
            <a:r>
              <a:rPr lang="en-US" sz="1700" dirty="0" smtClean="0"/>
              <a:t>&gt;, a unit vector where the n-</a:t>
            </a:r>
            <a:r>
              <a:rPr lang="en-US" sz="1700" dirty="0" err="1" smtClean="0"/>
              <a:t>th</a:t>
            </a:r>
            <a:r>
              <a:rPr lang="en-US" sz="1700" dirty="0" smtClean="0"/>
              <a:t> entry is 1 and 0 otherwise</a:t>
            </a:r>
          </a:p>
          <a:p>
            <a:pPr lvl="1"/>
            <a:endParaRPr lang="en-US" sz="1700" dirty="0"/>
          </a:p>
          <a:p>
            <a:pPr lvl="1"/>
            <a:r>
              <a:rPr lang="en-US" sz="1700" dirty="0"/>
              <a:t>Coin: a </a:t>
            </a:r>
            <a:r>
              <a:rPr lang="en-US" sz="1700" dirty="0" smtClean="0"/>
              <a:t>unit vector </a:t>
            </a:r>
            <a:r>
              <a:rPr lang="en-US" sz="1700" dirty="0"/>
              <a:t>in a 2-dimension Hilbert </a:t>
            </a:r>
            <a:r>
              <a:rPr lang="en-US" sz="1700" dirty="0" smtClean="0"/>
              <a:t>space</a:t>
            </a:r>
            <a:endParaRPr lang="en-US" sz="1700" dirty="0"/>
          </a:p>
        </p:txBody>
      </p:sp>
    </p:spTree>
    <p:extLst>
      <p:ext uri="{BB962C8B-B14F-4D97-AF65-F5344CB8AC3E}">
        <p14:creationId xmlns:p14="http://schemas.microsoft.com/office/powerpoint/2010/main" val="24407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Portugal, </a:t>
            </a:r>
            <a:r>
              <a:rPr lang="en-US" dirty="0"/>
              <a:t>Renato. </a:t>
            </a:r>
            <a:r>
              <a:rPr lang="en-US" i="1" dirty="0"/>
              <a:t>Quantum Walks and Search Algorithms</a:t>
            </a:r>
            <a:r>
              <a:rPr lang="en-US" dirty="0"/>
              <a:t> (Quantum Science and Technology</a:t>
            </a:r>
            <a:r>
              <a:rPr lang="en-US" dirty="0" smtClean="0"/>
              <a:t>), </a:t>
            </a:r>
            <a:r>
              <a:rPr lang="en-US" dirty="0" smtClean="0"/>
              <a:t>2013</a:t>
            </a:r>
          </a:p>
          <a:p>
            <a:r>
              <a:rPr lang="en-US" dirty="0" smtClean="0"/>
              <a:t>J </a:t>
            </a:r>
            <a:r>
              <a:rPr lang="en-US" dirty="0"/>
              <a:t>Kempe (2003) Quantum random walks: An introductory overview, Contemporary </a:t>
            </a:r>
            <a:r>
              <a:rPr lang="en-US" dirty="0" smtClean="0"/>
              <a:t>Physics</a:t>
            </a:r>
          </a:p>
          <a:p>
            <a:r>
              <a:rPr lang="en-US" dirty="0" err="1" smtClean="0"/>
              <a:t>Balu</a:t>
            </a:r>
            <a:r>
              <a:rPr lang="en-US" dirty="0" smtClean="0"/>
              <a:t>, </a:t>
            </a:r>
            <a:r>
              <a:rPr lang="en-US" dirty="0" err="1" smtClean="0"/>
              <a:t>Radhakrishnan</a:t>
            </a:r>
            <a:r>
              <a:rPr lang="en-US" dirty="0" smtClean="0"/>
              <a:t>; Liu, </a:t>
            </a:r>
            <a:r>
              <a:rPr lang="en-US" dirty="0" err="1" smtClean="0"/>
              <a:t>Chaobin</a:t>
            </a:r>
            <a:r>
              <a:rPr lang="en-US" dirty="0"/>
              <a:t>;</a:t>
            </a:r>
            <a:r>
              <a:rPr lang="en-US" dirty="0" smtClean="0"/>
              <a:t> Venegas-</a:t>
            </a:r>
            <a:r>
              <a:rPr lang="en-US" dirty="0" err="1" smtClean="0"/>
              <a:t>Andraca</a:t>
            </a:r>
            <a:r>
              <a:rPr lang="en-US" dirty="0" smtClean="0"/>
              <a:t>, Salvador E. (2017) Probability </a:t>
            </a:r>
            <a:r>
              <a:rPr lang="en-US" dirty="0"/>
              <a:t>distributions for Markov chains based quantum </a:t>
            </a:r>
            <a:r>
              <a:rPr lang="en-US" dirty="0" smtClean="0"/>
              <a:t>walks </a:t>
            </a:r>
            <a:endParaRPr lang="en-US" dirty="0" smtClean="0"/>
          </a:p>
          <a:p>
            <a:r>
              <a:rPr lang="en-US" dirty="0">
                <a:hlinkClick r:id="rId2"/>
              </a:rPr>
              <a:t>https://robwel.ch/2014/03/visualising-quantum-random-walks-in-python</a:t>
            </a:r>
            <a:r>
              <a:rPr lang="en-US" dirty="0" smtClean="0">
                <a:hlinkClick r:id="rId2"/>
              </a:rPr>
              <a:t>/</a:t>
            </a:r>
            <a:endParaRPr lang="en-US" dirty="0" smtClean="0"/>
          </a:p>
          <a:p>
            <a:r>
              <a:rPr lang="en-US" dirty="0">
                <a:hlinkClick r:id="rId3"/>
              </a:rPr>
              <a:t>https://</a:t>
            </a:r>
            <a:r>
              <a:rPr lang="en-US" dirty="0" smtClean="0">
                <a:hlinkClick r:id="rId3"/>
              </a:rPr>
              <a:t>susan-stepney.blogspot.com/2014/02/mathjax.html</a:t>
            </a:r>
            <a:endParaRPr lang="en-US" dirty="0" smtClean="0"/>
          </a:p>
          <a:p>
            <a:r>
              <a:rPr lang="en-US" dirty="0">
                <a:hlinkClick r:id="rId4"/>
              </a:rPr>
              <a:t>https://</a:t>
            </a:r>
            <a:r>
              <a:rPr lang="en-US" dirty="0" smtClean="0">
                <a:hlinkClick r:id="rId4"/>
              </a:rPr>
              <a:t>upload.wikimedia.org/wikipedia/commons/9/9b/Random_Walk_Simulator.gif</a:t>
            </a:r>
            <a:endParaRPr lang="en-US" dirty="0" smtClean="0"/>
          </a:p>
          <a:p>
            <a:endParaRPr lang="en-US" dirty="0"/>
          </a:p>
        </p:txBody>
      </p:sp>
    </p:spTree>
    <p:extLst>
      <p:ext uri="{BB962C8B-B14F-4D97-AF65-F5344CB8AC3E}">
        <p14:creationId xmlns:p14="http://schemas.microsoft.com/office/powerpoint/2010/main" val="2686950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42063</TotalTime>
  <Words>791</Words>
  <Application>Microsoft Macintosh PowerPoint</Application>
  <PresentationFormat>Widescreen</PresentationFormat>
  <Paragraphs>85</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vt:lpstr>
      <vt:lpstr>Cambria Math</vt:lpstr>
      <vt:lpstr>Century Gothic</vt:lpstr>
      <vt:lpstr>Corbel</vt:lpstr>
      <vt:lpstr>Symbol</vt:lpstr>
      <vt:lpstr>Arial</vt:lpstr>
      <vt:lpstr>Parallax</vt:lpstr>
      <vt:lpstr>Quantum Walks</vt:lpstr>
      <vt:lpstr>Random Walks</vt:lpstr>
      <vt:lpstr>Quantum Walk</vt:lpstr>
      <vt:lpstr>How do quantum systems differ from classical systems?</vt:lpstr>
      <vt:lpstr>Applications</vt:lpstr>
      <vt:lpstr>Basics of Quantum Mechanics</vt:lpstr>
      <vt:lpstr>Motivating example</vt:lpstr>
      <vt:lpstr>References</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dc:title>
  <dc:creator>Shaw, David</dc:creator>
  <cp:lastModifiedBy>David Shaw</cp:lastModifiedBy>
  <cp:revision>57</cp:revision>
  <dcterms:created xsi:type="dcterms:W3CDTF">2020-06-08T04:26:19Z</dcterms:created>
  <dcterms:modified xsi:type="dcterms:W3CDTF">2020-07-27T05:16:49Z</dcterms:modified>
</cp:coreProperties>
</file>