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71" r:id="rId4"/>
    <p:sldId id="279" r:id="rId5"/>
    <p:sldId id="262" r:id="rId6"/>
    <p:sldId id="282" r:id="rId7"/>
    <p:sldId id="285" r:id="rId8"/>
    <p:sldId id="287" r:id="rId9"/>
    <p:sldId id="289" r:id="rId10"/>
    <p:sldId id="290" r:id="rId11"/>
    <p:sldId id="273" r:id="rId12"/>
    <p:sldId id="292" r:id="rId13"/>
    <p:sldId id="291" r:id="rId14"/>
    <p:sldId id="293" r:id="rId15"/>
    <p:sldId id="294" r:id="rId16"/>
    <p:sldId id="280" r:id="rId17"/>
    <p:sldId id="2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6D7"/>
    <a:srgbClr val="385723"/>
    <a:srgbClr val="FBA803"/>
    <a:srgbClr val="081A35"/>
    <a:srgbClr val="FFD203"/>
    <a:srgbClr val="FFFFFF"/>
    <a:srgbClr val="0000FD"/>
    <a:srgbClr val="FF0000"/>
    <a:srgbClr val="0E9BC1"/>
    <a:srgbClr val="90B6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C0F6B0-DCE9-42BE-B8ED-C8BCB23369E3}" v="603" dt="2023-11-30T17:09:36.284"/>
    <p1510:client id="{81D3D8AD-EBD2-447B-9A37-4673F1169499}" v="86" dt="2023-09-27T21:53:52.897"/>
    <p1510:client id="{B9BC66D1-DE86-4C3D-B817-0B67AABF9269}" v="166" dt="2023-09-26T23:15:10.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3123AA-515B-41D0-83ED-C11D6BF448DC}" type="datetimeFigureOut">
              <a:rPr lang="es-CO" smtClean="0"/>
              <a:t>30/11/2023</a:t>
            </a:fld>
            <a:endParaRPr lang="es-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3DFCF-2D32-44C7-BBBE-E0F49AE0245F}" type="slidenum">
              <a:rPr lang="es-CO" smtClean="0"/>
              <a:t>‹#›</a:t>
            </a:fld>
            <a:endParaRPr lang="es-CO"/>
          </a:p>
        </p:txBody>
      </p:sp>
    </p:spTree>
    <p:extLst>
      <p:ext uri="{BB962C8B-B14F-4D97-AF65-F5344CB8AC3E}">
        <p14:creationId xmlns:p14="http://schemas.microsoft.com/office/powerpoint/2010/main" val="119136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B523DFCF-2D32-44C7-BBBE-E0F49AE0245F}" type="slidenum">
              <a:rPr lang="es-CO" smtClean="0"/>
              <a:t>1</a:t>
            </a:fld>
            <a:endParaRPr lang="es-CO"/>
          </a:p>
        </p:txBody>
      </p:sp>
    </p:spTree>
    <p:extLst>
      <p:ext uri="{BB962C8B-B14F-4D97-AF65-F5344CB8AC3E}">
        <p14:creationId xmlns:p14="http://schemas.microsoft.com/office/powerpoint/2010/main" val="42623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s-CO" sz="1800" kern="0" dirty="0">
                <a:effectLst/>
                <a:latin typeface="Amasis MT Pro" panose="02040504050005020304" pitchFamily="18" charset="0"/>
                <a:ea typeface="Times New Roman" panose="02020603050405020304" pitchFamily="18" charset="0"/>
                <a:cs typeface="Times New Roman" panose="02020603050405020304" pitchFamily="18" charset="0"/>
              </a:rPr>
              <a:t>La inyección de agua es un proceso de recuperación de petróleo mediante el cual se desplazan hidrocarburos desde los pozos inyectores hacia los pozos productores. Mediante simulación numérica de yacimientos podemos establecer, con certeza razonable, las principales conexiones entre pozos, inyector y productor, así como obtener información relevante sobre estas conexiones en el subsuelo. </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es-CO" sz="1800" dirty="0">
                <a:effectLst/>
                <a:latin typeface="Amasis MT Pro" panose="02040504050005020304" pitchFamily="18" charset="0"/>
                <a:ea typeface="Times New Roman" panose="02020603050405020304" pitchFamily="18" charset="0"/>
              </a:rPr>
              <a:t>Adicionalmente, los pozos inyectores son segmentados en zonas de inyección por dispositivos mecánicos, permitiendo definir tasas de inyección por zona. Por tanto, cada zona de inyección, perteneciente a un pozo inyector, exhibirá conexiones con uno o varios pozos productores. Para cada conexión, es posible obtener las siguientes variables para cada paso de tiempo:</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Petróleo producido en barriles por día</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Agua producida en barriles por día</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Gas producido en miles de pies cúbicos por día</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Agua inyectada en barriles por día</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Fracción del agua inyectada a través de la conexión en relación con la inyección total de la zona de inyección.</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s-CO" sz="1800" dirty="0">
                <a:effectLst/>
                <a:latin typeface="Amasis MT Pro" panose="02040504050005020304" pitchFamily="18" charset="0"/>
                <a:ea typeface="Times New Roman" panose="02020603050405020304" pitchFamily="18" charset="0"/>
              </a:rPr>
              <a:t>Fracción de fluidos producidos a través de la conexión en relación con la producción total del pozo productor</a:t>
            </a:r>
            <a:endParaRPr lang="en-US" sz="1800" dirty="0">
              <a:effectLst/>
              <a:latin typeface="Times New Roman" panose="02020603050405020304" pitchFamily="18" charset="0"/>
              <a:ea typeface="Times New Roman" panose="02020603050405020304" pitchFamily="18" charset="0"/>
            </a:endParaRPr>
          </a:p>
          <a:p>
            <a:pPr algn="just"/>
            <a:r>
              <a:rPr lang="es-CO" sz="1800" dirty="0">
                <a:effectLst/>
                <a:latin typeface="Amasis MT Pro" panose="02040504050005020304" pitchFamily="18" charset="0"/>
                <a:ea typeface="Times New Roman" panose="02020603050405020304" pitchFamily="18" charset="0"/>
              </a:rPr>
              <a:t>En el caso de estudio, el campo </a:t>
            </a:r>
            <a:r>
              <a:rPr lang="es-CO" sz="1800" dirty="0" err="1">
                <a:effectLst/>
                <a:latin typeface="Amasis MT Pro" panose="02040504050005020304" pitchFamily="18" charset="0"/>
                <a:ea typeface="Times New Roman" panose="02020603050405020304" pitchFamily="18" charset="0"/>
              </a:rPr>
              <a:t>Oilfield</a:t>
            </a:r>
            <a:r>
              <a:rPr lang="es-CO" sz="1800" dirty="0">
                <a:effectLst/>
                <a:latin typeface="Amasis MT Pro" panose="02040504050005020304" pitchFamily="18" charset="0"/>
                <a:ea typeface="Times New Roman" panose="02020603050405020304" pitchFamily="18" charset="0"/>
              </a:rPr>
              <a:t> tiene 56 pozos inyectores (190 zonas de inyección) y 194 pozos productores. Se cuenta con una simulación numérica con resultados disponibles que cubren los últimos 14 meses de historia de inyección en el campo. El Gerente Operativo del campo ha solicitado al equipo de implementación y seguimiento, trazar un plan de inyección (a nivel de zona) que optimice la producción del próximo mes, considerando las restricciones operativas en caudal de inyección y producción por pozo, y capacidad total de producción e inyección en el campo. </a:t>
            </a:r>
            <a:endParaRPr lang="en-US" sz="1800" dirty="0">
              <a:effectLst/>
              <a:latin typeface="Times New Roman" panose="02020603050405020304" pitchFamily="18" charset="0"/>
              <a:ea typeface="Times New Roman" panose="02020603050405020304" pitchFamily="18" charset="0"/>
            </a:endParaRPr>
          </a:p>
          <a:p>
            <a:endParaRPr lang="es-CO" dirty="0"/>
          </a:p>
        </p:txBody>
      </p:sp>
      <p:sp>
        <p:nvSpPr>
          <p:cNvPr id="4" name="Slide Number Placeholder 3"/>
          <p:cNvSpPr>
            <a:spLocks noGrp="1"/>
          </p:cNvSpPr>
          <p:nvPr>
            <p:ph type="sldNum" sz="quarter" idx="5"/>
          </p:nvPr>
        </p:nvSpPr>
        <p:spPr/>
        <p:txBody>
          <a:bodyPr/>
          <a:lstStyle/>
          <a:p>
            <a:fld id="{B523DFCF-2D32-44C7-BBBE-E0F49AE0245F}" type="slidenum">
              <a:rPr lang="es-CO" smtClean="0"/>
              <a:t>2</a:t>
            </a:fld>
            <a:endParaRPr lang="es-CO"/>
          </a:p>
        </p:txBody>
      </p:sp>
    </p:spTree>
    <p:extLst>
      <p:ext uri="{BB962C8B-B14F-4D97-AF65-F5344CB8AC3E}">
        <p14:creationId xmlns:p14="http://schemas.microsoft.com/office/powerpoint/2010/main" val="1038049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indent="-285750" algn="just">
              <a:lnSpc>
                <a:spcPct val="107000"/>
              </a:lnSpc>
              <a:buFont typeface="Arial" panose="020B0604020202020204" pitchFamily="34" charset="0"/>
              <a:buChar char="•"/>
            </a:pPr>
            <a:r>
              <a:rPr lang="es-CO" sz="18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Equipo de implementación y seguimiento. El seguimiento y monitoreo de los procesos de inyección de agua es realizado por equipos integrados de desarrollo, incluyendo tres áreas de ingeniería: yacimientos, subsuelo y producción. La implementación de un modelo de optimización para la definición del plan de inyección proporcionará a los equipos de desarrollo una herramienta robusta para la toma de decisiones, incrementando su eficiencia y desempeño.</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7000"/>
              </a:lnSpc>
              <a:buFont typeface="Arial" panose="020B0604020202020204" pitchFamily="34" charset="0"/>
              <a:buChar char="•"/>
            </a:pPr>
            <a:r>
              <a:rPr lang="es-CO" sz="18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Gerencia Operativa del Campo. Este tipo de modelo de optimización complementará el enfoque tradicional de seguimiento de procesos de inyección, y simplificará los flujos de trabajo para la definición de tasas de inyección objetivo, reduciendo horas hombre en procesamiento, mejorando la eficiencia de los equipos.</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7000"/>
              </a:lnSpc>
              <a:buFont typeface="Arial" panose="020B0604020202020204" pitchFamily="34" charset="0"/>
              <a:buChar char="•"/>
            </a:pPr>
            <a:r>
              <a:rPr lang="es-CO" sz="18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Empresa y accionistas. La optimización de los planes de inyección impactará positivamente el desempeño del campo, aumentando su producción y la recuperación de petróleo asociada al proceso de inyección de agua. El incremento en la producción del campo podría mejorar su límite económico incorporando volúmenes de reservas. Lo cual se reflejará en mayor rentabilidad para la compañía y sus accionistas.</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7000"/>
              </a:lnSpc>
              <a:buFont typeface="Arial" panose="020B0604020202020204" pitchFamily="34" charset="0"/>
              <a:buChar char="•"/>
            </a:pPr>
            <a:r>
              <a:rPr lang="es-CO" sz="18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Empresa. El uso de un modelo de optimización para la definición del plan de inyección robustecerá la toma de decisiones respecto a los planes de inyección, generando una estrategia competitiva que puede ser extrapolada a otros campos bajo inyección de agua en operación.</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742950" indent="-285750" algn="just">
              <a:lnSpc>
                <a:spcPct val="107000"/>
              </a:lnSpc>
              <a:spcAft>
                <a:spcPts val="800"/>
              </a:spcAft>
              <a:buFont typeface="Arial" panose="020B0604020202020204" pitchFamily="34" charset="0"/>
              <a:buChar char="•"/>
            </a:pPr>
            <a:r>
              <a:rPr lang="es-CO" sz="18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Entorno. la implementación de un plan optimizado de inyección no genera ningún impacto ambiental o social en el entorno del campo. Dado que emplea los fluidos de inyección y pozos actuales.</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endParaRPr lang="es-CO"/>
          </a:p>
        </p:txBody>
      </p:sp>
      <p:sp>
        <p:nvSpPr>
          <p:cNvPr id="4" name="Slide Number Placeholder 3"/>
          <p:cNvSpPr>
            <a:spLocks noGrp="1"/>
          </p:cNvSpPr>
          <p:nvPr>
            <p:ph type="sldNum" sz="quarter" idx="5"/>
          </p:nvPr>
        </p:nvSpPr>
        <p:spPr/>
        <p:txBody>
          <a:bodyPr/>
          <a:lstStyle/>
          <a:p>
            <a:fld id="{B523DFCF-2D32-44C7-BBBE-E0F49AE0245F}" type="slidenum">
              <a:rPr lang="es-CO" smtClean="0"/>
              <a:t>3</a:t>
            </a:fld>
            <a:endParaRPr lang="es-CO"/>
          </a:p>
        </p:txBody>
      </p:sp>
    </p:spTree>
    <p:extLst>
      <p:ext uri="{BB962C8B-B14F-4D97-AF65-F5344CB8AC3E}">
        <p14:creationId xmlns:p14="http://schemas.microsoft.com/office/powerpoint/2010/main" val="149818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200"/>
              </a:spcBef>
            </a:pPr>
            <a:r>
              <a:rPr lang="es-CO" sz="1800" b="1" kern="100">
                <a:solidFill>
                  <a:srgbClr val="2F5496"/>
                </a:solidFill>
                <a:effectLst/>
                <a:latin typeface="Arial" panose="020B0604020202020204" pitchFamily="34" charset="0"/>
                <a:ea typeface="Calibri Light" panose="020F0302020204030204" pitchFamily="34" charset="0"/>
                <a:cs typeface="Times New Roman" panose="02020603050405020304" pitchFamily="18" charset="0"/>
              </a:rPr>
              <a:t>Alcance de la decisión</a:t>
            </a:r>
            <a:endParaRPr lang="en-US" sz="1800" b="1" kern="100">
              <a:solidFill>
                <a:srgbClr val="2F5496"/>
              </a:solidFill>
              <a:effectLst/>
              <a:latin typeface="Calibri Light" panose="020F0302020204030204" pitchFamily="34" charset="0"/>
              <a:ea typeface="Calibri Light" panose="020F0302020204030204" pitchFamily="34" charset="0"/>
              <a:cs typeface="Times New Roman" panose="02020603050405020304" pitchFamily="18" charset="0"/>
            </a:endParaRPr>
          </a:p>
          <a:p>
            <a:pPr algn="just">
              <a:lnSpc>
                <a:spcPct val="107000"/>
              </a:lnSpc>
              <a:spcAft>
                <a:spcPts val="800"/>
              </a:spcAft>
            </a:pPr>
            <a:r>
              <a:rPr lang="es-CO" sz="1800" kern="100">
                <a:effectLst/>
                <a:latin typeface="Arial" panose="020B0604020202020204" pitchFamily="34" charset="0"/>
                <a:ea typeface="Times New Roman" panose="02020603050405020304" pitchFamily="18" charset="0"/>
                <a:cs typeface="Times New Roman" panose="02020603050405020304" pitchFamily="18" charset="0"/>
              </a:rPr>
              <a:t>El alcance de la decisión respecto a la definición de un plan de inyección de agua a nivel de zonas de inyección que maximice la producción de petróleo en el campo </a:t>
            </a:r>
            <a:r>
              <a:rPr lang="es-CO" sz="1800" i="1" kern="100" err="1">
                <a:effectLst/>
                <a:latin typeface="Arial" panose="020B0604020202020204" pitchFamily="34" charset="0"/>
                <a:ea typeface="Times New Roman" panose="02020603050405020304" pitchFamily="18" charset="0"/>
                <a:cs typeface="Times New Roman" panose="02020603050405020304" pitchFamily="18" charset="0"/>
              </a:rPr>
              <a:t>Oilfield</a:t>
            </a:r>
            <a:r>
              <a:rPr lang="es-CO" sz="1800" kern="100">
                <a:effectLst/>
                <a:latin typeface="Arial" panose="020B0604020202020204" pitchFamily="34" charset="0"/>
                <a:ea typeface="Times New Roman" panose="02020603050405020304" pitchFamily="18" charset="0"/>
                <a:cs typeface="Times New Roman" panose="02020603050405020304" pitchFamily="18" charset="0"/>
              </a:rPr>
              <a:t> implica la planificación, implementación y seguimiento de las tasas de inyección de agua a nivel de zona y respuesta de los pozos productores. El alcance puede definirse desde diferentes perspectivas:</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CO" sz="1800" b="1" kern="100">
                <a:effectLst/>
                <a:latin typeface="Arial" panose="020B0604020202020204" pitchFamily="34" charset="0"/>
                <a:ea typeface="Times New Roman" panose="02020603050405020304" pitchFamily="18" charset="0"/>
                <a:cs typeface="Times New Roman" panose="02020603050405020304" pitchFamily="18" charset="0"/>
              </a:rPr>
              <a:t>Horizonte de Planeación:</a:t>
            </a:r>
            <a:r>
              <a:rPr lang="es-CO" sz="1800" kern="100">
                <a:effectLst/>
                <a:latin typeface="Arial" panose="020B0604020202020204" pitchFamily="34" charset="0"/>
                <a:ea typeface="Times New Roman" panose="02020603050405020304" pitchFamily="18" charset="0"/>
                <a:cs typeface="Times New Roman" panose="02020603050405020304" pitchFamily="18" charset="0"/>
              </a:rPr>
              <a:t> El alcance de las decisiones producto del modelo de optimización será de corto plazo, aportando las tasas de inyección objetivo para cada zona con periodicidad mensual. Una vez se implementan en el campo las tasas definidas, se realiza el seguimiento y monitoreo de los resultados, se recopila la información necesaria y corre nuevamente la simulación numérica de yacimientos para la actualización de las métricas de desempeño (eficiencia de inyección), que habiliten la implementación periódica y sincronizada del modelo de optimización.</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CO" sz="1800" b="1" kern="100">
                <a:effectLst/>
                <a:latin typeface="Arial" panose="020B0604020202020204" pitchFamily="34" charset="0"/>
                <a:ea typeface="Times New Roman" panose="02020603050405020304" pitchFamily="18" charset="0"/>
                <a:cs typeface="Times New Roman" panose="02020603050405020304" pitchFamily="18" charset="0"/>
              </a:rPr>
              <a:t>Impacto en el campo</a:t>
            </a:r>
            <a:r>
              <a:rPr lang="es-CO" sz="1800" kern="100">
                <a:effectLst/>
                <a:latin typeface="Arial" panose="020B0604020202020204" pitchFamily="34" charset="0"/>
                <a:ea typeface="Times New Roman" panose="02020603050405020304" pitchFamily="18" charset="0"/>
                <a:cs typeface="Times New Roman" panose="02020603050405020304" pitchFamily="18" charset="0"/>
              </a:rPr>
              <a:t>: Principalmente, el objetivo consiste en la maximización de la producción diaria de petróleo. Sin embargo, se debe considerar otras posibles implicaciones en términos de costos operativos, mantenimiento, integridad de facilidades de inyección y producción. </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s-CO" sz="1800" b="1" kern="100">
                <a:effectLst/>
                <a:latin typeface="Arial" panose="020B0604020202020204" pitchFamily="34" charset="0"/>
                <a:ea typeface="Times New Roman" panose="02020603050405020304" pitchFamily="18" charset="0"/>
                <a:cs typeface="Times New Roman" panose="02020603050405020304" pitchFamily="18" charset="0"/>
              </a:rPr>
              <a:t>Nivel de granularidad:</a:t>
            </a:r>
            <a:r>
              <a:rPr lang="es-CO" sz="1800" kern="100">
                <a:effectLst/>
                <a:latin typeface="Arial" panose="020B0604020202020204" pitchFamily="34" charset="0"/>
                <a:ea typeface="Times New Roman" panose="02020603050405020304" pitchFamily="18" charset="0"/>
                <a:cs typeface="Times New Roman" panose="02020603050405020304" pitchFamily="18" charset="0"/>
              </a:rPr>
              <a:t> El alcance corresponde a decisiones detalladas sobre la calibración de tasas a nivel de zonas de inyección. Estas tasas son definidas principalmente en función de la eficiencia de inyección a nivel de conexiones entre zonas de inyección y pozos productores. Eventualmente, y con base en los resultados de la implementación en campo, se podrían considerar más variables y detalles específicos para la definición de tasas de inyección.</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s-CO" sz="1800" b="1" kern="100">
                <a:effectLst/>
                <a:latin typeface="Arial" panose="020B0604020202020204" pitchFamily="34" charset="0"/>
                <a:ea typeface="Times New Roman" panose="02020603050405020304" pitchFamily="18" charset="0"/>
                <a:cs typeface="Times New Roman" panose="02020603050405020304" pitchFamily="18" charset="0"/>
              </a:rPr>
              <a:t>Seguimiento y Ajuste:</a:t>
            </a:r>
            <a:r>
              <a:rPr lang="es-CO" sz="1800" kern="100">
                <a:effectLst/>
                <a:latin typeface="Arial" panose="020B0604020202020204" pitchFamily="34" charset="0"/>
                <a:ea typeface="Times New Roman" panose="02020603050405020304" pitchFamily="18" charset="0"/>
                <a:cs typeface="Times New Roman" panose="02020603050405020304" pitchFamily="18" charset="0"/>
              </a:rPr>
              <a:t> Se incluye dentro del alcance el seguimiento continuo del desempeño de la inyección de agua en el campo, y el ajuste del modelo de optimización a medida que puedan cambiar las condiciones del yacimiento, restricciones operativas o los objetivos estratégicos. Por tanto, aunque el horizonte de planeación consiste en la definición mensual de tasas de inyección, la implementación continua del modelo de optimización requiere de un seguimiento mantenido en la gestión del campo.</a:t>
            </a:r>
            <a:endParaRPr lang="en-US" sz="1800" kern="1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523DFCF-2D32-44C7-BBBE-E0F49AE0245F}" type="slidenum">
              <a:rPr lang="es-CO" smtClean="0"/>
              <a:t>4</a:t>
            </a:fld>
            <a:endParaRPr lang="es-CO"/>
          </a:p>
        </p:txBody>
      </p:sp>
    </p:spTree>
    <p:extLst>
      <p:ext uri="{BB962C8B-B14F-4D97-AF65-F5344CB8AC3E}">
        <p14:creationId xmlns:p14="http://schemas.microsoft.com/office/powerpoint/2010/main" val="104212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B523DFCF-2D32-44C7-BBBE-E0F49AE0245F}" type="slidenum">
              <a:rPr lang="es-CO" smtClean="0"/>
              <a:t>16</a:t>
            </a:fld>
            <a:endParaRPr lang="es-CO"/>
          </a:p>
        </p:txBody>
      </p:sp>
    </p:spTree>
    <p:extLst>
      <p:ext uri="{BB962C8B-B14F-4D97-AF65-F5344CB8AC3E}">
        <p14:creationId xmlns:p14="http://schemas.microsoft.com/office/powerpoint/2010/main" val="3336189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5"/>
          </p:nvPr>
        </p:nvSpPr>
        <p:spPr/>
        <p:txBody>
          <a:bodyPr/>
          <a:lstStyle/>
          <a:p>
            <a:fld id="{B523DFCF-2D32-44C7-BBBE-E0F49AE0245F}" type="slidenum">
              <a:rPr lang="es-CO" smtClean="0"/>
              <a:t>17</a:t>
            </a:fld>
            <a:endParaRPr lang="es-CO"/>
          </a:p>
        </p:txBody>
      </p:sp>
    </p:spTree>
    <p:extLst>
      <p:ext uri="{BB962C8B-B14F-4D97-AF65-F5344CB8AC3E}">
        <p14:creationId xmlns:p14="http://schemas.microsoft.com/office/powerpoint/2010/main" val="2527443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0000-0AA0-68E5-697F-50D83DDDD1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AB88D390-6657-DFFD-B1C5-6CB442C45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59EE490F-CAF1-2E33-6EA0-8B0231FF3125}"/>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F46114A8-49EF-CD3F-8282-CF03E272A1C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CEF900-CDAB-7D58-C3D8-BCC9AF61BCD8}"/>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240544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D937-DEC7-D19C-AFED-47C8362B10AC}"/>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002774E0-5EE1-CD6C-2608-EB63BD45B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E8089F-4439-B798-B29F-EF1A79671A5D}"/>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F445D479-4651-06A8-A321-5DCF2862E00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B56BAE3-6AD6-EE38-8C86-693B3CC64F51}"/>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40971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CFB0D-5EF8-38B9-BCA3-D25700EC44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09A443D0-0665-F4F4-5139-4A9976C7FF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F0FEC77-B333-227D-3301-3AF6E8B24FAA}"/>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1473F63C-53E2-0DC2-C3C2-F816DAE9FA0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E4A4491E-CB2D-3912-A668-5BC6163B563F}"/>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380366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62A3-5014-89A1-4A3A-6446D797B52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B649184C-809F-05D1-B0F4-B7B0783ECC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862D5F05-601F-60F8-3271-B84C684FAA9A}"/>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E7FF15C5-9E60-5AD3-5D04-367C4EA7B9C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8037F31-B77A-2248-7CC4-2EA5141B858F}"/>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11555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5435-5A83-A7A8-2157-C9887A9146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2F7C2101-B7EE-7277-7CE0-B6FB457EB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69514-AA38-B637-B082-5EC4CFCA8CF0}"/>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2E81B58E-3D23-6F48-D517-F2B8349CAE0D}"/>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3A66B23E-617F-E492-5E8F-F6A1D2B3EA18}"/>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11712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A274-FDE0-03CE-8A20-C993F5A58E38}"/>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3D17B4EC-DF0E-4261-786B-DC03CA977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D1D8EB5A-CE57-3E81-0757-AB8DFF5F77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700A10CB-8CA8-EDCD-BD74-4EC481C60FA9}"/>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6" name="Footer Placeholder 5">
            <a:extLst>
              <a:ext uri="{FF2B5EF4-FFF2-40B4-BE49-F238E27FC236}">
                <a16:creationId xmlns:a16="http://schemas.microsoft.com/office/drawing/2014/main" id="{682914F9-F345-BEB0-2DB0-493DA0F3540E}"/>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2EC200F6-4953-B60E-EE0F-8A869A71411E}"/>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238452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5B79-564E-4CFB-0D4D-C72F226C8DF2}"/>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51F2D705-E09D-DAE7-CB34-5276E0C085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30D54-E109-EFDC-F5A2-97FB5DB0C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23C8EF9B-FF4F-D549-BAB5-1A5AD1DB85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5F515-507B-1B6F-3D09-F8287B99AC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10449D58-9DC4-F882-9BA0-D2FA846E6E0D}"/>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8" name="Footer Placeholder 7">
            <a:extLst>
              <a:ext uri="{FF2B5EF4-FFF2-40B4-BE49-F238E27FC236}">
                <a16:creationId xmlns:a16="http://schemas.microsoft.com/office/drawing/2014/main" id="{4911403F-1524-2619-404C-B1E6E3CB7380}"/>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657354DA-4AB9-A86D-C327-3D704B4B192E}"/>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195367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63BF-A9AE-F9F3-4725-25E0DDF822F4}"/>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7C831D8B-234B-4303-37DB-A8FF0D92B432}"/>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4" name="Footer Placeholder 3">
            <a:extLst>
              <a:ext uri="{FF2B5EF4-FFF2-40B4-BE49-F238E27FC236}">
                <a16:creationId xmlns:a16="http://schemas.microsoft.com/office/drawing/2014/main" id="{26DA0BA2-B6A5-5341-FC8F-1281576E27DE}"/>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EBA8EB35-1866-67DE-1C9C-D4A751775E88}"/>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196374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B5A4D-8106-A913-221E-8A8842EC2DD2}"/>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3" name="Footer Placeholder 2">
            <a:extLst>
              <a:ext uri="{FF2B5EF4-FFF2-40B4-BE49-F238E27FC236}">
                <a16:creationId xmlns:a16="http://schemas.microsoft.com/office/drawing/2014/main" id="{2D2198C4-2D92-D1FC-F5D0-75FAE0B0E3F6}"/>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9234619D-AA18-A376-9D0C-A1495934DA63}"/>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2970737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416D-AB47-06CC-6A43-C4D13B5A0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E170194B-2B7C-5CFD-3DD4-FB16281BC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E95CF016-6AFE-9E86-AF66-BA6645972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95F87-2ACD-7AC4-9A5E-9F0B91FC5AA6}"/>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6" name="Footer Placeholder 5">
            <a:extLst>
              <a:ext uri="{FF2B5EF4-FFF2-40B4-BE49-F238E27FC236}">
                <a16:creationId xmlns:a16="http://schemas.microsoft.com/office/drawing/2014/main" id="{A33B4E8B-8669-F22B-BEF4-6F4614BBD2B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0A4FA06-CC0F-A7AB-08C2-F3C98BB45784}"/>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76827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C1DA-FFA9-1E97-FC79-261AC9AC4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1F15FED8-993A-43AD-2AB1-0EAF99460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6B2E8955-64A7-0FAA-D3D1-884770C3C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C8334-542B-5EA1-2604-47E803F95FA9}"/>
              </a:ext>
            </a:extLst>
          </p:cNvPr>
          <p:cNvSpPr>
            <a:spLocks noGrp="1"/>
          </p:cNvSpPr>
          <p:nvPr>
            <p:ph type="dt" sz="half" idx="10"/>
          </p:nvPr>
        </p:nvSpPr>
        <p:spPr/>
        <p:txBody>
          <a:bodyPr/>
          <a:lstStyle/>
          <a:p>
            <a:fld id="{0DCBEC9A-1EB5-4D66-94FB-29C2A52FD8D5}" type="datetimeFigureOut">
              <a:rPr lang="es-CO" smtClean="0"/>
              <a:t>30/11/2023</a:t>
            </a:fld>
            <a:endParaRPr lang="es-CO"/>
          </a:p>
        </p:txBody>
      </p:sp>
      <p:sp>
        <p:nvSpPr>
          <p:cNvPr id="6" name="Footer Placeholder 5">
            <a:extLst>
              <a:ext uri="{FF2B5EF4-FFF2-40B4-BE49-F238E27FC236}">
                <a16:creationId xmlns:a16="http://schemas.microsoft.com/office/drawing/2014/main" id="{37FEB9F9-14E3-A200-898C-2E932C6E3D4A}"/>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2AE6E484-44F1-699F-B195-4692415421EE}"/>
              </a:ext>
            </a:extLst>
          </p:cNvPr>
          <p:cNvSpPr>
            <a:spLocks noGrp="1"/>
          </p:cNvSpPr>
          <p:nvPr>
            <p:ph type="sldNum" sz="quarter" idx="12"/>
          </p:nvPr>
        </p:nvSpPr>
        <p:spPr/>
        <p:txBody>
          <a:bodyPr/>
          <a:lstStyle/>
          <a:p>
            <a:fld id="{0181BE6C-A124-4171-9FBB-6025B448D4C8}" type="slidenum">
              <a:rPr lang="es-CO" smtClean="0"/>
              <a:t>‹#›</a:t>
            </a:fld>
            <a:endParaRPr lang="es-CO"/>
          </a:p>
        </p:txBody>
      </p:sp>
    </p:spTree>
    <p:extLst>
      <p:ext uri="{BB962C8B-B14F-4D97-AF65-F5344CB8AC3E}">
        <p14:creationId xmlns:p14="http://schemas.microsoft.com/office/powerpoint/2010/main" val="135091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0C3D6-B205-FB7C-2A2E-56CDDE22F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FCB7F210-9ED9-CB24-3662-F0D3C803A6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2D159FBD-6AA8-9F50-C30D-70060F790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BEC9A-1EB5-4D66-94FB-29C2A52FD8D5}" type="datetimeFigureOut">
              <a:rPr lang="es-CO" smtClean="0"/>
              <a:t>30/11/2023</a:t>
            </a:fld>
            <a:endParaRPr lang="es-CO"/>
          </a:p>
        </p:txBody>
      </p:sp>
      <p:sp>
        <p:nvSpPr>
          <p:cNvPr id="5" name="Footer Placeholder 4">
            <a:extLst>
              <a:ext uri="{FF2B5EF4-FFF2-40B4-BE49-F238E27FC236}">
                <a16:creationId xmlns:a16="http://schemas.microsoft.com/office/drawing/2014/main" id="{81C66F61-B809-3152-28EB-B5844B0594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3283F18-8B55-4D61-33A2-F2D032F68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1BE6C-A124-4171-9FBB-6025B448D4C8}" type="slidenum">
              <a:rPr lang="es-CO" smtClean="0"/>
              <a:t>‹#›</a:t>
            </a:fld>
            <a:endParaRPr lang="es-CO"/>
          </a:p>
        </p:txBody>
      </p:sp>
    </p:spTree>
    <p:extLst>
      <p:ext uri="{BB962C8B-B14F-4D97-AF65-F5344CB8AC3E}">
        <p14:creationId xmlns:p14="http://schemas.microsoft.com/office/powerpoint/2010/main" val="3827258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15B8F-DE42-F409-7AED-AFDA1A9888F6}"/>
              </a:ext>
            </a:extLst>
          </p:cNvPr>
          <p:cNvSpPr/>
          <p:nvPr/>
        </p:nvSpPr>
        <p:spPr>
          <a:xfrm rot="5400000">
            <a:off x="5536882" y="-5026532"/>
            <a:ext cx="1118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Picture 13" descr="A black and yellow logo&#10;&#10;Description automatically generated">
            <a:extLst>
              <a:ext uri="{FF2B5EF4-FFF2-40B4-BE49-F238E27FC236}">
                <a16:creationId xmlns:a16="http://schemas.microsoft.com/office/drawing/2014/main" id="{DE57FC08-4D5E-3437-3F91-E361717731A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801188" y="556447"/>
            <a:ext cx="2788926" cy="1063431"/>
          </a:xfrm>
          <a:prstGeom prst="rect">
            <a:avLst/>
          </a:prstGeom>
        </p:spPr>
      </p:pic>
      <p:sp>
        <p:nvSpPr>
          <p:cNvPr id="15" name="Rectangle 14">
            <a:extLst>
              <a:ext uri="{FF2B5EF4-FFF2-40B4-BE49-F238E27FC236}">
                <a16:creationId xmlns:a16="http://schemas.microsoft.com/office/drawing/2014/main" id="{42816FB9-1EA0-CEA5-4AC7-34027E15DC60}"/>
              </a:ext>
            </a:extLst>
          </p:cNvPr>
          <p:cNvSpPr/>
          <p:nvPr/>
        </p:nvSpPr>
        <p:spPr>
          <a:xfrm>
            <a:off x="0" y="6043748"/>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696684" y="444137"/>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extBox 16">
            <a:extLst>
              <a:ext uri="{FF2B5EF4-FFF2-40B4-BE49-F238E27FC236}">
                <a16:creationId xmlns:a16="http://schemas.microsoft.com/office/drawing/2014/main" id="{F6B852B9-80FF-9709-492E-AE7F2BDA0AB1}"/>
              </a:ext>
            </a:extLst>
          </p:cNvPr>
          <p:cNvSpPr txBox="1"/>
          <p:nvPr/>
        </p:nvSpPr>
        <p:spPr>
          <a:xfrm>
            <a:off x="876572" y="1919915"/>
            <a:ext cx="8323491" cy="584775"/>
          </a:xfrm>
          <a:prstGeom prst="rect">
            <a:avLst/>
          </a:prstGeom>
          <a:noFill/>
        </p:spPr>
        <p:txBody>
          <a:bodyPr wrap="square" lIns="91440" tIns="45720" rIns="91440" bIns="45720" anchor="t">
            <a:spAutoFit/>
          </a:bodyPr>
          <a:lstStyle/>
          <a:p>
            <a:r>
              <a:rPr lang="es-CO" sz="3200" b="1" kern="0" spc="15" dirty="0">
                <a:solidFill>
                  <a:srgbClr val="202122"/>
                </a:solidFill>
                <a:effectLst/>
                <a:latin typeface="Amasis MT Pro"/>
                <a:ea typeface="Times New Roman" panose="02020603050405020304" pitchFamily="18" charset="0"/>
                <a:cs typeface="Times New Roman"/>
              </a:rPr>
              <a:t>Simulación precio de acciones</a:t>
            </a:r>
            <a:endParaRPr lang="es-CO" sz="1600" b="1" kern="0" spc="15" dirty="0">
              <a:solidFill>
                <a:srgbClr val="202122"/>
              </a:solidFill>
              <a:effectLst/>
              <a:latin typeface="Amasis MT Pro"/>
              <a:ea typeface="Times New Roman" panose="02020603050405020304" pitchFamily="18" charset="0"/>
              <a:cs typeface="Times New Roman"/>
            </a:endParaRPr>
          </a:p>
        </p:txBody>
      </p:sp>
      <p:sp>
        <p:nvSpPr>
          <p:cNvPr id="22" name="Rectangle 21">
            <a:extLst>
              <a:ext uri="{FF2B5EF4-FFF2-40B4-BE49-F238E27FC236}">
                <a16:creationId xmlns:a16="http://schemas.microsoft.com/office/drawing/2014/main" id="{4E1A8920-6F6D-96A2-8AAB-432458D83933}"/>
              </a:ext>
            </a:extLst>
          </p:cNvPr>
          <p:cNvSpPr/>
          <p:nvPr/>
        </p:nvSpPr>
        <p:spPr>
          <a:xfrm>
            <a:off x="9200063" y="510349"/>
            <a:ext cx="2490650" cy="1118237"/>
          </a:xfrm>
          <a:prstGeom prst="rect">
            <a:avLst/>
          </a:prstGeom>
          <a:solidFill>
            <a:srgbClr val="081A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TextBox 18">
            <a:extLst>
              <a:ext uri="{FF2B5EF4-FFF2-40B4-BE49-F238E27FC236}">
                <a16:creationId xmlns:a16="http://schemas.microsoft.com/office/drawing/2014/main" id="{09CD17AF-5D7B-3C2D-256F-F2504776CB3C}"/>
              </a:ext>
            </a:extLst>
          </p:cNvPr>
          <p:cNvSpPr txBox="1"/>
          <p:nvPr/>
        </p:nvSpPr>
        <p:spPr>
          <a:xfrm>
            <a:off x="9543015" y="569965"/>
            <a:ext cx="1735074" cy="1015663"/>
          </a:xfrm>
          <a:prstGeom prst="rect">
            <a:avLst/>
          </a:prstGeom>
          <a:noFill/>
        </p:spPr>
        <p:txBody>
          <a:bodyPr wrap="square">
            <a:spAutoFit/>
          </a:bodyPr>
          <a:lstStyle/>
          <a:p>
            <a:r>
              <a:rPr lang="es-CO" sz="6000" b="1" i="0" u="none" strike="noStrike" baseline="0">
                <a:solidFill>
                  <a:srgbClr val="90B6CE"/>
                </a:solidFill>
                <a:latin typeface="Calibri" panose="020F0502020204030204" pitchFamily="34" charset="0"/>
              </a:rPr>
              <a:t>MI</a:t>
            </a:r>
            <a:r>
              <a:rPr lang="es-CO" sz="6000" b="1" i="0" u="none" strike="noStrike" baseline="0">
                <a:solidFill>
                  <a:srgbClr val="0E9BC1"/>
                </a:solidFill>
                <a:latin typeface="Calibri" panose="020F0502020204030204" pitchFamily="34" charset="0"/>
              </a:rPr>
              <a:t>IA</a:t>
            </a:r>
            <a:endParaRPr lang="es-CO" sz="6000">
              <a:solidFill>
                <a:srgbClr val="0E9BC1"/>
              </a:solidFill>
            </a:endParaRPr>
          </a:p>
        </p:txBody>
      </p:sp>
      <p:sp>
        <p:nvSpPr>
          <p:cNvPr id="23" name="TextBox 22">
            <a:extLst>
              <a:ext uri="{FF2B5EF4-FFF2-40B4-BE49-F238E27FC236}">
                <a16:creationId xmlns:a16="http://schemas.microsoft.com/office/drawing/2014/main" id="{5DEC5477-5BFF-CA25-721A-533CF0E66855}"/>
              </a:ext>
            </a:extLst>
          </p:cNvPr>
          <p:cNvSpPr txBox="1"/>
          <p:nvPr/>
        </p:nvSpPr>
        <p:spPr>
          <a:xfrm>
            <a:off x="8608397" y="6167101"/>
            <a:ext cx="2853666" cy="584775"/>
          </a:xfrm>
          <a:prstGeom prst="rect">
            <a:avLst/>
          </a:prstGeom>
          <a:noFill/>
        </p:spPr>
        <p:txBody>
          <a:bodyPr wrap="none" rtlCol="0">
            <a:spAutoFit/>
          </a:bodyPr>
          <a:lstStyle/>
          <a:p>
            <a:r>
              <a:rPr lang="es-CO" sz="1600">
                <a:solidFill>
                  <a:schemeClr val="bg1"/>
                </a:solidFill>
                <a:latin typeface="Amasis MT Pro" panose="02040504050005020304" pitchFamily="18" charset="0"/>
              </a:rPr>
              <a:t>Modelaje y Mejora de Proceso</a:t>
            </a:r>
          </a:p>
          <a:p>
            <a:r>
              <a:rPr lang="es-CO" sz="1600">
                <a:solidFill>
                  <a:schemeClr val="bg1"/>
                </a:solidFill>
                <a:latin typeface="Amasis MT Pro" panose="02040504050005020304" pitchFamily="18" charset="0"/>
              </a:rPr>
              <a:t>Módulo de Simulación</a:t>
            </a:r>
          </a:p>
        </p:txBody>
      </p:sp>
      <p:sp>
        <p:nvSpPr>
          <p:cNvPr id="25" name="TextBox 24">
            <a:extLst>
              <a:ext uri="{FF2B5EF4-FFF2-40B4-BE49-F238E27FC236}">
                <a16:creationId xmlns:a16="http://schemas.microsoft.com/office/drawing/2014/main" id="{3B281FA3-A39B-B85F-6F5F-571622A24491}"/>
              </a:ext>
            </a:extLst>
          </p:cNvPr>
          <p:cNvSpPr txBox="1"/>
          <p:nvPr/>
        </p:nvSpPr>
        <p:spPr>
          <a:xfrm>
            <a:off x="1725088" y="3858414"/>
            <a:ext cx="5403500" cy="1785104"/>
          </a:xfrm>
          <a:prstGeom prst="rect">
            <a:avLst/>
          </a:prstGeom>
          <a:noFill/>
        </p:spPr>
        <p:txBody>
          <a:bodyPr wrap="square">
            <a:spAutoFit/>
          </a:bodyPr>
          <a:lstStyle/>
          <a:p>
            <a:r>
              <a:rPr lang="es-CO" sz="2000" b="1">
                <a:latin typeface="Amasis MT Pro" panose="02040504050005020304" pitchFamily="18" charset="0"/>
              </a:rPr>
              <a:t>Grupo 5</a:t>
            </a:r>
          </a:p>
          <a:p>
            <a:r>
              <a:rPr lang="es-CO" b="1">
                <a:latin typeface="Amasis MT Pro" panose="02040504050005020304" pitchFamily="18" charset="0"/>
              </a:rPr>
              <a:t>Integrantes:</a:t>
            </a:r>
            <a:r>
              <a:rPr lang="es-CO">
                <a:latin typeface="Amasis MT Pro" panose="02040504050005020304" pitchFamily="18" charset="0"/>
              </a:rPr>
              <a:t> </a:t>
            </a:r>
          </a:p>
          <a:p>
            <a:pPr lvl="1"/>
            <a:r>
              <a:rPr lang="es-CO">
                <a:latin typeface="Amasis MT Pro" panose="02040504050005020304" pitchFamily="18" charset="0"/>
              </a:rPr>
              <a:t>Andres Ramírez 	</a:t>
            </a:r>
          </a:p>
          <a:p>
            <a:pPr lvl="1"/>
            <a:r>
              <a:rPr lang="es-CO">
                <a:latin typeface="Amasis MT Pro" panose="02040504050005020304" pitchFamily="18" charset="0"/>
              </a:rPr>
              <a:t>Daniel Muñoz 	</a:t>
            </a:r>
          </a:p>
          <a:p>
            <a:pPr lvl="1"/>
            <a:r>
              <a:rPr lang="es-CO">
                <a:latin typeface="Amasis MT Pro" panose="02040504050005020304" pitchFamily="18" charset="0"/>
              </a:rPr>
              <a:t>David Moreno	</a:t>
            </a:r>
          </a:p>
          <a:p>
            <a:pPr lvl="1"/>
            <a:r>
              <a:rPr lang="es-CO">
                <a:latin typeface="Amasis MT Pro" panose="02040504050005020304" pitchFamily="18" charset="0"/>
              </a:rPr>
              <a:t>German Garzón 	</a:t>
            </a:r>
          </a:p>
        </p:txBody>
      </p:sp>
      <p:sp>
        <p:nvSpPr>
          <p:cNvPr id="29" name="TextBox 28">
            <a:extLst>
              <a:ext uri="{FF2B5EF4-FFF2-40B4-BE49-F238E27FC236}">
                <a16:creationId xmlns:a16="http://schemas.microsoft.com/office/drawing/2014/main" id="{9F0D3525-0564-8D0F-05ED-37C1A3CA5003}"/>
              </a:ext>
            </a:extLst>
          </p:cNvPr>
          <p:cNvSpPr txBox="1"/>
          <p:nvPr/>
        </p:nvSpPr>
        <p:spPr>
          <a:xfrm>
            <a:off x="7710625" y="5643518"/>
            <a:ext cx="2568492" cy="338554"/>
          </a:xfrm>
          <a:prstGeom prst="rect">
            <a:avLst/>
          </a:prstGeom>
          <a:noFill/>
        </p:spPr>
        <p:txBody>
          <a:bodyPr wrap="square">
            <a:spAutoFit/>
          </a:bodyPr>
          <a:lstStyle/>
          <a:p>
            <a:r>
              <a:rPr lang="es-CO" sz="1600" b="1">
                <a:latin typeface="Amasis MT Pro" panose="02040504050005020304" pitchFamily="18" charset="0"/>
              </a:rPr>
              <a:t>30 de noviembre, 2023</a:t>
            </a:r>
          </a:p>
        </p:txBody>
      </p:sp>
    </p:spTree>
    <p:extLst>
      <p:ext uri="{BB962C8B-B14F-4D97-AF65-F5344CB8AC3E}">
        <p14:creationId xmlns:p14="http://schemas.microsoft.com/office/powerpoint/2010/main" val="2930202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a:latin typeface="Amasis MT Pro" panose="02040504050005020304" pitchFamily="18" charset="0"/>
                <a:cs typeface="Times New Roman" panose="02020603050405020304" pitchFamily="18" charset="0"/>
              </a:rPr>
              <a:t>Modelado</a:t>
            </a:r>
            <a:endParaRPr lang="es-CO" sz="160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1">
            <a:extLst>
              <a:ext uri="{FF2B5EF4-FFF2-40B4-BE49-F238E27FC236}">
                <a16:creationId xmlns:a16="http://schemas.microsoft.com/office/drawing/2014/main" id="{BE95295E-DF66-85CD-84BA-299E59B345D5}"/>
              </a:ext>
            </a:extLst>
          </p:cNvPr>
          <p:cNvSpPr txBox="1"/>
          <p:nvPr/>
        </p:nvSpPr>
        <p:spPr>
          <a:xfrm>
            <a:off x="883179" y="1445483"/>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Formulación Matemática – Ecuación de </a:t>
            </a:r>
            <a:r>
              <a:rPr lang="es-CO" sz="1600" b="1" kern="0" dirty="0" err="1">
                <a:latin typeface="Amasis MT Pro" panose="02040504050005020304" pitchFamily="18" charset="0"/>
                <a:cs typeface="Times New Roman" panose="02020603050405020304" pitchFamily="18" charset="0"/>
              </a:rPr>
              <a:t>Helsen</a:t>
            </a:r>
            <a:endParaRPr lang="es-CO" sz="1600"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DA17AF3-8F8E-BB59-D8C7-03CB4D45982B}"/>
                  </a:ext>
                </a:extLst>
              </p:cNvPr>
              <p:cNvSpPr txBox="1"/>
              <p:nvPr/>
            </p:nvSpPr>
            <p:spPr>
              <a:xfrm>
                <a:off x="5486399" y="1794209"/>
                <a:ext cx="6096000"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𝑑𝑆</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r>
                        <a:rPr lang="en-US" i="0">
                          <a:latin typeface="Cambria Math" panose="02040503050406030204" pitchFamily="18" charset="0"/>
                        </a:rPr>
                        <m:t>=</m:t>
                      </m:r>
                      <m:r>
                        <a:rPr lang="en-US" i="1">
                          <a:latin typeface="Cambria Math" panose="02040503050406030204" pitchFamily="18" charset="0"/>
                        </a:rPr>
                        <m:t>𝜇</m:t>
                      </m:r>
                      <m:r>
                        <a:rPr lang="en-US" i="0">
                          <a:latin typeface="Cambria Math" panose="02040503050406030204" pitchFamily="18" charset="0"/>
                        </a:rPr>
                        <m:t> </m:t>
                      </m:r>
                      <m:r>
                        <a:rPr lang="en-US" i="1">
                          <a:latin typeface="Cambria Math" panose="02040503050406030204" pitchFamily="18" charset="0"/>
                        </a:rPr>
                        <m:t>𝑆</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𝑑𝑡</m:t>
                      </m:r>
                      <m:r>
                        <a:rPr lang="en-US" i="0">
                          <a:latin typeface="Cambria Math" panose="02040503050406030204" pitchFamily="18" charset="0"/>
                        </a:rPr>
                        <m:t>+ </m:t>
                      </m:r>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𝑣</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e>
                      </m:rad>
                      <m:r>
                        <a:rPr lang="en-US" i="0">
                          <a:latin typeface="Cambria Math" panose="02040503050406030204" pitchFamily="18" charset="0"/>
                        </a:rPr>
                        <m:t> </m:t>
                      </m:r>
                      <m:r>
                        <a:rPr lang="en-US" i="1">
                          <a:latin typeface="Cambria Math" panose="02040503050406030204" pitchFamily="18" charset="0"/>
                        </a:rPr>
                        <m:t>𝑆</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r>
                        <a:rPr lang="en-US" i="0">
                          <a:latin typeface="Cambria Math" panose="02040503050406030204" pitchFamily="18" charset="0"/>
                        </a:rPr>
                        <m:t> </m:t>
                      </m:r>
                      <m:r>
                        <a:rPr lang="en-US" i="1">
                          <a:latin typeface="Cambria Math" panose="02040503050406030204" pitchFamily="18" charset="0"/>
                        </a:rPr>
                        <m:t>𝑑</m:t>
                      </m:r>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p:sp>
            <p:nvSpPr>
              <p:cNvPr id="12" name="TextBox 11">
                <a:extLst>
                  <a:ext uri="{FF2B5EF4-FFF2-40B4-BE49-F238E27FC236}">
                    <a16:creationId xmlns:a16="http://schemas.microsoft.com/office/drawing/2014/main" id="{ADA17AF3-8F8E-BB59-D8C7-03CB4D45982B}"/>
                  </a:ext>
                </a:extLst>
              </p:cNvPr>
              <p:cNvSpPr txBox="1">
                <a:spLocks noRot="1" noChangeAspect="1" noMove="1" noResize="1" noEditPoints="1" noAdjustHandles="1" noChangeArrowheads="1" noChangeShapeType="1" noTextEdit="1"/>
              </p:cNvSpPr>
              <p:nvPr/>
            </p:nvSpPr>
            <p:spPr>
              <a:xfrm>
                <a:off x="5486399" y="1794209"/>
                <a:ext cx="6096000" cy="427746"/>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859A5006-5760-4B36-C34A-2AF821F344EE}"/>
                  </a:ext>
                </a:extLst>
              </p:cNvPr>
              <p:cNvSpPr txBox="1"/>
              <p:nvPr/>
            </p:nvSpPr>
            <p:spPr>
              <a:xfrm>
                <a:off x="5486399" y="2254228"/>
                <a:ext cx="6096000" cy="4413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𝑑𝑣</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r>
                        <a:rPr lang="en-US" i="0">
                          <a:latin typeface="Cambria Math" panose="02040503050406030204" pitchFamily="18" charset="0"/>
                        </a:rPr>
                        <m:t>=</m:t>
                      </m:r>
                      <m:r>
                        <a:rPr lang="en-US" i="1">
                          <a:latin typeface="Cambria Math" panose="02040503050406030204" pitchFamily="18" charset="0"/>
                        </a:rPr>
                        <m:t>𝑘</m:t>
                      </m:r>
                      <m:r>
                        <a:rPr lang="en-US" i="0">
                          <a:latin typeface="Cambria Math" panose="02040503050406030204" pitchFamily="18" charset="0"/>
                        </a:rPr>
                        <m:t> </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𝜃</m:t>
                          </m:r>
                          <m:r>
                            <a:rPr lang="en-US" i="0">
                              <a:latin typeface="Cambria Math" panose="02040503050406030204" pitchFamily="18" charset="0"/>
                            </a:rPr>
                            <m:t>− </m:t>
                          </m:r>
                          <m:r>
                            <a:rPr lang="en-US" i="1">
                              <a:latin typeface="Cambria Math" panose="02040503050406030204" pitchFamily="18" charset="0"/>
                            </a:rPr>
                            <m:t>𝑣</m:t>
                          </m:r>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𝑑𝑡</m:t>
                      </m:r>
                      <m:r>
                        <a:rPr lang="en-US" i="0">
                          <a:latin typeface="Cambria Math" panose="02040503050406030204" pitchFamily="18" charset="0"/>
                        </a:rPr>
                        <m:t>+ </m:t>
                      </m:r>
                      <m:r>
                        <a:rPr lang="en-US" i="1">
                          <a:latin typeface="Cambria Math" panose="02040503050406030204" pitchFamily="18" charset="0"/>
                        </a:rPr>
                        <m:t>𝜎</m:t>
                      </m:r>
                      <m:rad>
                        <m:radPr>
                          <m:degHide m:val="on"/>
                          <m:ctrlPr>
                            <a:rPr lang="en-US" i="1">
                              <a:solidFill>
                                <a:srgbClr val="836967"/>
                              </a:solidFill>
                              <a:latin typeface="Cambria Math" panose="02040503050406030204" pitchFamily="18" charset="0"/>
                            </a:rPr>
                          </m:ctrlPr>
                        </m:radPr>
                        <m:deg/>
                        <m:e>
                          <m:r>
                            <a:rPr lang="en-US" i="1">
                              <a:latin typeface="Cambria Math" panose="02040503050406030204" pitchFamily="18" charset="0"/>
                            </a:rPr>
                            <m:t>𝑣</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𝑡</m:t>
                              </m:r>
                            </m:e>
                          </m:d>
                        </m:e>
                      </m:rad>
                      <m:r>
                        <a:rPr lang="en-US" i="0">
                          <a:latin typeface="Cambria Math" panose="02040503050406030204" pitchFamily="18" charset="0"/>
                        </a:rPr>
                        <m:t> </m:t>
                      </m:r>
                      <m:r>
                        <a:rPr lang="en-US" i="1">
                          <a:latin typeface="Cambria Math" panose="02040503050406030204" pitchFamily="18" charset="0"/>
                        </a:rPr>
                        <m:t>𝑑</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𝑡</m:t>
                          </m:r>
                        </m:e>
                      </m:d>
                    </m:oMath>
                  </m:oMathPara>
                </a14:m>
                <a:endParaRPr lang="en-US" dirty="0"/>
              </a:p>
            </p:txBody>
          </p:sp>
        </mc:Choice>
        <mc:Fallback>
          <p:sp>
            <p:nvSpPr>
              <p:cNvPr id="18" name="TextBox 17">
                <a:extLst>
                  <a:ext uri="{FF2B5EF4-FFF2-40B4-BE49-F238E27FC236}">
                    <a16:creationId xmlns:a16="http://schemas.microsoft.com/office/drawing/2014/main" id="{859A5006-5760-4B36-C34A-2AF821F344EE}"/>
                  </a:ext>
                </a:extLst>
              </p:cNvPr>
              <p:cNvSpPr txBox="1">
                <a:spLocks noRot="1" noChangeAspect="1" noMove="1" noResize="1" noEditPoints="1" noAdjustHandles="1" noChangeArrowheads="1" noChangeShapeType="1" noTextEdit="1"/>
              </p:cNvSpPr>
              <p:nvPr/>
            </p:nvSpPr>
            <p:spPr>
              <a:xfrm>
                <a:off x="5486399" y="2254228"/>
                <a:ext cx="6096000" cy="44133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6D90320-0FD4-A6A6-CEEF-8C85680437C6}"/>
                  </a:ext>
                </a:extLst>
              </p:cNvPr>
              <p:cNvSpPr txBox="1"/>
              <p:nvPr/>
            </p:nvSpPr>
            <p:spPr>
              <a:xfrm>
                <a:off x="5871411" y="3054465"/>
                <a:ext cx="5356023" cy="3937103"/>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el precio del activo en el tiempo 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𝜇</m:t>
                    </m:r>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es la tasa de rendimiento esperada del activo.</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𝑣</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la volatilidad instantánea en el tiempo t.</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𝑡</m:t>
                        </m:r>
                      </m:e>
                    </m:d>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una fuente de ruido estocástico (proceso de Wiener).</a:t>
                </a: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CO"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la velocidad de reversión hacia la media de volatilidad.</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𝜃</m:t>
                    </m:r>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el nivel de equilibrio a largo plazo de la volatilidad </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14:m>
                  <m:oMath xmlns:m="http://schemas.openxmlformats.org/officeDocument/2006/math">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r>
                      <a:rPr lang="es-CO"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es la volatilidad de la volatilidad.</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p:sp>
            <p:nvSpPr>
              <p:cNvPr id="19" name="TextBox 18">
                <a:extLst>
                  <a:ext uri="{FF2B5EF4-FFF2-40B4-BE49-F238E27FC236}">
                    <a16:creationId xmlns:a16="http://schemas.microsoft.com/office/drawing/2014/main" id="{06D90320-0FD4-A6A6-CEEF-8C85680437C6}"/>
                  </a:ext>
                </a:extLst>
              </p:cNvPr>
              <p:cNvSpPr txBox="1">
                <a:spLocks noRot="1" noChangeAspect="1" noMove="1" noResize="1" noEditPoints="1" noAdjustHandles="1" noChangeArrowheads="1" noChangeShapeType="1" noTextEdit="1"/>
              </p:cNvSpPr>
              <p:nvPr/>
            </p:nvSpPr>
            <p:spPr>
              <a:xfrm>
                <a:off x="5871411" y="3054465"/>
                <a:ext cx="5356023" cy="3937103"/>
              </a:xfrm>
              <a:prstGeom prst="rect">
                <a:avLst/>
              </a:prstGeom>
              <a:blipFill>
                <a:blip r:embed="rId5"/>
                <a:stretch>
                  <a:fillRect l="-910" t="-929" r="-159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038B4EA-891B-50FC-7CE5-D974561A6F25}"/>
              </a:ext>
            </a:extLst>
          </p:cNvPr>
          <p:cNvSpPr txBox="1"/>
          <p:nvPr/>
        </p:nvSpPr>
        <p:spPr>
          <a:xfrm>
            <a:off x="786926" y="1783794"/>
            <a:ext cx="5501579" cy="800219"/>
          </a:xfrm>
          <a:prstGeom prst="rect">
            <a:avLst/>
          </a:prstGeom>
          <a:noFill/>
        </p:spPr>
        <p:txBody>
          <a:bodyPr wrap="square" rtlCol="0">
            <a:spAutoFit/>
          </a:bodyPr>
          <a:lstStyle/>
          <a:p>
            <a:r>
              <a:rPr lang="es-ES" sz="1400" dirty="0">
                <a:latin typeface="Amasis MT Pro" panose="02040504050005020304" pitchFamily="18" charset="0"/>
              </a:rPr>
              <a:t>Ecuación de </a:t>
            </a:r>
            <a:r>
              <a:rPr lang="es-ES" sz="1400" dirty="0" err="1">
                <a:latin typeface="Amasis MT Pro" panose="02040504050005020304" pitchFamily="18" charset="0"/>
              </a:rPr>
              <a:t>Helsen</a:t>
            </a:r>
            <a:r>
              <a:rPr lang="es-ES" sz="1400" dirty="0">
                <a:latin typeface="Amasis MT Pro" panose="02040504050005020304" pitchFamily="18" charset="0"/>
              </a:rPr>
              <a:t> que simula, el precio de algunas acciones con varianza no constante.</a:t>
            </a:r>
            <a:endParaRPr lang="es-CO" sz="1400" dirty="0">
              <a:latin typeface="Amasis MT Pro" panose="02040504050005020304" pitchFamily="18" charset="0"/>
            </a:endParaRPr>
          </a:p>
          <a:p>
            <a:endParaRPr lang="en-US" dirty="0"/>
          </a:p>
        </p:txBody>
      </p:sp>
      <p:sp>
        <p:nvSpPr>
          <p:cNvPr id="11" name="TextBox 10">
            <a:extLst>
              <a:ext uri="{FF2B5EF4-FFF2-40B4-BE49-F238E27FC236}">
                <a16:creationId xmlns:a16="http://schemas.microsoft.com/office/drawing/2014/main" id="{65912883-B6B2-8A39-9CFD-D9255443CFAB}"/>
              </a:ext>
            </a:extLst>
          </p:cNvPr>
          <p:cNvSpPr txBox="1"/>
          <p:nvPr/>
        </p:nvSpPr>
        <p:spPr>
          <a:xfrm>
            <a:off x="664264" y="3200959"/>
            <a:ext cx="3924609" cy="307777"/>
          </a:xfrm>
          <a:prstGeom prst="rect">
            <a:avLst/>
          </a:prstGeom>
          <a:noFill/>
          <a:ln>
            <a:solidFill>
              <a:schemeClr val="bg1">
                <a:lumMod val="85000"/>
              </a:schemeClr>
            </a:solidFill>
            <a:prstDash val="dash"/>
            <a:extLst>
              <a:ext uri="{C807C97D-BFC1-408E-A445-0C87EB9F89A2}">
                <ask:lineSketchStyleProps xmlns:ask="http://schemas.microsoft.com/office/drawing/2018/sketchyshapes" sd="3336465035">
                  <a:custGeom>
                    <a:avLst/>
                    <a:gdLst>
                      <a:gd name="connsiteX0" fmla="*/ 0 w 4498086"/>
                      <a:gd name="connsiteY0" fmla="*/ 0 h 856170"/>
                      <a:gd name="connsiteX1" fmla="*/ 4498086 w 4498086"/>
                      <a:gd name="connsiteY1" fmla="*/ 0 h 856170"/>
                      <a:gd name="connsiteX2" fmla="*/ 4498086 w 4498086"/>
                      <a:gd name="connsiteY2" fmla="*/ 856170 h 856170"/>
                      <a:gd name="connsiteX3" fmla="*/ 0 w 4498086"/>
                      <a:gd name="connsiteY3" fmla="*/ 856170 h 856170"/>
                      <a:gd name="connsiteX4" fmla="*/ 0 w 4498086"/>
                      <a:gd name="connsiteY4" fmla="*/ 0 h 8561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8086" h="856170" extrusionOk="0">
                        <a:moveTo>
                          <a:pt x="0" y="0"/>
                        </a:moveTo>
                        <a:cubicBezTo>
                          <a:pt x="2037135" y="-48386"/>
                          <a:pt x="3183781" y="156438"/>
                          <a:pt x="4498086" y="0"/>
                        </a:cubicBezTo>
                        <a:cubicBezTo>
                          <a:pt x="4515468" y="375440"/>
                          <a:pt x="4510794" y="592636"/>
                          <a:pt x="4498086" y="856170"/>
                        </a:cubicBezTo>
                        <a:cubicBezTo>
                          <a:pt x="2751279" y="726883"/>
                          <a:pt x="612121" y="901667"/>
                          <a:pt x="0" y="856170"/>
                        </a:cubicBezTo>
                        <a:cubicBezTo>
                          <a:pt x="-22462" y="511523"/>
                          <a:pt x="-40018" y="382864"/>
                          <a:pt x="0" y="0"/>
                        </a:cubicBezTo>
                        <a:close/>
                      </a:path>
                    </a:pathLst>
                  </a:custGeom>
                  <ask:type>
                    <ask:lineSketchNone/>
                  </ask:type>
                </ask:lineSketchStyleProps>
              </a:ext>
            </a:extLst>
          </a:ln>
        </p:spPr>
        <p:txBody>
          <a:bodyPr wrap="square" rtlCol="0" anchor="ctr">
            <a:spAutoFit/>
          </a:bodyPr>
          <a:lstStyle/>
          <a:p>
            <a:pPr algn="ctr"/>
            <a:r>
              <a:rPr lang="es-CO" sz="1400" dirty="0">
                <a:latin typeface="Amasis MT Pro" panose="02040504050005020304" pitchFamily="18" charset="0"/>
              </a:rPr>
              <a:t>Riesgo que el usuario está dispuesto a asumir</a:t>
            </a:r>
          </a:p>
        </p:txBody>
      </p:sp>
      <p:sp>
        <p:nvSpPr>
          <p:cNvPr id="17" name="TextBox 16">
            <a:extLst>
              <a:ext uri="{FF2B5EF4-FFF2-40B4-BE49-F238E27FC236}">
                <a16:creationId xmlns:a16="http://schemas.microsoft.com/office/drawing/2014/main" id="{53528A83-FB9B-35DF-6E7F-F536F42F80C0}"/>
              </a:ext>
            </a:extLst>
          </p:cNvPr>
          <p:cNvSpPr txBox="1"/>
          <p:nvPr/>
        </p:nvSpPr>
        <p:spPr>
          <a:xfrm>
            <a:off x="-421432" y="2601807"/>
            <a:ext cx="6096000" cy="369332"/>
          </a:xfrm>
          <a:prstGeom prst="rect">
            <a:avLst/>
          </a:prstGeom>
          <a:noFill/>
        </p:spPr>
        <p:txBody>
          <a:bodyPr wrap="square">
            <a:spAutoFit/>
          </a:bodyPr>
          <a:lstStyle/>
          <a:p>
            <a:pPr algn="ctr"/>
            <a:r>
              <a:rPr lang="es-CO" sz="1800" dirty="0">
                <a:solidFill>
                  <a:srgbClr val="081A35"/>
                </a:solidFill>
                <a:latin typeface="Amasis MT Pro" panose="02040504050005020304" pitchFamily="18" charset="0"/>
              </a:rPr>
              <a:t>Variables de Decisión</a:t>
            </a:r>
          </a:p>
        </p:txBody>
      </p:sp>
    </p:spTree>
    <p:extLst>
      <p:ext uri="{BB962C8B-B14F-4D97-AF65-F5344CB8AC3E}">
        <p14:creationId xmlns:p14="http://schemas.microsoft.com/office/powerpoint/2010/main" val="48823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a:latin typeface="Amasis MT Pro" panose="02040504050005020304" pitchFamily="18" charset="0"/>
                <a:cs typeface="Times New Roman" panose="02020603050405020304" pitchFamily="18" charset="0"/>
              </a:rPr>
              <a:t>Modelado</a:t>
            </a:r>
            <a:endParaRPr lang="es-CO" sz="160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1">
            <a:extLst>
              <a:ext uri="{FF2B5EF4-FFF2-40B4-BE49-F238E27FC236}">
                <a16:creationId xmlns:a16="http://schemas.microsoft.com/office/drawing/2014/main" id="{BE95295E-DF66-85CD-84BA-299E59B345D5}"/>
              </a:ext>
            </a:extLst>
          </p:cNvPr>
          <p:cNvSpPr txBox="1"/>
          <p:nvPr/>
        </p:nvSpPr>
        <p:spPr>
          <a:xfrm>
            <a:off x="969378" y="1443360"/>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Formulación Matemática - Modelado</a:t>
            </a:r>
            <a:endParaRPr lang="es-CO" sz="1600" dirty="0"/>
          </a:p>
        </p:txBody>
      </p:sp>
      <p:sp>
        <p:nvSpPr>
          <p:cNvPr id="52" name="TextBox 51">
            <a:extLst>
              <a:ext uri="{FF2B5EF4-FFF2-40B4-BE49-F238E27FC236}">
                <a16:creationId xmlns:a16="http://schemas.microsoft.com/office/drawing/2014/main" id="{CB0122E8-5CD9-AE31-DAFF-8AFFCD94E88F}"/>
              </a:ext>
            </a:extLst>
          </p:cNvPr>
          <p:cNvSpPr txBox="1"/>
          <p:nvPr/>
        </p:nvSpPr>
        <p:spPr>
          <a:xfrm>
            <a:off x="802968" y="1696565"/>
            <a:ext cx="4367689" cy="523220"/>
          </a:xfrm>
          <a:custGeom>
            <a:avLst/>
            <a:gdLst>
              <a:gd name="connsiteX0" fmla="*/ 0 w 4367689"/>
              <a:gd name="connsiteY0" fmla="*/ 0 h 523220"/>
              <a:gd name="connsiteX1" fmla="*/ 536602 w 4367689"/>
              <a:gd name="connsiteY1" fmla="*/ 0 h 523220"/>
              <a:gd name="connsiteX2" fmla="*/ 1160557 w 4367689"/>
              <a:gd name="connsiteY2" fmla="*/ 0 h 523220"/>
              <a:gd name="connsiteX3" fmla="*/ 1871867 w 4367689"/>
              <a:gd name="connsiteY3" fmla="*/ 0 h 523220"/>
              <a:gd name="connsiteX4" fmla="*/ 2495822 w 4367689"/>
              <a:gd name="connsiteY4" fmla="*/ 0 h 523220"/>
              <a:gd name="connsiteX5" fmla="*/ 3032424 w 4367689"/>
              <a:gd name="connsiteY5" fmla="*/ 0 h 523220"/>
              <a:gd name="connsiteX6" fmla="*/ 3743733 w 4367689"/>
              <a:gd name="connsiteY6" fmla="*/ 0 h 523220"/>
              <a:gd name="connsiteX7" fmla="*/ 4367689 w 4367689"/>
              <a:gd name="connsiteY7" fmla="*/ 0 h 523220"/>
              <a:gd name="connsiteX8" fmla="*/ 4367689 w 4367689"/>
              <a:gd name="connsiteY8" fmla="*/ 523220 h 523220"/>
              <a:gd name="connsiteX9" fmla="*/ 3787410 w 4367689"/>
              <a:gd name="connsiteY9" fmla="*/ 523220 h 523220"/>
              <a:gd name="connsiteX10" fmla="*/ 3163455 w 4367689"/>
              <a:gd name="connsiteY10" fmla="*/ 523220 h 523220"/>
              <a:gd name="connsiteX11" fmla="*/ 2583176 w 4367689"/>
              <a:gd name="connsiteY11" fmla="*/ 523220 h 523220"/>
              <a:gd name="connsiteX12" fmla="*/ 1871867 w 4367689"/>
              <a:gd name="connsiteY12" fmla="*/ 523220 h 523220"/>
              <a:gd name="connsiteX13" fmla="*/ 1335265 w 4367689"/>
              <a:gd name="connsiteY13" fmla="*/ 523220 h 523220"/>
              <a:gd name="connsiteX14" fmla="*/ 711309 w 4367689"/>
              <a:gd name="connsiteY14" fmla="*/ 523220 h 523220"/>
              <a:gd name="connsiteX15" fmla="*/ 0 w 4367689"/>
              <a:gd name="connsiteY15" fmla="*/ 523220 h 523220"/>
              <a:gd name="connsiteX16" fmla="*/ 0 w 4367689"/>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67689" h="523220" extrusionOk="0">
                <a:moveTo>
                  <a:pt x="0" y="0"/>
                </a:moveTo>
                <a:cubicBezTo>
                  <a:pt x="181996" y="14813"/>
                  <a:pt x="407415" y="-22325"/>
                  <a:pt x="536602" y="0"/>
                </a:cubicBezTo>
                <a:cubicBezTo>
                  <a:pt x="665789" y="22325"/>
                  <a:pt x="883854" y="9542"/>
                  <a:pt x="1160557" y="0"/>
                </a:cubicBezTo>
                <a:cubicBezTo>
                  <a:pt x="1437260" y="-9542"/>
                  <a:pt x="1659513" y="14734"/>
                  <a:pt x="1871867" y="0"/>
                </a:cubicBezTo>
                <a:cubicBezTo>
                  <a:pt x="2084221" y="-14734"/>
                  <a:pt x="2200602" y="-10675"/>
                  <a:pt x="2495822" y="0"/>
                </a:cubicBezTo>
                <a:cubicBezTo>
                  <a:pt x="2791042" y="10675"/>
                  <a:pt x="2876247" y="-11240"/>
                  <a:pt x="3032424" y="0"/>
                </a:cubicBezTo>
                <a:cubicBezTo>
                  <a:pt x="3188601" y="11240"/>
                  <a:pt x="3440430" y="31303"/>
                  <a:pt x="3743733" y="0"/>
                </a:cubicBezTo>
                <a:cubicBezTo>
                  <a:pt x="4047036" y="-31303"/>
                  <a:pt x="4189123" y="-20035"/>
                  <a:pt x="4367689" y="0"/>
                </a:cubicBezTo>
                <a:cubicBezTo>
                  <a:pt x="4374219" y="108709"/>
                  <a:pt x="4367919" y="350610"/>
                  <a:pt x="4367689" y="523220"/>
                </a:cubicBezTo>
                <a:cubicBezTo>
                  <a:pt x="4194265" y="551689"/>
                  <a:pt x="4043431" y="543687"/>
                  <a:pt x="3787410" y="523220"/>
                </a:cubicBezTo>
                <a:cubicBezTo>
                  <a:pt x="3531389" y="502753"/>
                  <a:pt x="3354493" y="496918"/>
                  <a:pt x="3163455" y="523220"/>
                </a:cubicBezTo>
                <a:cubicBezTo>
                  <a:pt x="2972417" y="549522"/>
                  <a:pt x="2742132" y="504724"/>
                  <a:pt x="2583176" y="523220"/>
                </a:cubicBezTo>
                <a:cubicBezTo>
                  <a:pt x="2424220" y="541716"/>
                  <a:pt x="2029410" y="544466"/>
                  <a:pt x="1871867" y="523220"/>
                </a:cubicBezTo>
                <a:cubicBezTo>
                  <a:pt x="1714324" y="501974"/>
                  <a:pt x="1489932" y="533909"/>
                  <a:pt x="1335265" y="523220"/>
                </a:cubicBezTo>
                <a:cubicBezTo>
                  <a:pt x="1180598" y="512531"/>
                  <a:pt x="895065" y="538643"/>
                  <a:pt x="711309" y="523220"/>
                </a:cubicBezTo>
                <a:cubicBezTo>
                  <a:pt x="527553" y="507797"/>
                  <a:pt x="157391" y="521519"/>
                  <a:pt x="0" y="523220"/>
                </a:cubicBezTo>
                <a:cubicBezTo>
                  <a:pt x="2418" y="372794"/>
                  <a:pt x="25117" y="156806"/>
                  <a:pt x="0" y="0"/>
                </a:cubicBezTo>
                <a:close/>
              </a:path>
            </a:pathLst>
          </a:custGeom>
          <a:noFill/>
          <a:ln>
            <a:noFill/>
            <a:prstDash val="dash"/>
            <a:extLst>
              <a:ext uri="{C807C97D-BFC1-408E-A445-0C87EB9F89A2}">
                <ask:lineSketchStyleProps xmlns:ask="http://schemas.microsoft.com/office/drawing/2018/sketchyshapes" sd="3336465035">
                  <a:prstGeom prst="rect">
                    <a:avLst/>
                  </a:prstGeom>
                  <ask:type>
                    <ask:lineSketchFreehand/>
                  </ask:type>
                </ask:lineSketchStyleProps>
              </a:ext>
            </a:extLst>
          </a:ln>
        </p:spPr>
        <p:txBody>
          <a:bodyPr wrap="square" rtlCol="0" anchor="ctr">
            <a:spAutoFit/>
          </a:bodyPr>
          <a:lstStyle/>
          <a:p>
            <a:pPr algn="ctr"/>
            <a:r>
              <a:rPr lang="es-ES" sz="1400" dirty="0">
                <a:latin typeface="Amasis MT Pro" panose="02040504050005020304" pitchFamily="18" charset="0"/>
              </a:rPr>
              <a:t>Soluciones analíticas para opciones europeas de compra y venta.</a:t>
            </a:r>
            <a:endParaRPr lang="es-CO" sz="1400" dirty="0">
              <a:latin typeface="Amasis MT Pro" panose="02040504050005020304" pitchFamily="18" charset="0"/>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6D90320-0FD4-A6A6-CEEF-8C85680437C6}"/>
                  </a:ext>
                </a:extLst>
              </p:cNvPr>
              <p:cNvSpPr txBox="1"/>
              <p:nvPr/>
            </p:nvSpPr>
            <p:spPr>
              <a:xfrm>
                <a:off x="5871411" y="3054465"/>
                <a:ext cx="5356023" cy="2546466"/>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s-CO"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t>𝑆</m:t>
                    </m:r>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t>0</m:t>
                        </m:r>
                      </m:e>
                    </m:d>
                  </m:oMath>
                </a14:m>
                <a:r>
                  <a:rPr lang="es-CO" sz="1800" kern="100" dirty="0">
                    <a:effectLst/>
                    <a:latin typeface="Calibri" panose="020F0502020204030204" pitchFamily="34" charset="0"/>
                    <a:ea typeface="Calibri" panose="020F0502020204030204" pitchFamily="34" charset="0"/>
                    <a:cs typeface="Calibri" panose="020F0502020204030204" pitchFamily="34" charset="0"/>
                  </a:rPr>
                  <a:t> es el precio </a:t>
                </a:r>
                <a:r>
                  <a:rPr lang="es-CO" kern="100" dirty="0">
                    <a:latin typeface="Calibri" panose="020F0502020204030204" pitchFamily="34" charset="0"/>
                    <a:ea typeface="Calibri" panose="020F0502020204030204" pitchFamily="34" charset="0"/>
                    <a:cs typeface="Calibri" panose="020F0502020204030204" pitchFamily="34" charset="0"/>
                  </a:rPr>
                  <a:t>actual de la acción</a:t>
                </a: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b="0" i="1" kern="100" smtClean="0">
                        <a:latin typeface="Cambria Math" panose="02040503050406030204" pitchFamily="18" charset="0"/>
                        <a:ea typeface="Calibri" panose="020F0502020204030204" pitchFamily="34" charset="0"/>
                        <a:cs typeface="Calibri" panose="020F0502020204030204" pitchFamily="34" charset="0"/>
                      </a:rPr>
                      <m:t>𝐾</m:t>
                    </m:r>
                    <m:r>
                      <a:rPr lang="en-US" b="0" i="1" kern="100" smtClean="0">
                        <a:latin typeface="Cambria Math" panose="02040503050406030204" pitchFamily="18" charset="0"/>
                        <a:ea typeface="Calibri" panose="020F0502020204030204" pitchFamily="34" charset="0"/>
                        <a:cs typeface="Calibri" panose="020F0502020204030204" pitchFamily="34" charset="0"/>
                      </a:rPr>
                      <m:t>:</m:t>
                    </m:r>
                    <m:r>
                      <a:rPr lang="en-US" b="0" i="1" kern="100" smtClean="0">
                        <a:latin typeface="Cambria Math" panose="02040503050406030204" pitchFamily="18" charset="0"/>
                        <a:ea typeface="Calibri" panose="020F0502020204030204" pitchFamily="34" charset="0"/>
                        <a:cs typeface="Calibri" panose="020F0502020204030204" pitchFamily="34" charset="0"/>
                      </a:rPr>
                      <m:t>𝑒𝑠</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𝑒𝑙</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𝑝𝑟𝑒𝑐𝑖𝑜</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𝑑𝑒</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𝑙𝑎</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𝑜𝑝𝑐𝑖</m:t>
                    </m:r>
                    <m:r>
                      <a:rPr lang="en-US" b="0" i="1" kern="100" smtClean="0">
                        <a:latin typeface="Cambria Math" panose="02040503050406030204" pitchFamily="18" charset="0"/>
                        <a:ea typeface="Calibri" panose="020F0502020204030204" pitchFamily="34" charset="0"/>
                        <a:cs typeface="Calibri" panose="020F0502020204030204" pitchFamily="34" charset="0"/>
                      </a:rPr>
                      <m:t>ó</m:t>
                    </m:r>
                    <m:r>
                      <a:rPr lang="en-US" b="0" i="1" kern="100" smtClean="0">
                        <a:latin typeface="Cambria Math" panose="02040503050406030204" pitchFamily="18" charset="0"/>
                        <a:ea typeface="Calibri" panose="020F0502020204030204" pitchFamily="34" charset="0"/>
                        <a:cs typeface="Calibri" panose="020F0502020204030204" pitchFamily="34" charset="0"/>
                      </a:rPr>
                      <m:t>𝑛</m:t>
                    </m:r>
                    <m:r>
                      <a:rPr lang="en-US" b="0" i="1" kern="100" smtClean="0">
                        <a:latin typeface="Cambria Math" panose="02040503050406030204" pitchFamily="18" charset="0"/>
                        <a:ea typeface="Calibri" panose="020F0502020204030204" pitchFamily="34" charset="0"/>
                        <a:cs typeface="Calibri" panose="020F0502020204030204" pitchFamily="34" charset="0"/>
                      </a:rPr>
                      <m:t>.</m:t>
                    </m:r>
                  </m:oMath>
                </a14:m>
                <a:endParaRPr lang="en-US" b="0"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b="0" i="1" kern="100" smtClean="0">
                        <a:latin typeface="Cambria Math" panose="02040503050406030204" pitchFamily="18" charset="0"/>
                        <a:ea typeface="Calibri" panose="020F0502020204030204" pitchFamily="34" charset="0"/>
                        <a:cs typeface="Calibri" panose="020F0502020204030204" pitchFamily="34" charset="0"/>
                      </a:rPr>
                      <m:t>𝑇</m:t>
                    </m:r>
                    <m:r>
                      <a:rPr lang="en-US" b="0" i="1" kern="100" smtClean="0">
                        <a:latin typeface="Cambria Math" panose="02040503050406030204" pitchFamily="18" charset="0"/>
                        <a:ea typeface="Calibri" panose="020F0502020204030204" pitchFamily="34" charset="0"/>
                        <a:cs typeface="Calibri" panose="020F0502020204030204" pitchFamily="34" charset="0"/>
                      </a:rPr>
                      <m:t>:</m:t>
                    </m:r>
                    <m:r>
                      <a:rPr lang="en-US" b="0" i="1" kern="100" smtClean="0">
                        <a:latin typeface="Cambria Math" panose="02040503050406030204" pitchFamily="18" charset="0"/>
                        <a:ea typeface="Calibri" panose="020F0502020204030204" pitchFamily="34" charset="0"/>
                        <a:cs typeface="Calibri" panose="020F0502020204030204" pitchFamily="34" charset="0"/>
                      </a:rPr>
                      <m:t>𝑒𝑠</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𝑒𝑙</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𝑡𝑖𝑒𝑚𝑝𝑜</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h𝑎𝑠𝑡𝑎</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𝑒𝑙</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𝑣𝑒𝑛𝑐𝑖𝑚𝑖𝑒𝑛𝑡𝑜</m:t>
                    </m:r>
                  </m:oMath>
                </a14:m>
                <a:endParaRPr lang="en-US" b="0"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b="0" i="1" kern="100" smtClean="0">
                        <a:latin typeface="Cambria Math" panose="02040503050406030204" pitchFamily="18" charset="0"/>
                        <a:ea typeface="Calibri" panose="020F0502020204030204" pitchFamily="34" charset="0"/>
                        <a:cs typeface="Calibri" panose="020F0502020204030204" pitchFamily="34" charset="0"/>
                      </a:rPr>
                      <m:t>𝑟</m:t>
                    </m:r>
                    <m:r>
                      <a:rPr lang="en-US" b="0" i="1" kern="100" smtClean="0">
                        <a:latin typeface="Cambria Math" panose="02040503050406030204" pitchFamily="18" charset="0"/>
                        <a:ea typeface="Calibri" panose="020F0502020204030204" pitchFamily="34" charset="0"/>
                        <a:cs typeface="Calibri" panose="020F0502020204030204" pitchFamily="34" charset="0"/>
                      </a:rPr>
                      <m:t>:</m:t>
                    </m:r>
                    <m:r>
                      <a:rPr lang="en-US" b="0" i="1" kern="100" smtClean="0">
                        <a:latin typeface="Cambria Math" panose="02040503050406030204" pitchFamily="18" charset="0"/>
                        <a:ea typeface="Calibri" panose="020F0502020204030204" pitchFamily="34" charset="0"/>
                        <a:cs typeface="Calibri" panose="020F0502020204030204" pitchFamily="34" charset="0"/>
                      </a:rPr>
                      <m:t>𝑒𝑠</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𝑙𝑎</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𝑡𝑎𝑠𝑎</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𝑑𝑒</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𝑖𝑛𝑡𝑒𝑟</m:t>
                    </m:r>
                    <m:r>
                      <a:rPr lang="en-US" b="0" i="1" kern="100" smtClean="0">
                        <a:latin typeface="Cambria Math" panose="02040503050406030204" pitchFamily="18" charset="0"/>
                        <a:ea typeface="Calibri" panose="020F0502020204030204" pitchFamily="34" charset="0"/>
                        <a:cs typeface="Calibri" panose="020F0502020204030204" pitchFamily="34" charset="0"/>
                      </a:rPr>
                      <m:t>é</m:t>
                    </m:r>
                    <m:r>
                      <a:rPr lang="en-US" b="0" i="1" kern="100" smtClean="0">
                        <a:latin typeface="Cambria Math" panose="02040503050406030204" pitchFamily="18" charset="0"/>
                        <a:ea typeface="Calibri" panose="020F0502020204030204" pitchFamily="34" charset="0"/>
                        <a:cs typeface="Calibri" panose="020F0502020204030204" pitchFamily="34" charset="0"/>
                      </a:rPr>
                      <m:t>𝑠</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𝑙𝑖𝑏𝑟𝑒</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𝑑𝑒</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𝑟𝑖𝑠𝑔𝑜</m:t>
                    </m:r>
                  </m:oMath>
                </a14:m>
                <a:endParaRPr lang="en-US" b="0"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14:m>
                  <m:oMath xmlns:m="http://schemas.openxmlformats.org/officeDocument/2006/math">
                    <m:r>
                      <a:rPr lang="en-US" b="0" i="1" kern="100" smtClean="0">
                        <a:latin typeface="Cambria Math" panose="02040503050406030204" pitchFamily="18" charset="0"/>
                        <a:ea typeface="Calibri" panose="020F0502020204030204" pitchFamily="34" charset="0"/>
                        <a:cs typeface="Calibri" panose="020F0502020204030204" pitchFamily="34" charset="0"/>
                      </a:rPr>
                      <m:t>𝑃</m:t>
                    </m:r>
                    <m:r>
                      <a:rPr lang="en-US" b="0" i="1" kern="100" smtClean="0">
                        <a:latin typeface="Cambria Math" panose="02040503050406030204" pitchFamily="18" charset="0"/>
                        <a:ea typeface="Calibri" panose="020F0502020204030204" pitchFamily="34" charset="0"/>
                        <a:cs typeface="Calibri" panose="020F0502020204030204" pitchFamily="34" charset="0"/>
                      </a:rPr>
                      <m:t>1 </m:t>
                    </m:r>
                    <m:r>
                      <a:rPr lang="en-US" b="0" i="1" kern="100" smtClean="0">
                        <a:latin typeface="Cambria Math" panose="02040503050406030204" pitchFamily="18" charset="0"/>
                        <a:ea typeface="Calibri" panose="020F0502020204030204" pitchFamily="34" charset="0"/>
                        <a:cs typeface="Calibri" panose="020F0502020204030204" pitchFamily="34" charset="0"/>
                      </a:rPr>
                      <m:t>𝑦</m:t>
                    </m:r>
                    <m:r>
                      <a:rPr lang="en-US" b="0" i="1" kern="100" smtClean="0">
                        <a:latin typeface="Cambria Math" panose="02040503050406030204" pitchFamily="18" charset="0"/>
                        <a:ea typeface="Calibri" panose="020F0502020204030204" pitchFamily="34" charset="0"/>
                        <a:cs typeface="Calibri" panose="020F0502020204030204" pitchFamily="34" charset="0"/>
                      </a:rPr>
                      <m:t> </m:t>
                    </m:r>
                    <m:r>
                      <a:rPr lang="en-US" b="0" i="1" kern="100" smtClean="0">
                        <a:latin typeface="Cambria Math" panose="02040503050406030204" pitchFamily="18" charset="0"/>
                        <a:ea typeface="Calibri" panose="020F0502020204030204" pitchFamily="34" charset="0"/>
                        <a:cs typeface="Calibri" panose="020F0502020204030204" pitchFamily="34" charset="0"/>
                      </a:rPr>
                      <m:t>𝑃</m:t>
                    </m:r>
                    <m:r>
                      <a:rPr lang="en-US" b="0" i="1" kern="100" smtClean="0">
                        <a:latin typeface="Cambria Math" panose="02040503050406030204" pitchFamily="18" charset="0"/>
                        <a:ea typeface="Calibri" panose="020F0502020204030204" pitchFamily="34" charset="0"/>
                        <a:cs typeface="Calibri" panose="020F0502020204030204" pitchFamily="34" charset="0"/>
                      </a:rPr>
                      <m:t>2</m:t>
                    </m:r>
                  </m:oMath>
                </a14:m>
                <a:r>
                  <a:rPr lang="en-US" kern="100" dirty="0">
                    <a:latin typeface="Calibri" panose="020F0502020204030204" pitchFamily="34" charset="0"/>
                    <a:ea typeface="Calibri" panose="020F0502020204030204" pitchFamily="34" charset="0"/>
                    <a:cs typeface="Calibri" panose="020F0502020204030204" pitchFamily="34" charset="0"/>
                  </a:rPr>
                  <a:t>: </a:t>
                </a:r>
                <a:r>
                  <a:rPr lang="en-US" kern="100" dirty="0" err="1">
                    <a:latin typeface="Calibri" panose="020F0502020204030204" pitchFamily="34" charset="0"/>
                    <a:ea typeface="Calibri" panose="020F0502020204030204" pitchFamily="34" charset="0"/>
                    <a:cs typeface="Calibri" panose="020F0502020204030204" pitchFamily="34" charset="0"/>
                  </a:rPr>
                  <a:t>soluciones</a:t>
                </a:r>
                <a:r>
                  <a:rPr lang="en-US" kern="100" dirty="0">
                    <a:latin typeface="Calibri" panose="020F0502020204030204" pitchFamily="34" charset="0"/>
                    <a:ea typeface="Calibri" panose="020F0502020204030204" pitchFamily="34" charset="0"/>
                    <a:cs typeface="Calibri" panose="020F0502020204030204" pitchFamily="34" charset="0"/>
                  </a:rPr>
                  <a:t> </a:t>
                </a:r>
                <a:r>
                  <a:rPr lang="en-US" kern="100" dirty="0" err="1">
                    <a:latin typeface="Calibri" panose="020F0502020204030204" pitchFamily="34" charset="0"/>
                    <a:ea typeface="Calibri" panose="020F0502020204030204" pitchFamily="34" charset="0"/>
                    <a:cs typeface="Calibri" panose="020F0502020204030204" pitchFamily="34" charset="0"/>
                  </a:rPr>
                  <a:t>analíticas</a:t>
                </a:r>
                <a:r>
                  <a:rPr lang="en-US" kern="100" dirty="0">
                    <a:latin typeface="Calibri" panose="020F0502020204030204" pitchFamily="34" charset="0"/>
                    <a:ea typeface="Calibri" panose="020F0502020204030204" pitchFamily="34" charset="0"/>
                    <a:cs typeface="Calibri" panose="020F0502020204030204" pitchFamily="34" charset="0"/>
                  </a:rPr>
                  <a:t>.</a:t>
                </a:r>
                <a:endParaRPr lang="es-CO" kern="1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mc:Choice>
        <mc:Fallback>
          <p:sp>
            <p:nvSpPr>
              <p:cNvPr id="19" name="TextBox 18">
                <a:extLst>
                  <a:ext uri="{FF2B5EF4-FFF2-40B4-BE49-F238E27FC236}">
                    <a16:creationId xmlns:a16="http://schemas.microsoft.com/office/drawing/2014/main" id="{06D90320-0FD4-A6A6-CEEF-8C85680437C6}"/>
                  </a:ext>
                </a:extLst>
              </p:cNvPr>
              <p:cNvSpPr txBox="1">
                <a:spLocks noRot="1" noChangeAspect="1" noMove="1" noResize="1" noEditPoints="1" noAdjustHandles="1" noChangeArrowheads="1" noChangeShapeType="1" noTextEdit="1"/>
              </p:cNvSpPr>
              <p:nvPr/>
            </p:nvSpPr>
            <p:spPr>
              <a:xfrm>
                <a:off x="5871411" y="3054465"/>
                <a:ext cx="5356023" cy="2546466"/>
              </a:xfrm>
              <a:prstGeom prst="rect">
                <a:avLst/>
              </a:prstGeom>
              <a:blipFill>
                <a:blip r:embed="rId3"/>
                <a:stretch>
                  <a:fillRect l="-910" t="-1435"/>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03D87FB6-C077-1EFB-B0C1-79A7D04F1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657" y="1939676"/>
            <a:ext cx="6871919" cy="731055"/>
          </a:xfrm>
          <a:prstGeom prst="rect">
            <a:avLst/>
          </a:prstGeom>
        </p:spPr>
      </p:pic>
    </p:spTree>
    <p:extLst>
      <p:ext uri="{BB962C8B-B14F-4D97-AF65-F5344CB8AC3E}">
        <p14:creationId xmlns:p14="http://schemas.microsoft.com/office/powerpoint/2010/main" val="29382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45214" y="370249"/>
            <a:ext cx="6096000" cy="523220"/>
          </a:xfrm>
          <a:prstGeom prst="rect">
            <a:avLst/>
          </a:prstGeom>
          <a:noFill/>
        </p:spPr>
        <p:txBody>
          <a:bodyPr wrap="square" lIns="91440" tIns="45720" rIns="91440" bIns="45720" anchor="t">
            <a:spAutoFit/>
          </a:bodyPr>
          <a:lstStyle/>
          <a:p>
            <a:r>
              <a:rPr lang="es-CO" sz="2800" b="1" kern="0" dirty="0">
                <a:latin typeface="Amasis MT Pro"/>
                <a:cs typeface="Times New Roman"/>
              </a:rPr>
              <a:t>Parámetros</a:t>
            </a: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12" name="TextBox 3">
            <a:extLst>
              <a:ext uri="{FF2B5EF4-FFF2-40B4-BE49-F238E27FC236}">
                <a16:creationId xmlns:a16="http://schemas.microsoft.com/office/drawing/2014/main" id="{A1F095AB-1CF2-B916-00BD-21992F8B37D8}"/>
              </a:ext>
            </a:extLst>
          </p:cNvPr>
          <p:cNvSpPr txBox="1"/>
          <p:nvPr/>
        </p:nvSpPr>
        <p:spPr>
          <a:xfrm>
            <a:off x="76472" y="1458447"/>
            <a:ext cx="142711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Amazon</a:t>
            </a:r>
            <a:endParaRPr lang="es-CO" sz="1200" b="1" kern="0" spc="15" dirty="0">
              <a:solidFill>
                <a:srgbClr val="202122"/>
              </a:solidFill>
              <a:effectLst/>
              <a:latin typeface="Amasis MT Pro"/>
              <a:ea typeface="Times New Roman" panose="02020603050405020304" pitchFamily="18" charset="0"/>
              <a:cs typeface="Times New Roman"/>
            </a:endParaRPr>
          </a:p>
        </p:txBody>
      </p:sp>
      <p:sp>
        <p:nvSpPr>
          <p:cNvPr id="18" name="TextBox 3">
            <a:extLst>
              <a:ext uri="{FF2B5EF4-FFF2-40B4-BE49-F238E27FC236}">
                <a16:creationId xmlns:a16="http://schemas.microsoft.com/office/drawing/2014/main" id="{21636C74-1A97-497A-A15B-861595FAD316}"/>
              </a:ext>
            </a:extLst>
          </p:cNvPr>
          <p:cNvSpPr txBox="1"/>
          <p:nvPr/>
        </p:nvSpPr>
        <p:spPr>
          <a:xfrm>
            <a:off x="4324622" y="1458447"/>
            <a:ext cx="1817644"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Apple</a:t>
            </a:r>
            <a:endParaRPr lang="es-CO" sz="1200" b="1" kern="0" spc="15" dirty="0">
              <a:solidFill>
                <a:srgbClr val="202122"/>
              </a:solidFill>
              <a:effectLst/>
              <a:latin typeface="Amasis MT Pro"/>
              <a:ea typeface="Times New Roman" panose="02020603050405020304" pitchFamily="18" charset="0"/>
              <a:cs typeface="Times New Roman"/>
            </a:endParaRPr>
          </a:p>
        </p:txBody>
      </p:sp>
      <p:sp>
        <p:nvSpPr>
          <p:cNvPr id="20" name="TextBox 3">
            <a:extLst>
              <a:ext uri="{FF2B5EF4-FFF2-40B4-BE49-F238E27FC236}">
                <a16:creationId xmlns:a16="http://schemas.microsoft.com/office/drawing/2014/main" id="{10A24A7C-441F-6980-208E-50C6F7559200}"/>
              </a:ext>
            </a:extLst>
          </p:cNvPr>
          <p:cNvSpPr txBox="1"/>
          <p:nvPr/>
        </p:nvSpPr>
        <p:spPr>
          <a:xfrm>
            <a:off x="7944122" y="1458447"/>
            <a:ext cx="1589044"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Meta</a:t>
            </a:r>
            <a:endParaRPr lang="es-CO" sz="1200" b="1" kern="0" spc="15" dirty="0">
              <a:solidFill>
                <a:srgbClr val="202122"/>
              </a:solidFill>
              <a:effectLst/>
              <a:latin typeface="Amasis MT Pro"/>
              <a:ea typeface="Times New Roman" panose="02020603050405020304" pitchFamily="18" charset="0"/>
              <a:cs typeface="Times New Roman"/>
            </a:endParaRPr>
          </a:p>
        </p:txBody>
      </p:sp>
      <p:sp>
        <p:nvSpPr>
          <p:cNvPr id="22" name="TextBox 3">
            <a:extLst>
              <a:ext uri="{FF2B5EF4-FFF2-40B4-BE49-F238E27FC236}">
                <a16:creationId xmlns:a16="http://schemas.microsoft.com/office/drawing/2014/main" id="{430F8240-704D-95DA-79D1-A36F7F4688FA}"/>
              </a:ext>
            </a:extLst>
          </p:cNvPr>
          <p:cNvSpPr txBox="1"/>
          <p:nvPr/>
        </p:nvSpPr>
        <p:spPr>
          <a:xfrm>
            <a:off x="181247" y="3668247"/>
            <a:ext cx="1798594"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Tesla</a:t>
            </a:r>
            <a:endParaRPr lang="es-CO" sz="1200" b="1" kern="0" spc="15" dirty="0">
              <a:solidFill>
                <a:srgbClr val="202122"/>
              </a:solidFill>
              <a:effectLst/>
              <a:latin typeface="Amasis MT Pro"/>
              <a:ea typeface="Times New Roman" panose="02020603050405020304" pitchFamily="18" charset="0"/>
              <a:cs typeface="Times New Roman"/>
            </a:endParaRPr>
          </a:p>
        </p:txBody>
      </p:sp>
      <p:sp>
        <p:nvSpPr>
          <p:cNvPr id="24" name="TextBox 3">
            <a:extLst>
              <a:ext uri="{FF2B5EF4-FFF2-40B4-BE49-F238E27FC236}">
                <a16:creationId xmlns:a16="http://schemas.microsoft.com/office/drawing/2014/main" id="{84808C5A-FB0A-89F0-0AAF-E8CA89448235}"/>
              </a:ext>
            </a:extLst>
          </p:cNvPr>
          <p:cNvSpPr txBox="1"/>
          <p:nvPr/>
        </p:nvSpPr>
        <p:spPr>
          <a:xfrm>
            <a:off x="4343672" y="3668247"/>
            <a:ext cx="1798594"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Coca Cola</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25" name="Imagen 24" descr="Texto&#10;&#10;Descripción generada automáticamente">
            <a:extLst>
              <a:ext uri="{FF2B5EF4-FFF2-40B4-BE49-F238E27FC236}">
                <a16:creationId xmlns:a16="http://schemas.microsoft.com/office/drawing/2014/main" id="{126A77ED-21FA-0125-102E-FE3E9617EA55}"/>
              </a:ext>
            </a:extLst>
          </p:cNvPr>
          <p:cNvPicPr>
            <a:picLocks noChangeAspect="1"/>
          </p:cNvPicPr>
          <p:nvPr/>
        </p:nvPicPr>
        <p:blipFill>
          <a:blip r:embed="rId3"/>
          <a:stretch>
            <a:fillRect/>
          </a:stretch>
        </p:blipFill>
        <p:spPr>
          <a:xfrm>
            <a:off x="3600450" y="1927073"/>
            <a:ext cx="3771900" cy="1498905"/>
          </a:xfrm>
          <a:prstGeom prst="rect">
            <a:avLst/>
          </a:prstGeom>
        </p:spPr>
      </p:pic>
      <p:pic>
        <p:nvPicPr>
          <p:cNvPr id="26" name="Imagen 25" descr="Texto&#10;&#10;Descripción generada automáticamente">
            <a:extLst>
              <a:ext uri="{FF2B5EF4-FFF2-40B4-BE49-F238E27FC236}">
                <a16:creationId xmlns:a16="http://schemas.microsoft.com/office/drawing/2014/main" id="{080BF39C-9BF7-1115-C6A1-45425C54DACD}"/>
              </a:ext>
            </a:extLst>
          </p:cNvPr>
          <p:cNvPicPr>
            <a:picLocks noChangeAspect="1"/>
          </p:cNvPicPr>
          <p:nvPr/>
        </p:nvPicPr>
        <p:blipFill>
          <a:blip r:embed="rId4"/>
          <a:stretch>
            <a:fillRect/>
          </a:stretch>
        </p:blipFill>
        <p:spPr>
          <a:xfrm>
            <a:off x="181247" y="1957672"/>
            <a:ext cx="3324225" cy="1466616"/>
          </a:xfrm>
          <a:prstGeom prst="rect">
            <a:avLst/>
          </a:prstGeom>
        </p:spPr>
      </p:pic>
      <p:pic>
        <p:nvPicPr>
          <p:cNvPr id="27" name="Imagen 26" descr="Texto&#10;&#10;Descripción generada automáticamente">
            <a:extLst>
              <a:ext uri="{FF2B5EF4-FFF2-40B4-BE49-F238E27FC236}">
                <a16:creationId xmlns:a16="http://schemas.microsoft.com/office/drawing/2014/main" id="{488672BD-CC52-07FC-2C27-9B2CEF8F70AA}"/>
              </a:ext>
            </a:extLst>
          </p:cNvPr>
          <p:cNvPicPr>
            <a:picLocks noChangeAspect="1"/>
          </p:cNvPicPr>
          <p:nvPr/>
        </p:nvPicPr>
        <p:blipFill>
          <a:blip r:embed="rId5"/>
          <a:stretch>
            <a:fillRect/>
          </a:stretch>
        </p:blipFill>
        <p:spPr>
          <a:xfrm>
            <a:off x="76200" y="4335489"/>
            <a:ext cx="3324225" cy="1577921"/>
          </a:xfrm>
          <a:prstGeom prst="rect">
            <a:avLst/>
          </a:prstGeom>
        </p:spPr>
      </p:pic>
      <p:pic>
        <p:nvPicPr>
          <p:cNvPr id="28" name="Imagen 27" descr="Texto&#10;&#10;Descripción generada automáticamente">
            <a:extLst>
              <a:ext uri="{FF2B5EF4-FFF2-40B4-BE49-F238E27FC236}">
                <a16:creationId xmlns:a16="http://schemas.microsoft.com/office/drawing/2014/main" id="{68350AFF-5AEA-9C9E-CB56-73F3E0D6D2CC}"/>
              </a:ext>
            </a:extLst>
          </p:cNvPr>
          <p:cNvPicPr>
            <a:picLocks noChangeAspect="1"/>
          </p:cNvPicPr>
          <p:nvPr/>
        </p:nvPicPr>
        <p:blipFill>
          <a:blip r:embed="rId6"/>
          <a:stretch>
            <a:fillRect/>
          </a:stretch>
        </p:blipFill>
        <p:spPr>
          <a:xfrm>
            <a:off x="7667625" y="1923526"/>
            <a:ext cx="3733800" cy="1582197"/>
          </a:xfrm>
          <a:prstGeom prst="rect">
            <a:avLst/>
          </a:prstGeom>
        </p:spPr>
      </p:pic>
      <p:pic>
        <p:nvPicPr>
          <p:cNvPr id="29" name="Imagen 28" descr="Texto&#10;&#10;Descripción generada automáticamente">
            <a:extLst>
              <a:ext uri="{FF2B5EF4-FFF2-40B4-BE49-F238E27FC236}">
                <a16:creationId xmlns:a16="http://schemas.microsoft.com/office/drawing/2014/main" id="{67B684C4-1512-AFA4-EAF5-B24E9CC27B09}"/>
              </a:ext>
            </a:extLst>
          </p:cNvPr>
          <p:cNvPicPr>
            <a:picLocks noChangeAspect="1"/>
          </p:cNvPicPr>
          <p:nvPr/>
        </p:nvPicPr>
        <p:blipFill>
          <a:blip r:embed="rId7"/>
          <a:stretch>
            <a:fillRect/>
          </a:stretch>
        </p:blipFill>
        <p:spPr>
          <a:xfrm>
            <a:off x="3695700" y="4442534"/>
            <a:ext cx="3676650" cy="1573382"/>
          </a:xfrm>
          <a:prstGeom prst="rect">
            <a:avLst/>
          </a:prstGeom>
        </p:spPr>
      </p:pic>
    </p:spTree>
    <p:extLst>
      <p:ext uri="{BB962C8B-B14F-4D97-AF65-F5344CB8AC3E}">
        <p14:creationId xmlns:p14="http://schemas.microsoft.com/office/powerpoint/2010/main" val="3257848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a:latin typeface="Amasis MT Pro" panose="02040504050005020304" pitchFamily="18" charset="0"/>
                <a:cs typeface="Times New Roman" panose="02020603050405020304" pitchFamily="18" charset="0"/>
              </a:rPr>
              <a:t>Modelado</a:t>
            </a:r>
            <a:endParaRPr lang="es-CO" sz="160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1">
            <a:extLst>
              <a:ext uri="{FF2B5EF4-FFF2-40B4-BE49-F238E27FC236}">
                <a16:creationId xmlns:a16="http://schemas.microsoft.com/office/drawing/2014/main" id="{BE95295E-DF66-85CD-84BA-299E59B345D5}"/>
              </a:ext>
            </a:extLst>
          </p:cNvPr>
          <p:cNvSpPr txBox="1"/>
          <p:nvPr/>
        </p:nvSpPr>
        <p:spPr>
          <a:xfrm>
            <a:off x="969378" y="1443360"/>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Formulación Matemática – Discretización para la simulación</a:t>
            </a:r>
            <a:endParaRPr lang="es-CO" sz="1600" dirty="0"/>
          </a:p>
        </p:txBody>
      </p:sp>
      <p:sp>
        <p:nvSpPr>
          <p:cNvPr id="52" name="TextBox 51">
            <a:extLst>
              <a:ext uri="{FF2B5EF4-FFF2-40B4-BE49-F238E27FC236}">
                <a16:creationId xmlns:a16="http://schemas.microsoft.com/office/drawing/2014/main" id="{CB0122E8-5CD9-AE31-DAFF-8AFFCD94E88F}"/>
              </a:ext>
            </a:extLst>
          </p:cNvPr>
          <p:cNvSpPr txBox="1"/>
          <p:nvPr/>
        </p:nvSpPr>
        <p:spPr>
          <a:xfrm>
            <a:off x="802968" y="1696565"/>
            <a:ext cx="4367689" cy="523220"/>
          </a:xfrm>
          <a:custGeom>
            <a:avLst/>
            <a:gdLst>
              <a:gd name="connsiteX0" fmla="*/ 0 w 4367689"/>
              <a:gd name="connsiteY0" fmla="*/ 0 h 523220"/>
              <a:gd name="connsiteX1" fmla="*/ 536602 w 4367689"/>
              <a:gd name="connsiteY1" fmla="*/ 0 h 523220"/>
              <a:gd name="connsiteX2" fmla="*/ 1160557 w 4367689"/>
              <a:gd name="connsiteY2" fmla="*/ 0 h 523220"/>
              <a:gd name="connsiteX3" fmla="*/ 1871867 w 4367689"/>
              <a:gd name="connsiteY3" fmla="*/ 0 h 523220"/>
              <a:gd name="connsiteX4" fmla="*/ 2495822 w 4367689"/>
              <a:gd name="connsiteY4" fmla="*/ 0 h 523220"/>
              <a:gd name="connsiteX5" fmla="*/ 3032424 w 4367689"/>
              <a:gd name="connsiteY5" fmla="*/ 0 h 523220"/>
              <a:gd name="connsiteX6" fmla="*/ 3743733 w 4367689"/>
              <a:gd name="connsiteY6" fmla="*/ 0 h 523220"/>
              <a:gd name="connsiteX7" fmla="*/ 4367689 w 4367689"/>
              <a:gd name="connsiteY7" fmla="*/ 0 h 523220"/>
              <a:gd name="connsiteX8" fmla="*/ 4367689 w 4367689"/>
              <a:gd name="connsiteY8" fmla="*/ 523220 h 523220"/>
              <a:gd name="connsiteX9" fmla="*/ 3787410 w 4367689"/>
              <a:gd name="connsiteY9" fmla="*/ 523220 h 523220"/>
              <a:gd name="connsiteX10" fmla="*/ 3163455 w 4367689"/>
              <a:gd name="connsiteY10" fmla="*/ 523220 h 523220"/>
              <a:gd name="connsiteX11" fmla="*/ 2583176 w 4367689"/>
              <a:gd name="connsiteY11" fmla="*/ 523220 h 523220"/>
              <a:gd name="connsiteX12" fmla="*/ 1871867 w 4367689"/>
              <a:gd name="connsiteY12" fmla="*/ 523220 h 523220"/>
              <a:gd name="connsiteX13" fmla="*/ 1335265 w 4367689"/>
              <a:gd name="connsiteY13" fmla="*/ 523220 h 523220"/>
              <a:gd name="connsiteX14" fmla="*/ 711309 w 4367689"/>
              <a:gd name="connsiteY14" fmla="*/ 523220 h 523220"/>
              <a:gd name="connsiteX15" fmla="*/ 0 w 4367689"/>
              <a:gd name="connsiteY15" fmla="*/ 523220 h 523220"/>
              <a:gd name="connsiteX16" fmla="*/ 0 w 4367689"/>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67689" h="523220" extrusionOk="0">
                <a:moveTo>
                  <a:pt x="0" y="0"/>
                </a:moveTo>
                <a:cubicBezTo>
                  <a:pt x="181996" y="14813"/>
                  <a:pt x="407415" y="-22325"/>
                  <a:pt x="536602" y="0"/>
                </a:cubicBezTo>
                <a:cubicBezTo>
                  <a:pt x="665789" y="22325"/>
                  <a:pt x="883854" y="9542"/>
                  <a:pt x="1160557" y="0"/>
                </a:cubicBezTo>
                <a:cubicBezTo>
                  <a:pt x="1437260" y="-9542"/>
                  <a:pt x="1659513" y="14734"/>
                  <a:pt x="1871867" y="0"/>
                </a:cubicBezTo>
                <a:cubicBezTo>
                  <a:pt x="2084221" y="-14734"/>
                  <a:pt x="2200602" y="-10675"/>
                  <a:pt x="2495822" y="0"/>
                </a:cubicBezTo>
                <a:cubicBezTo>
                  <a:pt x="2791042" y="10675"/>
                  <a:pt x="2876247" y="-11240"/>
                  <a:pt x="3032424" y="0"/>
                </a:cubicBezTo>
                <a:cubicBezTo>
                  <a:pt x="3188601" y="11240"/>
                  <a:pt x="3440430" y="31303"/>
                  <a:pt x="3743733" y="0"/>
                </a:cubicBezTo>
                <a:cubicBezTo>
                  <a:pt x="4047036" y="-31303"/>
                  <a:pt x="4189123" y="-20035"/>
                  <a:pt x="4367689" y="0"/>
                </a:cubicBezTo>
                <a:cubicBezTo>
                  <a:pt x="4374219" y="108709"/>
                  <a:pt x="4367919" y="350610"/>
                  <a:pt x="4367689" y="523220"/>
                </a:cubicBezTo>
                <a:cubicBezTo>
                  <a:pt x="4194265" y="551689"/>
                  <a:pt x="4043431" y="543687"/>
                  <a:pt x="3787410" y="523220"/>
                </a:cubicBezTo>
                <a:cubicBezTo>
                  <a:pt x="3531389" y="502753"/>
                  <a:pt x="3354493" y="496918"/>
                  <a:pt x="3163455" y="523220"/>
                </a:cubicBezTo>
                <a:cubicBezTo>
                  <a:pt x="2972417" y="549522"/>
                  <a:pt x="2742132" y="504724"/>
                  <a:pt x="2583176" y="523220"/>
                </a:cubicBezTo>
                <a:cubicBezTo>
                  <a:pt x="2424220" y="541716"/>
                  <a:pt x="2029410" y="544466"/>
                  <a:pt x="1871867" y="523220"/>
                </a:cubicBezTo>
                <a:cubicBezTo>
                  <a:pt x="1714324" y="501974"/>
                  <a:pt x="1489932" y="533909"/>
                  <a:pt x="1335265" y="523220"/>
                </a:cubicBezTo>
                <a:cubicBezTo>
                  <a:pt x="1180598" y="512531"/>
                  <a:pt x="895065" y="538643"/>
                  <a:pt x="711309" y="523220"/>
                </a:cubicBezTo>
                <a:cubicBezTo>
                  <a:pt x="527553" y="507797"/>
                  <a:pt x="157391" y="521519"/>
                  <a:pt x="0" y="523220"/>
                </a:cubicBezTo>
                <a:cubicBezTo>
                  <a:pt x="2418" y="372794"/>
                  <a:pt x="25117" y="156806"/>
                  <a:pt x="0" y="0"/>
                </a:cubicBezTo>
                <a:close/>
              </a:path>
            </a:pathLst>
          </a:custGeom>
          <a:noFill/>
          <a:ln>
            <a:noFill/>
            <a:prstDash val="dash"/>
            <a:extLst>
              <a:ext uri="{C807C97D-BFC1-408E-A445-0C87EB9F89A2}">
                <ask:lineSketchStyleProps xmlns:ask="http://schemas.microsoft.com/office/drawing/2018/sketchyshapes" sd="3336465035">
                  <a:prstGeom prst="rect">
                    <a:avLst/>
                  </a:prstGeom>
                  <ask:type>
                    <ask:lineSketchFreehand/>
                  </ask:type>
                </ask:lineSketchStyleProps>
              </a:ext>
            </a:extLst>
          </a:ln>
        </p:spPr>
        <p:txBody>
          <a:bodyPr wrap="square" rtlCol="0" anchor="ctr">
            <a:spAutoFit/>
          </a:bodyPr>
          <a:lstStyle/>
          <a:p>
            <a:pPr algn="ctr"/>
            <a:r>
              <a:rPr lang="es-CO" sz="1400" dirty="0">
                <a:latin typeface="Amasis MT Pro" panose="02040504050005020304" pitchFamily="18" charset="0"/>
              </a:rPr>
              <a:t>Conociendo los parámetros podemos hacer la simulación de la siguiente manera.</a:t>
            </a:r>
          </a:p>
        </p:txBody>
      </p:sp>
      <p:sp>
        <p:nvSpPr>
          <p:cNvPr id="19" name="TextBox 18">
            <a:extLst>
              <a:ext uri="{FF2B5EF4-FFF2-40B4-BE49-F238E27FC236}">
                <a16:creationId xmlns:a16="http://schemas.microsoft.com/office/drawing/2014/main" id="{06D90320-0FD4-A6A6-CEEF-8C85680437C6}"/>
              </a:ext>
            </a:extLst>
          </p:cNvPr>
          <p:cNvSpPr txBox="1"/>
          <p:nvPr/>
        </p:nvSpPr>
        <p:spPr>
          <a:xfrm>
            <a:off x="5871411" y="3054465"/>
            <a:ext cx="5356023" cy="768287"/>
          </a:xfrm>
          <a:prstGeom prst="rect">
            <a:avLst/>
          </a:prstGeom>
          <a:noFill/>
        </p:spPr>
        <p:txBody>
          <a:bodyPr wrap="square" rtlCol="0">
            <a:spAutoFit/>
          </a:bodyPr>
          <a:lstStyle/>
          <a:p>
            <a:pPr marR="0" lvl="0">
              <a:lnSpc>
                <a:spcPct val="107000"/>
              </a:lnSpc>
              <a:spcBef>
                <a:spcPts val="0"/>
              </a:spcBef>
              <a:spcAft>
                <a:spcPts val="800"/>
              </a:spcAft>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0CC81701-5321-B908-9973-4AB5B79B482A}"/>
              </a:ext>
            </a:extLst>
          </p:cNvPr>
          <p:cNvPicPr>
            <a:picLocks noChangeAspect="1"/>
          </p:cNvPicPr>
          <p:nvPr/>
        </p:nvPicPr>
        <p:blipFill>
          <a:blip r:embed="rId3"/>
          <a:stretch>
            <a:fillRect/>
          </a:stretch>
        </p:blipFill>
        <p:spPr>
          <a:xfrm>
            <a:off x="647972" y="2584265"/>
            <a:ext cx="10125500" cy="2491822"/>
          </a:xfrm>
          <a:prstGeom prst="rect">
            <a:avLst/>
          </a:prstGeom>
        </p:spPr>
      </p:pic>
    </p:spTree>
    <p:extLst>
      <p:ext uri="{BB962C8B-B14F-4D97-AF65-F5344CB8AC3E}">
        <p14:creationId xmlns:p14="http://schemas.microsoft.com/office/powerpoint/2010/main" val="169091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Simulación </a:t>
            </a:r>
            <a:endParaRPr lang="es-CO" sz="1600" dirty="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1">
            <a:extLst>
              <a:ext uri="{FF2B5EF4-FFF2-40B4-BE49-F238E27FC236}">
                <a16:creationId xmlns:a16="http://schemas.microsoft.com/office/drawing/2014/main" id="{BE95295E-DF66-85CD-84BA-299E59B345D5}"/>
              </a:ext>
            </a:extLst>
          </p:cNvPr>
          <p:cNvSpPr txBox="1"/>
          <p:nvPr/>
        </p:nvSpPr>
        <p:spPr>
          <a:xfrm>
            <a:off x="969378" y="1443360"/>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Formulación Matemática – Discretización para la simulación</a:t>
            </a:r>
            <a:endParaRPr lang="es-CO" sz="1600" dirty="0"/>
          </a:p>
        </p:txBody>
      </p:sp>
      <p:sp>
        <p:nvSpPr>
          <p:cNvPr id="52" name="TextBox 51">
            <a:extLst>
              <a:ext uri="{FF2B5EF4-FFF2-40B4-BE49-F238E27FC236}">
                <a16:creationId xmlns:a16="http://schemas.microsoft.com/office/drawing/2014/main" id="{CB0122E8-5CD9-AE31-DAFF-8AFFCD94E88F}"/>
              </a:ext>
            </a:extLst>
          </p:cNvPr>
          <p:cNvSpPr txBox="1"/>
          <p:nvPr/>
        </p:nvSpPr>
        <p:spPr>
          <a:xfrm>
            <a:off x="802968" y="1696565"/>
            <a:ext cx="4367689" cy="523220"/>
          </a:xfrm>
          <a:custGeom>
            <a:avLst/>
            <a:gdLst>
              <a:gd name="connsiteX0" fmla="*/ 0 w 4367689"/>
              <a:gd name="connsiteY0" fmla="*/ 0 h 523220"/>
              <a:gd name="connsiteX1" fmla="*/ 536602 w 4367689"/>
              <a:gd name="connsiteY1" fmla="*/ 0 h 523220"/>
              <a:gd name="connsiteX2" fmla="*/ 1160557 w 4367689"/>
              <a:gd name="connsiteY2" fmla="*/ 0 h 523220"/>
              <a:gd name="connsiteX3" fmla="*/ 1871867 w 4367689"/>
              <a:gd name="connsiteY3" fmla="*/ 0 h 523220"/>
              <a:gd name="connsiteX4" fmla="*/ 2495822 w 4367689"/>
              <a:gd name="connsiteY4" fmla="*/ 0 h 523220"/>
              <a:gd name="connsiteX5" fmla="*/ 3032424 w 4367689"/>
              <a:gd name="connsiteY5" fmla="*/ 0 h 523220"/>
              <a:gd name="connsiteX6" fmla="*/ 3743733 w 4367689"/>
              <a:gd name="connsiteY6" fmla="*/ 0 h 523220"/>
              <a:gd name="connsiteX7" fmla="*/ 4367689 w 4367689"/>
              <a:gd name="connsiteY7" fmla="*/ 0 h 523220"/>
              <a:gd name="connsiteX8" fmla="*/ 4367689 w 4367689"/>
              <a:gd name="connsiteY8" fmla="*/ 523220 h 523220"/>
              <a:gd name="connsiteX9" fmla="*/ 3787410 w 4367689"/>
              <a:gd name="connsiteY9" fmla="*/ 523220 h 523220"/>
              <a:gd name="connsiteX10" fmla="*/ 3163455 w 4367689"/>
              <a:gd name="connsiteY10" fmla="*/ 523220 h 523220"/>
              <a:gd name="connsiteX11" fmla="*/ 2583176 w 4367689"/>
              <a:gd name="connsiteY11" fmla="*/ 523220 h 523220"/>
              <a:gd name="connsiteX12" fmla="*/ 1871867 w 4367689"/>
              <a:gd name="connsiteY12" fmla="*/ 523220 h 523220"/>
              <a:gd name="connsiteX13" fmla="*/ 1335265 w 4367689"/>
              <a:gd name="connsiteY13" fmla="*/ 523220 h 523220"/>
              <a:gd name="connsiteX14" fmla="*/ 711309 w 4367689"/>
              <a:gd name="connsiteY14" fmla="*/ 523220 h 523220"/>
              <a:gd name="connsiteX15" fmla="*/ 0 w 4367689"/>
              <a:gd name="connsiteY15" fmla="*/ 523220 h 523220"/>
              <a:gd name="connsiteX16" fmla="*/ 0 w 4367689"/>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67689" h="523220" extrusionOk="0">
                <a:moveTo>
                  <a:pt x="0" y="0"/>
                </a:moveTo>
                <a:cubicBezTo>
                  <a:pt x="181996" y="14813"/>
                  <a:pt x="407415" y="-22325"/>
                  <a:pt x="536602" y="0"/>
                </a:cubicBezTo>
                <a:cubicBezTo>
                  <a:pt x="665789" y="22325"/>
                  <a:pt x="883854" y="9542"/>
                  <a:pt x="1160557" y="0"/>
                </a:cubicBezTo>
                <a:cubicBezTo>
                  <a:pt x="1437260" y="-9542"/>
                  <a:pt x="1659513" y="14734"/>
                  <a:pt x="1871867" y="0"/>
                </a:cubicBezTo>
                <a:cubicBezTo>
                  <a:pt x="2084221" y="-14734"/>
                  <a:pt x="2200602" y="-10675"/>
                  <a:pt x="2495822" y="0"/>
                </a:cubicBezTo>
                <a:cubicBezTo>
                  <a:pt x="2791042" y="10675"/>
                  <a:pt x="2876247" y="-11240"/>
                  <a:pt x="3032424" y="0"/>
                </a:cubicBezTo>
                <a:cubicBezTo>
                  <a:pt x="3188601" y="11240"/>
                  <a:pt x="3440430" y="31303"/>
                  <a:pt x="3743733" y="0"/>
                </a:cubicBezTo>
                <a:cubicBezTo>
                  <a:pt x="4047036" y="-31303"/>
                  <a:pt x="4189123" y="-20035"/>
                  <a:pt x="4367689" y="0"/>
                </a:cubicBezTo>
                <a:cubicBezTo>
                  <a:pt x="4374219" y="108709"/>
                  <a:pt x="4367919" y="350610"/>
                  <a:pt x="4367689" y="523220"/>
                </a:cubicBezTo>
                <a:cubicBezTo>
                  <a:pt x="4194265" y="551689"/>
                  <a:pt x="4043431" y="543687"/>
                  <a:pt x="3787410" y="523220"/>
                </a:cubicBezTo>
                <a:cubicBezTo>
                  <a:pt x="3531389" y="502753"/>
                  <a:pt x="3354493" y="496918"/>
                  <a:pt x="3163455" y="523220"/>
                </a:cubicBezTo>
                <a:cubicBezTo>
                  <a:pt x="2972417" y="549522"/>
                  <a:pt x="2742132" y="504724"/>
                  <a:pt x="2583176" y="523220"/>
                </a:cubicBezTo>
                <a:cubicBezTo>
                  <a:pt x="2424220" y="541716"/>
                  <a:pt x="2029410" y="544466"/>
                  <a:pt x="1871867" y="523220"/>
                </a:cubicBezTo>
                <a:cubicBezTo>
                  <a:pt x="1714324" y="501974"/>
                  <a:pt x="1489932" y="533909"/>
                  <a:pt x="1335265" y="523220"/>
                </a:cubicBezTo>
                <a:cubicBezTo>
                  <a:pt x="1180598" y="512531"/>
                  <a:pt x="895065" y="538643"/>
                  <a:pt x="711309" y="523220"/>
                </a:cubicBezTo>
                <a:cubicBezTo>
                  <a:pt x="527553" y="507797"/>
                  <a:pt x="157391" y="521519"/>
                  <a:pt x="0" y="523220"/>
                </a:cubicBezTo>
                <a:cubicBezTo>
                  <a:pt x="2418" y="372794"/>
                  <a:pt x="25117" y="156806"/>
                  <a:pt x="0" y="0"/>
                </a:cubicBezTo>
                <a:close/>
              </a:path>
            </a:pathLst>
          </a:custGeom>
          <a:noFill/>
          <a:ln>
            <a:noFill/>
            <a:prstDash val="dash"/>
            <a:extLst>
              <a:ext uri="{C807C97D-BFC1-408E-A445-0C87EB9F89A2}">
                <ask:lineSketchStyleProps xmlns:ask="http://schemas.microsoft.com/office/drawing/2018/sketchyshapes" sd="3336465035">
                  <a:prstGeom prst="rect">
                    <a:avLst/>
                  </a:prstGeom>
                  <ask:type>
                    <ask:lineSketchFreehand/>
                  </ask:type>
                </ask:lineSketchStyleProps>
              </a:ext>
            </a:extLst>
          </a:ln>
        </p:spPr>
        <p:txBody>
          <a:bodyPr wrap="square" rtlCol="0" anchor="ctr">
            <a:spAutoFit/>
          </a:bodyPr>
          <a:lstStyle/>
          <a:p>
            <a:pPr algn="ctr"/>
            <a:r>
              <a:rPr lang="es-CO" sz="1400" dirty="0">
                <a:latin typeface="Amasis MT Pro" panose="02040504050005020304" pitchFamily="18" charset="0"/>
              </a:rPr>
              <a:t>Conociendo los parámetros podemos hacer la simulación de la siguiente manera.</a:t>
            </a:r>
          </a:p>
        </p:txBody>
      </p:sp>
      <p:sp>
        <p:nvSpPr>
          <p:cNvPr id="19" name="TextBox 18">
            <a:extLst>
              <a:ext uri="{FF2B5EF4-FFF2-40B4-BE49-F238E27FC236}">
                <a16:creationId xmlns:a16="http://schemas.microsoft.com/office/drawing/2014/main" id="{06D90320-0FD4-A6A6-CEEF-8C85680437C6}"/>
              </a:ext>
            </a:extLst>
          </p:cNvPr>
          <p:cNvSpPr txBox="1"/>
          <p:nvPr/>
        </p:nvSpPr>
        <p:spPr>
          <a:xfrm>
            <a:off x="5871411" y="3054465"/>
            <a:ext cx="5356023" cy="768287"/>
          </a:xfrm>
          <a:prstGeom prst="rect">
            <a:avLst/>
          </a:prstGeom>
          <a:noFill/>
        </p:spPr>
        <p:txBody>
          <a:bodyPr wrap="square" rtlCol="0">
            <a:spAutoFit/>
          </a:bodyPr>
          <a:lstStyle/>
          <a:p>
            <a:pPr marR="0" lvl="0">
              <a:lnSpc>
                <a:spcPct val="107000"/>
              </a:lnSpc>
              <a:spcBef>
                <a:spcPts val="0"/>
              </a:spcBef>
              <a:spcAft>
                <a:spcPts val="800"/>
              </a:spcAft>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4D254044-8E74-ABA7-D8BD-FCB8AABB12A4}"/>
              </a:ext>
            </a:extLst>
          </p:cNvPr>
          <p:cNvSpPr>
            <a:spLocks noChangeArrowheads="1"/>
          </p:cNvSpPr>
          <p:nvPr/>
        </p:nvSpPr>
        <p:spPr bwMode="auto">
          <a:xfrm>
            <a:off x="-1680146" y="2624551"/>
            <a:ext cx="456772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34" name="Picture 342559276">
            <a:extLst>
              <a:ext uri="{FF2B5EF4-FFF2-40B4-BE49-F238E27FC236}">
                <a16:creationId xmlns:a16="http://schemas.microsoft.com/office/drawing/2014/main" id="{2B56AA41-05FA-893A-C066-09C33EAD0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053" y="2952950"/>
            <a:ext cx="3734064" cy="3060066"/>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385239761">
            <a:extLst>
              <a:ext uri="{FF2B5EF4-FFF2-40B4-BE49-F238E27FC236}">
                <a16:creationId xmlns:a16="http://schemas.microsoft.com/office/drawing/2014/main" id="{A63EA98B-05BD-F573-FB62-16AE2B6E2B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68" y="3305240"/>
            <a:ext cx="1583187" cy="244407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5">
            <a:extLst>
              <a:ext uri="{FF2B5EF4-FFF2-40B4-BE49-F238E27FC236}">
                <a16:creationId xmlns:a16="http://schemas.microsoft.com/office/drawing/2014/main" id="{52821BBB-4D96-7D36-CA4E-2DCFBCD2914A}"/>
              </a:ext>
            </a:extLst>
          </p:cNvPr>
          <p:cNvSpPr>
            <a:spLocks noChangeArrowheads="1"/>
          </p:cNvSpPr>
          <p:nvPr/>
        </p:nvSpPr>
        <p:spPr bwMode="auto">
          <a:xfrm>
            <a:off x="664264" y="26678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6">
            <a:extLst>
              <a:ext uri="{FF2B5EF4-FFF2-40B4-BE49-F238E27FC236}">
                <a16:creationId xmlns:a16="http://schemas.microsoft.com/office/drawing/2014/main" id="{963E519D-80B5-4E8D-5E34-EA7591A398A5}"/>
              </a:ext>
            </a:extLst>
          </p:cNvPr>
          <p:cNvSpPr>
            <a:spLocks noChangeArrowheads="1"/>
          </p:cNvSpPr>
          <p:nvPr/>
        </p:nvSpPr>
        <p:spPr bwMode="auto">
          <a:xfrm>
            <a:off x="664264" y="55920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38" name="Picture 1211271076">
            <a:extLst>
              <a:ext uri="{FF2B5EF4-FFF2-40B4-BE49-F238E27FC236}">
                <a16:creationId xmlns:a16="http://schemas.microsoft.com/office/drawing/2014/main" id="{A7BFB7D8-48FB-79CB-FB54-F9C3C18586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2518" y="3552837"/>
            <a:ext cx="4282398" cy="2309136"/>
          </a:xfrm>
          <a:prstGeom prst="rect">
            <a:avLst/>
          </a:prstGeom>
          <a:noFill/>
          <a:extLst>
            <a:ext uri="{909E8E84-426E-40DD-AFC4-6F175D3DCCD1}">
              <a14:hiddenFill xmlns:a14="http://schemas.microsoft.com/office/drawing/2010/main">
                <a:solidFill>
                  <a:srgbClr val="FFFFFF"/>
                </a:solidFill>
              </a14:hiddenFill>
            </a:ext>
          </a:extLst>
        </p:spPr>
      </p:pic>
      <p:pic>
        <p:nvPicPr>
          <p:cNvPr id="5137" name="Picture 1445792335">
            <a:extLst>
              <a:ext uri="{FF2B5EF4-FFF2-40B4-BE49-F238E27FC236}">
                <a16:creationId xmlns:a16="http://schemas.microsoft.com/office/drawing/2014/main" id="{3D099579-1E04-CB16-5846-1A8F3015DA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434842"/>
            <a:ext cx="1606518" cy="244407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9">
            <a:extLst>
              <a:ext uri="{FF2B5EF4-FFF2-40B4-BE49-F238E27FC236}">
                <a16:creationId xmlns:a16="http://schemas.microsoft.com/office/drawing/2014/main" id="{9CAE9B26-40C7-18F1-1AF6-2C6A30EFF86B}"/>
              </a:ext>
            </a:extLst>
          </p:cNvPr>
          <p:cNvSpPr>
            <a:spLocks noChangeArrowheads="1"/>
          </p:cNvSpPr>
          <p:nvPr/>
        </p:nvSpPr>
        <p:spPr bwMode="auto">
          <a:xfrm>
            <a:off x="7574679" y="282572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Amazon: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20">
            <a:extLst>
              <a:ext uri="{FF2B5EF4-FFF2-40B4-BE49-F238E27FC236}">
                <a16:creationId xmlns:a16="http://schemas.microsoft.com/office/drawing/2014/main" id="{A45C5228-A836-A626-4D07-C09C81915DB9}"/>
              </a:ext>
            </a:extLst>
          </p:cNvPr>
          <p:cNvSpPr>
            <a:spLocks noChangeArrowheads="1"/>
          </p:cNvSpPr>
          <p:nvPr/>
        </p:nvSpPr>
        <p:spPr bwMode="auto">
          <a:xfrm>
            <a:off x="7574679" y="53974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530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Simulación </a:t>
            </a:r>
            <a:endParaRPr lang="es-CO" sz="1600" dirty="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1">
            <a:extLst>
              <a:ext uri="{FF2B5EF4-FFF2-40B4-BE49-F238E27FC236}">
                <a16:creationId xmlns:a16="http://schemas.microsoft.com/office/drawing/2014/main" id="{BE95295E-DF66-85CD-84BA-299E59B345D5}"/>
              </a:ext>
            </a:extLst>
          </p:cNvPr>
          <p:cNvSpPr txBox="1"/>
          <p:nvPr/>
        </p:nvSpPr>
        <p:spPr>
          <a:xfrm>
            <a:off x="969378" y="1443360"/>
            <a:ext cx="6096000" cy="338554"/>
          </a:xfrm>
          <a:prstGeom prst="rect">
            <a:avLst/>
          </a:prstGeom>
          <a:noFill/>
        </p:spPr>
        <p:txBody>
          <a:bodyPr wrap="square">
            <a:spAutoFit/>
          </a:bodyPr>
          <a:lstStyle/>
          <a:p>
            <a:r>
              <a:rPr lang="es-CO" sz="1600" b="1" kern="0" dirty="0">
                <a:latin typeface="Amasis MT Pro" panose="02040504050005020304" pitchFamily="18" charset="0"/>
                <a:cs typeface="Times New Roman" panose="02020603050405020304" pitchFamily="18" charset="0"/>
              </a:rPr>
              <a:t>Formulación Matemática – Discretización para la simulación</a:t>
            </a:r>
            <a:endParaRPr lang="es-CO" sz="1600" dirty="0"/>
          </a:p>
        </p:txBody>
      </p:sp>
      <p:sp>
        <p:nvSpPr>
          <p:cNvPr id="52" name="TextBox 51">
            <a:extLst>
              <a:ext uri="{FF2B5EF4-FFF2-40B4-BE49-F238E27FC236}">
                <a16:creationId xmlns:a16="http://schemas.microsoft.com/office/drawing/2014/main" id="{CB0122E8-5CD9-AE31-DAFF-8AFFCD94E88F}"/>
              </a:ext>
            </a:extLst>
          </p:cNvPr>
          <p:cNvSpPr txBox="1"/>
          <p:nvPr/>
        </p:nvSpPr>
        <p:spPr>
          <a:xfrm>
            <a:off x="802968" y="1696565"/>
            <a:ext cx="4367689" cy="523220"/>
          </a:xfrm>
          <a:custGeom>
            <a:avLst/>
            <a:gdLst>
              <a:gd name="connsiteX0" fmla="*/ 0 w 4367689"/>
              <a:gd name="connsiteY0" fmla="*/ 0 h 523220"/>
              <a:gd name="connsiteX1" fmla="*/ 536602 w 4367689"/>
              <a:gd name="connsiteY1" fmla="*/ 0 h 523220"/>
              <a:gd name="connsiteX2" fmla="*/ 1160557 w 4367689"/>
              <a:gd name="connsiteY2" fmla="*/ 0 h 523220"/>
              <a:gd name="connsiteX3" fmla="*/ 1871867 w 4367689"/>
              <a:gd name="connsiteY3" fmla="*/ 0 h 523220"/>
              <a:gd name="connsiteX4" fmla="*/ 2495822 w 4367689"/>
              <a:gd name="connsiteY4" fmla="*/ 0 h 523220"/>
              <a:gd name="connsiteX5" fmla="*/ 3032424 w 4367689"/>
              <a:gd name="connsiteY5" fmla="*/ 0 h 523220"/>
              <a:gd name="connsiteX6" fmla="*/ 3743733 w 4367689"/>
              <a:gd name="connsiteY6" fmla="*/ 0 h 523220"/>
              <a:gd name="connsiteX7" fmla="*/ 4367689 w 4367689"/>
              <a:gd name="connsiteY7" fmla="*/ 0 h 523220"/>
              <a:gd name="connsiteX8" fmla="*/ 4367689 w 4367689"/>
              <a:gd name="connsiteY8" fmla="*/ 523220 h 523220"/>
              <a:gd name="connsiteX9" fmla="*/ 3787410 w 4367689"/>
              <a:gd name="connsiteY9" fmla="*/ 523220 h 523220"/>
              <a:gd name="connsiteX10" fmla="*/ 3163455 w 4367689"/>
              <a:gd name="connsiteY10" fmla="*/ 523220 h 523220"/>
              <a:gd name="connsiteX11" fmla="*/ 2583176 w 4367689"/>
              <a:gd name="connsiteY11" fmla="*/ 523220 h 523220"/>
              <a:gd name="connsiteX12" fmla="*/ 1871867 w 4367689"/>
              <a:gd name="connsiteY12" fmla="*/ 523220 h 523220"/>
              <a:gd name="connsiteX13" fmla="*/ 1335265 w 4367689"/>
              <a:gd name="connsiteY13" fmla="*/ 523220 h 523220"/>
              <a:gd name="connsiteX14" fmla="*/ 711309 w 4367689"/>
              <a:gd name="connsiteY14" fmla="*/ 523220 h 523220"/>
              <a:gd name="connsiteX15" fmla="*/ 0 w 4367689"/>
              <a:gd name="connsiteY15" fmla="*/ 523220 h 523220"/>
              <a:gd name="connsiteX16" fmla="*/ 0 w 4367689"/>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67689" h="523220" extrusionOk="0">
                <a:moveTo>
                  <a:pt x="0" y="0"/>
                </a:moveTo>
                <a:cubicBezTo>
                  <a:pt x="181996" y="14813"/>
                  <a:pt x="407415" y="-22325"/>
                  <a:pt x="536602" y="0"/>
                </a:cubicBezTo>
                <a:cubicBezTo>
                  <a:pt x="665789" y="22325"/>
                  <a:pt x="883854" y="9542"/>
                  <a:pt x="1160557" y="0"/>
                </a:cubicBezTo>
                <a:cubicBezTo>
                  <a:pt x="1437260" y="-9542"/>
                  <a:pt x="1659513" y="14734"/>
                  <a:pt x="1871867" y="0"/>
                </a:cubicBezTo>
                <a:cubicBezTo>
                  <a:pt x="2084221" y="-14734"/>
                  <a:pt x="2200602" y="-10675"/>
                  <a:pt x="2495822" y="0"/>
                </a:cubicBezTo>
                <a:cubicBezTo>
                  <a:pt x="2791042" y="10675"/>
                  <a:pt x="2876247" y="-11240"/>
                  <a:pt x="3032424" y="0"/>
                </a:cubicBezTo>
                <a:cubicBezTo>
                  <a:pt x="3188601" y="11240"/>
                  <a:pt x="3440430" y="31303"/>
                  <a:pt x="3743733" y="0"/>
                </a:cubicBezTo>
                <a:cubicBezTo>
                  <a:pt x="4047036" y="-31303"/>
                  <a:pt x="4189123" y="-20035"/>
                  <a:pt x="4367689" y="0"/>
                </a:cubicBezTo>
                <a:cubicBezTo>
                  <a:pt x="4374219" y="108709"/>
                  <a:pt x="4367919" y="350610"/>
                  <a:pt x="4367689" y="523220"/>
                </a:cubicBezTo>
                <a:cubicBezTo>
                  <a:pt x="4194265" y="551689"/>
                  <a:pt x="4043431" y="543687"/>
                  <a:pt x="3787410" y="523220"/>
                </a:cubicBezTo>
                <a:cubicBezTo>
                  <a:pt x="3531389" y="502753"/>
                  <a:pt x="3354493" y="496918"/>
                  <a:pt x="3163455" y="523220"/>
                </a:cubicBezTo>
                <a:cubicBezTo>
                  <a:pt x="2972417" y="549522"/>
                  <a:pt x="2742132" y="504724"/>
                  <a:pt x="2583176" y="523220"/>
                </a:cubicBezTo>
                <a:cubicBezTo>
                  <a:pt x="2424220" y="541716"/>
                  <a:pt x="2029410" y="544466"/>
                  <a:pt x="1871867" y="523220"/>
                </a:cubicBezTo>
                <a:cubicBezTo>
                  <a:pt x="1714324" y="501974"/>
                  <a:pt x="1489932" y="533909"/>
                  <a:pt x="1335265" y="523220"/>
                </a:cubicBezTo>
                <a:cubicBezTo>
                  <a:pt x="1180598" y="512531"/>
                  <a:pt x="895065" y="538643"/>
                  <a:pt x="711309" y="523220"/>
                </a:cubicBezTo>
                <a:cubicBezTo>
                  <a:pt x="527553" y="507797"/>
                  <a:pt x="157391" y="521519"/>
                  <a:pt x="0" y="523220"/>
                </a:cubicBezTo>
                <a:cubicBezTo>
                  <a:pt x="2418" y="372794"/>
                  <a:pt x="25117" y="156806"/>
                  <a:pt x="0" y="0"/>
                </a:cubicBezTo>
                <a:close/>
              </a:path>
            </a:pathLst>
          </a:custGeom>
          <a:noFill/>
          <a:ln>
            <a:noFill/>
            <a:prstDash val="dash"/>
            <a:extLst>
              <a:ext uri="{C807C97D-BFC1-408E-A445-0C87EB9F89A2}">
                <ask:lineSketchStyleProps xmlns:ask="http://schemas.microsoft.com/office/drawing/2018/sketchyshapes" sd="3336465035">
                  <a:prstGeom prst="rect">
                    <a:avLst/>
                  </a:prstGeom>
                  <ask:type>
                    <ask:lineSketchFreehand/>
                  </ask:type>
                </ask:lineSketchStyleProps>
              </a:ext>
            </a:extLst>
          </a:ln>
        </p:spPr>
        <p:txBody>
          <a:bodyPr wrap="square" rtlCol="0" anchor="ctr">
            <a:spAutoFit/>
          </a:bodyPr>
          <a:lstStyle/>
          <a:p>
            <a:pPr algn="ctr"/>
            <a:r>
              <a:rPr lang="es-CO" sz="1400" dirty="0">
                <a:latin typeface="Amasis MT Pro" panose="02040504050005020304" pitchFamily="18" charset="0"/>
              </a:rPr>
              <a:t>Conociendo los parámetros podemos hacer la simulación de la siguiente manera.</a:t>
            </a:r>
          </a:p>
        </p:txBody>
      </p:sp>
      <p:sp>
        <p:nvSpPr>
          <p:cNvPr id="4" name="Rectangle 3">
            <a:extLst>
              <a:ext uri="{FF2B5EF4-FFF2-40B4-BE49-F238E27FC236}">
                <a16:creationId xmlns:a16="http://schemas.microsoft.com/office/drawing/2014/main" id="{4D254044-8E74-ABA7-D8BD-FCB8AABB12A4}"/>
              </a:ext>
            </a:extLst>
          </p:cNvPr>
          <p:cNvSpPr>
            <a:spLocks noChangeArrowheads="1"/>
          </p:cNvSpPr>
          <p:nvPr/>
        </p:nvSpPr>
        <p:spPr bwMode="auto">
          <a:xfrm>
            <a:off x="-1680146" y="2624551"/>
            <a:ext cx="456772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Apple: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6">
            <a:extLst>
              <a:ext uri="{FF2B5EF4-FFF2-40B4-BE49-F238E27FC236}">
                <a16:creationId xmlns:a16="http://schemas.microsoft.com/office/drawing/2014/main" id="{963E519D-80B5-4E8D-5E34-EA7591A398A5}"/>
              </a:ext>
            </a:extLst>
          </p:cNvPr>
          <p:cNvSpPr>
            <a:spLocks noChangeArrowheads="1"/>
          </p:cNvSpPr>
          <p:nvPr/>
        </p:nvSpPr>
        <p:spPr bwMode="auto">
          <a:xfrm>
            <a:off x="664264" y="55920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0">
            <a:extLst>
              <a:ext uri="{FF2B5EF4-FFF2-40B4-BE49-F238E27FC236}">
                <a16:creationId xmlns:a16="http://schemas.microsoft.com/office/drawing/2014/main" id="{A45C5228-A836-A626-4D07-C09C81915DB9}"/>
              </a:ext>
            </a:extLst>
          </p:cNvPr>
          <p:cNvSpPr>
            <a:spLocks noChangeArrowheads="1"/>
          </p:cNvSpPr>
          <p:nvPr/>
        </p:nvSpPr>
        <p:spPr bwMode="auto">
          <a:xfrm>
            <a:off x="7574679" y="539747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505026453">
            <a:extLst>
              <a:ext uri="{FF2B5EF4-FFF2-40B4-BE49-F238E27FC236}">
                <a16:creationId xmlns:a16="http://schemas.microsoft.com/office/drawing/2014/main" id="{A8961F55-53F7-2312-455B-FBE82A0EF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169" y="2952950"/>
            <a:ext cx="3935725" cy="2982171"/>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2059688751">
            <a:extLst>
              <a:ext uri="{FF2B5EF4-FFF2-40B4-BE49-F238E27FC236}">
                <a16:creationId xmlns:a16="http://schemas.microsoft.com/office/drawing/2014/main" id="{0B21FE1C-D79D-775D-476A-664C76C12E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709" y="3226306"/>
            <a:ext cx="2205695" cy="25964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CB2E4D94-1568-4950-72C8-81F36ACE9829}"/>
              </a:ext>
            </a:extLst>
          </p:cNvPr>
          <p:cNvSpPr>
            <a:spLocks noChangeArrowheads="1"/>
          </p:cNvSpPr>
          <p:nvPr/>
        </p:nvSpPr>
        <p:spPr bwMode="auto">
          <a:xfrm>
            <a:off x="534759" y="287401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Tesla:</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5725255C-1D35-D21E-3B40-76192033E42F}"/>
              </a:ext>
            </a:extLst>
          </p:cNvPr>
          <p:cNvSpPr>
            <a:spLocks noChangeArrowheads="1"/>
          </p:cNvSpPr>
          <p:nvPr/>
        </p:nvSpPr>
        <p:spPr bwMode="auto">
          <a:xfrm>
            <a:off x="1775922" y="59616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54" name="Picture 921052918">
            <a:extLst>
              <a:ext uri="{FF2B5EF4-FFF2-40B4-BE49-F238E27FC236}">
                <a16:creationId xmlns:a16="http://schemas.microsoft.com/office/drawing/2014/main" id="{B29870A2-C450-2059-E2A4-B78F2FD2B2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4818" y="2956405"/>
            <a:ext cx="3607182" cy="2880699"/>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1569046129">
            <a:extLst>
              <a:ext uri="{FF2B5EF4-FFF2-40B4-BE49-F238E27FC236}">
                <a16:creationId xmlns:a16="http://schemas.microsoft.com/office/drawing/2014/main" id="{C24429A9-7D2D-C4C6-642F-75CFA39AB3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8135" y="3163160"/>
            <a:ext cx="2205695" cy="26564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1">
            <a:extLst>
              <a:ext uri="{FF2B5EF4-FFF2-40B4-BE49-F238E27FC236}">
                <a16:creationId xmlns:a16="http://schemas.microsoft.com/office/drawing/2014/main" id="{A2C44385-A0D5-7063-54D2-514389A27BD2}"/>
              </a:ext>
            </a:extLst>
          </p:cNvPr>
          <p:cNvSpPr>
            <a:spLocks noChangeArrowheads="1"/>
          </p:cNvSpPr>
          <p:nvPr/>
        </p:nvSpPr>
        <p:spPr bwMode="auto">
          <a:xfrm>
            <a:off x="483555" y="2079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n-US" sz="11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Coca Cola:</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2">
            <a:extLst>
              <a:ext uri="{FF2B5EF4-FFF2-40B4-BE49-F238E27FC236}">
                <a16:creationId xmlns:a16="http://schemas.microsoft.com/office/drawing/2014/main" id="{069206A2-6637-9995-4664-D8497663FE9E}"/>
              </a:ext>
            </a:extLst>
          </p:cNvPr>
          <p:cNvSpPr>
            <a:spLocks noChangeArrowheads="1"/>
          </p:cNvSpPr>
          <p:nvPr/>
        </p:nvSpPr>
        <p:spPr bwMode="auto">
          <a:xfrm>
            <a:off x="483555" y="35226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8770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54739" y="513124"/>
            <a:ext cx="6286500" cy="461665"/>
          </a:xfrm>
          <a:prstGeom prst="rect">
            <a:avLst/>
          </a:prstGeom>
          <a:noFill/>
        </p:spPr>
        <p:txBody>
          <a:bodyPr wrap="square" lIns="91440" tIns="45720" rIns="91440" bIns="45720" anchor="t">
            <a:spAutoFit/>
          </a:bodyPr>
          <a:lstStyle/>
          <a:p>
            <a:r>
              <a:rPr lang="es-CO" sz="2400" b="1" kern="0">
                <a:latin typeface="Amasis MT Pro"/>
                <a:cs typeface="Times New Roman"/>
              </a:rPr>
              <a:t>Conclusiones</a:t>
            </a:r>
            <a:endParaRPr lang="es-CO" sz="240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5" name="TextBox 4">
            <a:extLst>
              <a:ext uri="{FF2B5EF4-FFF2-40B4-BE49-F238E27FC236}">
                <a16:creationId xmlns:a16="http://schemas.microsoft.com/office/drawing/2014/main" id="{5F8A8BFC-4FA9-B5CA-0238-70F58252FF1F}"/>
              </a:ext>
            </a:extLst>
          </p:cNvPr>
          <p:cNvSpPr txBox="1"/>
          <p:nvPr/>
        </p:nvSpPr>
        <p:spPr>
          <a:xfrm>
            <a:off x="647972" y="1710690"/>
            <a:ext cx="10714936" cy="4028732"/>
          </a:xfrm>
          <a:prstGeom prst="rect">
            <a:avLst/>
          </a:prstGeom>
          <a:noFill/>
        </p:spPr>
        <p:txBody>
          <a:bodyPr wrap="square" lIns="91440" tIns="45720" rIns="91440" bIns="45720" anchor="t">
            <a:spAutoFit/>
          </a:bodyPr>
          <a:lstStyle/>
          <a:p>
            <a:pPr>
              <a:lnSpc>
                <a:spcPct val="107000"/>
              </a:lnSpc>
              <a:spcAft>
                <a:spcPts val="800"/>
              </a:spcAft>
            </a:pPr>
            <a:endParaRPr lang="en-US" sz="1800" kern="100" dirty="0">
              <a:effectLst/>
              <a:latin typeface="Amasis MT Pro" panose="02040504050005020304" pitchFamily="18"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CO" kern="100" dirty="0">
                <a:latin typeface="Amasis MT Pro"/>
                <a:ea typeface="Calibri"/>
                <a:cs typeface="Times New Roman"/>
              </a:rPr>
              <a:t>En el análisis </a:t>
            </a:r>
            <a:r>
              <a:rPr lang="es-CO" kern="100" dirty="0">
                <a:effectLst/>
                <a:latin typeface="Amasis MT Pro"/>
                <a:ea typeface="Calibri"/>
                <a:cs typeface="Times New Roman"/>
              </a:rPr>
              <a:t>de </a:t>
            </a:r>
            <a:r>
              <a:rPr lang="es-CO" kern="100" dirty="0">
                <a:latin typeface="Amasis MT Pro"/>
                <a:ea typeface="Calibri"/>
                <a:cs typeface="Times New Roman"/>
              </a:rPr>
              <a:t>opciones financieras, se ha implementado </a:t>
            </a:r>
            <a:r>
              <a:rPr lang="es-CO" kern="100" dirty="0">
                <a:effectLst/>
                <a:latin typeface="Amasis MT Pro"/>
                <a:ea typeface="Calibri"/>
                <a:cs typeface="Times New Roman"/>
              </a:rPr>
              <a:t>el </a:t>
            </a:r>
            <a:r>
              <a:rPr lang="es-CO" kern="100" dirty="0">
                <a:latin typeface="Amasis MT Pro"/>
                <a:ea typeface="Calibri"/>
                <a:cs typeface="Times New Roman"/>
              </a:rPr>
              <a:t>modelo </a:t>
            </a:r>
            <a:r>
              <a:rPr lang="es-CO" kern="100" dirty="0" err="1">
                <a:latin typeface="Amasis MT Pro"/>
                <a:ea typeface="Calibri"/>
                <a:cs typeface="Times New Roman"/>
              </a:rPr>
              <a:t>Heston</a:t>
            </a:r>
            <a:r>
              <a:rPr lang="es-CO" kern="100" dirty="0">
                <a:latin typeface="Amasis MT Pro"/>
                <a:ea typeface="Calibri"/>
                <a:cs typeface="Times New Roman"/>
              </a:rPr>
              <a:t>, evidenciando </a:t>
            </a:r>
            <a:r>
              <a:rPr lang="es-CO" kern="100" dirty="0">
                <a:effectLst/>
                <a:latin typeface="Amasis MT Pro"/>
                <a:ea typeface="Calibri"/>
                <a:cs typeface="Times New Roman"/>
              </a:rPr>
              <a:t>la </a:t>
            </a:r>
            <a:r>
              <a:rPr lang="es-CO" kern="100" dirty="0">
                <a:latin typeface="Amasis MT Pro"/>
                <a:ea typeface="Calibri"/>
                <a:cs typeface="Times New Roman"/>
              </a:rPr>
              <a:t>necesidad </a:t>
            </a:r>
            <a:r>
              <a:rPr lang="es-CO" kern="100" dirty="0">
                <a:effectLst/>
                <a:latin typeface="Amasis MT Pro"/>
                <a:ea typeface="Calibri"/>
                <a:cs typeface="Times New Roman"/>
              </a:rPr>
              <a:t>de </a:t>
            </a:r>
            <a:r>
              <a:rPr lang="es-CO" kern="100" dirty="0">
                <a:latin typeface="Amasis MT Pro"/>
                <a:ea typeface="Calibri"/>
                <a:cs typeface="Times New Roman"/>
              </a:rPr>
              <a:t>reconocer sus limitaciones ante </a:t>
            </a:r>
            <a:r>
              <a:rPr lang="es-CO" kern="100" dirty="0">
                <a:effectLst/>
                <a:latin typeface="Amasis MT Pro"/>
                <a:ea typeface="Calibri"/>
                <a:cs typeface="Times New Roman"/>
              </a:rPr>
              <a:t>la </a:t>
            </a:r>
            <a:r>
              <a:rPr lang="es-CO" kern="100" dirty="0">
                <a:latin typeface="Amasis MT Pro"/>
                <a:ea typeface="Calibri"/>
                <a:cs typeface="Times New Roman"/>
              </a:rPr>
              <a:t>volatilidad del mercado. Las simulaciones de acciones como Amazon, Apple, Tesla y Coca Cola han subrayado distintos niveles </a:t>
            </a:r>
            <a:r>
              <a:rPr lang="es-CO" kern="100" dirty="0">
                <a:effectLst/>
                <a:latin typeface="Amasis MT Pro"/>
                <a:ea typeface="Calibri"/>
                <a:cs typeface="Times New Roman"/>
              </a:rPr>
              <a:t>de </a:t>
            </a:r>
            <a:r>
              <a:rPr lang="es-CO" kern="100" dirty="0">
                <a:latin typeface="Amasis MT Pro"/>
                <a:ea typeface="Calibri"/>
                <a:cs typeface="Times New Roman"/>
              </a:rPr>
              <a:t>volatilidad y comportamiento, destacando que Apple es la acción menos volátil </a:t>
            </a:r>
            <a:r>
              <a:rPr lang="es-CO" kern="100" dirty="0">
                <a:effectLst/>
                <a:latin typeface="Amasis MT Pro"/>
                <a:ea typeface="Calibri"/>
                <a:cs typeface="Times New Roman"/>
              </a:rPr>
              <a:t>en </a:t>
            </a:r>
            <a:r>
              <a:rPr lang="es-CO" kern="100" dirty="0">
                <a:latin typeface="Amasis MT Pro"/>
                <a:ea typeface="Calibri"/>
                <a:cs typeface="Times New Roman"/>
              </a:rPr>
              <a:t>nuestra simulación</a:t>
            </a:r>
            <a:r>
              <a:rPr lang="es-CO" kern="100" dirty="0">
                <a:effectLst/>
                <a:latin typeface="Amasis MT Pro"/>
                <a:ea typeface="Calibri"/>
                <a:cs typeface="Times New Roman"/>
              </a:rPr>
              <a:t>.</a:t>
            </a:r>
            <a:endParaRPr lang="en-US" kern="100" dirty="0">
              <a:effectLst/>
              <a:latin typeface="Amasis MT Pro"/>
              <a:ea typeface="Calibri"/>
              <a:cs typeface="Times New Roman"/>
            </a:endParaRPr>
          </a:p>
          <a:p>
            <a:pPr marL="342900" indent="-342900" algn="just">
              <a:lnSpc>
                <a:spcPct val="107000"/>
              </a:lnSpc>
              <a:buFont typeface="Arial" panose="020B0604020202020204" pitchFamily="34" charset="0"/>
              <a:buChar char="-"/>
            </a:pPr>
            <a:r>
              <a:rPr lang="es-CO" kern="100" dirty="0">
                <a:latin typeface="Amasis MT Pro"/>
                <a:ea typeface="Calibri"/>
                <a:cs typeface="Times New Roman"/>
              </a:rPr>
              <a:t>La gestión de valores atípicos, como los picos extremos en Tesla, y la consideración de medidas como la moda en lugar de la media son elementos cruciales para una evaluación más precisa.</a:t>
            </a:r>
            <a:endParaRPr lang="es-CO" kern="100" dirty="0">
              <a:effectLst/>
              <a:latin typeface="Amasis MT Pro" panose="02040504050005020304" pitchFamily="18" charset="0"/>
              <a:ea typeface="Calibri"/>
              <a:cs typeface="Times New Roman" panose="02020603050405020304" pitchFamily="18" charset="0"/>
            </a:endParaRPr>
          </a:p>
          <a:p>
            <a:pPr marL="342900" indent="-342900" algn="just">
              <a:lnSpc>
                <a:spcPct val="107000"/>
              </a:lnSpc>
              <a:buFont typeface="Arial" panose="020B0604020202020204" pitchFamily="34" charset="0"/>
              <a:buChar char="-"/>
            </a:pPr>
            <a:r>
              <a:rPr lang="es-CO" kern="100" dirty="0">
                <a:latin typeface="Amasis MT Pro"/>
                <a:ea typeface="+mn-lt"/>
                <a:cs typeface="Times New Roman"/>
              </a:rPr>
              <a:t>La exploración constante de diferentes metodologías y ecuaciones, junto con un análisis profundo de acciones específicas, puede conducir a mejorar el modelo.</a:t>
            </a:r>
          </a:p>
          <a:p>
            <a:pPr marL="342900" indent="-342900" algn="just">
              <a:lnSpc>
                <a:spcPct val="107000"/>
              </a:lnSpc>
              <a:buFont typeface="Arial" panose="020B0604020202020204" pitchFamily="34" charset="0"/>
              <a:buChar char="-"/>
            </a:pPr>
            <a:r>
              <a:rPr lang="es-CO" kern="100" dirty="0">
                <a:latin typeface="Amasis MT Pro"/>
                <a:ea typeface="+mn-lt"/>
                <a:cs typeface="Times New Roman"/>
              </a:rPr>
              <a:t>Los datos utilizados de </a:t>
            </a:r>
            <a:r>
              <a:rPr lang="es-CO" kern="100" dirty="0" err="1">
                <a:latin typeface="Amasis MT Pro"/>
                <a:ea typeface="+mn-lt"/>
                <a:cs typeface="Times New Roman"/>
              </a:rPr>
              <a:t>yahoo</a:t>
            </a:r>
            <a:r>
              <a:rPr lang="es-CO" kern="100" dirty="0">
                <a:latin typeface="Amasis MT Pro"/>
                <a:ea typeface="+mn-lt"/>
                <a:cs typeface="Times New Roman"/>
              </a:rPr>
              <a:t> </a:t>
            </a:r>
            <a:r>
              <a:rPr lang="es-CO" kern="100" dirty="0" err="1">
                <a:latin typeface="Amasis MT Pro"/>
                <a:ea typeface="+mn-lt"/>
                <a:cs typeface="Times New Roman"/>
              </a:rPr>
              <a:t>finance</a:t>
            </a:r>
            <a:r>
              <a:rPr lang="es-CO" kern="100" dirty="0">
                <a:latin typeface="Amasis MT Pro"/>
                <a:ea typeface="+mn-lt"/>
                <a:cs typeface="Times New Roman"/>
              </a:rPr>
              <a:t> no tienen muy buena calidad, sería interesante probar con otros datos. y tomar otros periodos.</a:t>
            </a:r>
            <a:endParaRPr lang="es-CO" kern="100" dirty="0">
              <a:latin typeface="Amasis MT Pro" panose="02040504050005020304" pitchFamily="18" charset="0"/>
              <a:ea typeface="Calibri"/>
              <a:cs typeface="Times New Roman" panose="02020603050405020304" pitchFamily="18" charset="0"/>
            </a:endParaRPr>
          </a:p>
          <a:p>
            <a:pPr marL="342900" indent="-342900" algn="just">
              <a:lnSpc>
                <a:spcPct val="107000"/>
              </a:lnSpc>
              <a:buFont typeface="Arial" panose="020B0604020202020204" pitchFamily="34" charset="0"/>
              <a:buChar char="-"/>
            </a:pPr>
            <a:endParaRPr lang="es-CO" kern="100" dirty="0">
              <a:latin typeface="Amasis MT Pro" panose="02040504050005020304" pitchFamily="18" charset="0"/>
              <a:ea typeface="Calibri"/>
              <a:cs typeface="Times New Roman" panose="02020603050405020304" pitchFamily="18" charset="0"/>
            </a:endParaRPr>
          </a:p>
          <a:p>
            <a:pPr marL="342900" indent="-342900" algn="just">
              <a:lnSpc>
                <a:spcPct val="107000"/>
              </a:lnSpc>
              <a:buFont typeface="Arial" panose="020B0604020202020204" pitchFamily="34" charset="0"/>
              <a:buChar char="-"/>
            </a:pPr>
            <a:endParaRPr lang="es-CO" kern="100" dirty="0">
              <a:latin typeface="Amasis MT Pro" panose="020405040500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758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54739" y="513124"/>
            <a:ext cx="6286500" cy="461665"/>
          </a:xfrm>
          <a:prstGeom prst="rect">
            <a:avLst/>
          </a:prstGeom>
          <a:noFill/>
        </p:spPr>
        <p:txBody>
          <a:bodyPr wrap="square" lIns="91440" tIns="45720" rIns="91440" bIns="45720" anchor="t">
            <a:spAutoFit/>
          </a:bodyPr>
          <a:lstStyle/>
          <a:p>
            <a:r>
              <a:rPr lang="es-CO" sz="2400" b="1" kern="0">
                <a:latin typeface="Amasis MT Pro"/>
                <a:ea typeface="+mn-lt"/>
                <a:cs typeface="Times New Roman"/>
              </a:rPr>
              <a:t>Recomendaciones</a:t>
            </a:r>
            <a:endParaRPr lang="es-CO" sz="2400">
              <a:latin typeface="Calibri"/>
              <a:ea typeface="Calibri"/>
              <a:cs typeface="Calibri"/>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5" name="TextBox 4">
            <a:extLst>
              <a:ext uri="{FF2B5EF4-FFF2-40B4-BE49-F238E27FC236}">
                <a16:creationId xmlns:a16="http://schemas.microsoft.com/office/drawing/2014/main" id="{5F8A8BFC-4FA9-B5CA-0238-70F58252FF1F}"/>
              </a:ext>
            </a:extLst>
          </p:cNvPr>
          <p:cNvSpPr txBox="1"/>
          <p:nvPr/>
        </p:nvSpPr>
        <p:spPr>
          <a:xfrm>
            <a:off x="657497" y="1453515"/>
            <a:ext cx="10705411" cy="2546916"/>
          </a:xfrm>
          <a:prstGeom prst="rect">
            <a:avLst/>
          </a:prstGeom>
          <a:noFill/>
        </p:spPr>
        <p:txBody>
          <a:bodyPr wrap="square" lIns="91440" tIns="45720" rIns="91440" bIns="45720" anchor="t">
            <a:spAutoFit/>
          </a:bodyPr>
          <a:lstStyle/>
          <a:p>
            <a:pPr>
              <a:lnSpc>
                <a:spcPct val="107000"/>
              </a:lnSpc>
              <a:spcAft>
                <a:spcPts val="800"/>
              </a:spcAft>
            </a:pPr>
            <a:endParaRPr lang="en-US" sz="1800" kern="100" dirty="0">
              <a:effectLst/>
              <a:latin typeface="Amasis MT Pro" panose="02040504050005020304" pitchFamily="18" charset="0"/>
              <a:ea typeface="Times New Roman" panose="02020603050405020304" pitchFamily="18" charset="0"/>
              <a:cs typeface="Times New Roman" panose="02020603050405020304" pitchFamily="18" charset="0"/>
            </a:endParaRPr>
          </a:p>
          <a:p>
            <a:pPr marL="342900" indent="-342900" algn="just">
              <a:lnSpc>
                <a:spcPct val="107000"/>
              </a:lnSpc>
              <a:buFont typeface="Arial" panose="020B0604020202020204" pitchFamily="34" charset="0"/>
              <a:buChar char="-"/>
            </a:pPr>
            <a:r>
              <a:rPr lang="es-CO" kern="100" dirty="0">
                <a:latin typeface="Amasis MT Pro"/>
                <a:ea typeface="Calibri"/>
                <a:cs typeface="Times New Roman"/>
              </a:rPr>
              <a:t>Se recomienda realizar una calibración continua del modelo </a:t>
            </a:r>
            <a:r>
              <a:rPr lang="es-CO" kern="100" dirty="0" err="1">
                <a:latin typeface="Amasis MT Pro"/>
                <a:ea typeface="Calibri"/>
                <a:cs typeface="Times New Roman"/>
              </a:rPr>
              <a:t>Heston</a:t>
            </a:r>
            <a:r>
              <a:rPr lang="es-CO" kern="100" dirty="0">
                <a:latin typeface="Amasis MT Pro"/>
                <a:ea typeface="Calibri"/>
                <a:cs typeface="Times New Roman"/>
              </a:rPr>
              <a:t> para asegurar su alineación precisa con las condiciones cambiantes del mercado. Este enfoque permitirá ajustar los parámetros del modelo según los datos más recientes, mejorando así su capacidad predictiva</a:t>
            </a:r>
            <a:r>
              <a:rPr lang="es-CO" kern="100" dirty="0">
                <a:effectLst/>
                <a:latin typeface="Amasis MT Pro"/>
                <a:ea typeface="Calibri"/>
                <a:cs typeface="Times New Roman"/>
              </a:rPr>
              <a:t>.</a:t>
            </a:r>
            <a:r>
              <a:rPr lang="es-CO" kern="100" dirty="0">
                <a:latin typeface="Amasis MT Pro"/>
                <a:ea typeface="Calibri"/>
                <a:cs typeface="Times New Roman"/>
              </a:rPr>
              <a:t> </a:t>
            </a:r>
            <a:endParaRPr lang="en-US" kern="100" dirty="0">
              <a:effectLst/>
              <a:latin typeface="Amasis MT Pro"/>
              <a:ea typeface="Calibri"/>
              <a:cs typeface="Times New Roman"/>
            </a:endParaRPr>
          </a:p>
          <a:p>
            <a:pPr marL="342900" indent="-342900" algn="just">
              <a:lnSpc>
                <a:spcPct val="107000"/>
              </a:lnSpc>
              <a:buFont typeface="Arial" panose="020B0604020202020204" pitchFamily="34" charset="0"/>
              <a:buChar char="-"/>
            </a:pPr>
            <a:r>
              <a:rPr lang="es-CO" kern="100" dirty="0">
                <a:latin typeface="Amasis MT Pro"/>
                <a:ea typeface="Calibri"/>
                <a:cs typeface="Times New Roman"/>
              </a:rPr>
              <a:t>Dada la variabilidad en los niveles </a:t>
            </a:r>
            <a:r>
              <a:rPr lang="es-CO" kern="100" dirty="0">
                <a:effectLst/>
                <a:latin typeface="Amasis MT Pro"/>
                <a:ea typeface="Calibri"/>
                <a:cs typeface="Times New Roman"/>
              </a:rPr>
              <a:t>de </a:t>
            </a:r>
            <a:r>
              <a:rPr lang="es-CO" kern="100" dirty="0">
                <a:latin typeface="Amasis MT Pro"/>
                <a:ea typeface="Calibri"/>
                <a:cs typeface="Times New Roman"/>
              </a:rPr>
              <a:t>volatilidad y comportamiento entre acciones como Amazon, Apple, Tesla y Coca Cola, es aconsejable desarrollar estrategias analíticas específicas para cada activo.</a:t>
            </a:r>
            <a:endParaRPr lang="es-CO" kern="100" dirty="0">
              <a:effectLst/>
              <a:latin typeface="Amasis MT Pro"/>
              <a:ea typeface="Calibri"/>
              <a:cs typeface="Times New Roman"/>
            </a:endParaRPr>
          </a:p>
          <a:p>
            <a:pPr marL="342900" indent="-342900" algn="just">
              <a:lnSpc>
                <a:spcPct val="107000"/>
              </a:lnSpc>
              <a:buFont typeface="Arial" panose="020B0604020202020204" pitchFamily="34" charset="0"/>
              <a:buChar char="-"/>
            </a:pPr>
            <a:r>
              <a:rPr lang="es-CO" kern="100" dirty="0">
                <a:effectLst/>
                <a:latin typeface="Amasis MT Pro" panose="02040504050005020304" pitchFamily="18" charset="0"/>
                <a:ea typeface="Calibri"/>
                <a:cs typeface="Times New Roman" panose="02020603050405020304" pitchFamily="18" charset="0"/>
              </a:rPr>
              <a:t>Se recomienda utilizar otro </a:t>
            </a:r>
            <a:r>
              <a:rPr lang="es-CO" kern="100" dirty="0" err="1">
                <a:effectLst/>
                <a:latin typeface="Amasis MT Pro" panose="02040504050005020304" pitchFamily="18" charset="0"/>
                <a:ea typeface="Calibri"/>
                <a:cs typeface="Times New Roman" panose="02020603050405020304" pitchFamily="18" charset="0"/>
              </a:rPr>
              <a:t>dataset</a:t>
            </a:r>
            <a:r>
              <a:rPr lang="es-CO" kern="100" dirty="0">
                <a:effectLst/>
                <a:latin typeface="Amasis MT Pro" panose="02040504050005020304" pitchFamily="18" charset="0"/>
                <a:ea typeface="Calibri"/>
                <a:cs typeface="Times New Roman" panose="02020603050405020304" pitchFamily="18" charset="0"/>
              </a:rPr>
              <a:t> y ver las simulaciones con datos mucho más limpios.</a:t>
            </a:r>
          </a:p>
          <a:p>
            <a:pPr marL="342900" indent="-342900" algn="just">
              <a:lnSpc>
                <a:spcPct val="107000"/>
              </a:lnSpc>
              <a:buFont typeface="Arial" panose="020B0604020202020204" pitchFamily="34" charset="0"/>
              <a:buChar char="-"/>
            </a:pPr>
            <a:endParaRPr lang="es-CO" kern="100" dirty="0">
              <a:latin typeface="Amasis MT Pro" panose="020405040500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53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15B8F-DE42-F409-7AED-AFDA1A9888F6}"/>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4" name="Picture 13" descr="A black and yellow logo&#10;&#10;Description automatically generated">
            <a:extLst>
              <a:ext uri="{FF2B5EF4-FFF2-40B4-BE49-F238E27FC236}">
                <a16:creationId xmlns:a16="http://schemas.microsoft.com/office/drawing/2014/main" id="{DE57FC08-4D5E-3437-3F91-E361717731A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272088"/>
            <a:ext cx="113213" cy="8301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09545" y="421309"/>
            <a:ext cx="6096000" cy="338554"/>
          </a:xfrm>
          <a:prstGeom prst="rect">
            <a:avLst/>
          </a:prstGeom>
          <a:noFill/>
        </p:spPr>
        <p:txBody>
          <a:bodyPr wrap="square">
            <a:spAutoFit/>
          </a:bodyPr>
          <a:lstStyle/>
          <a:p>
            <a:r>
              <a:rPr lang="es-CO" sz="1600" b="1" kern="0" dirty="0">
                <a:effectLst/>
                <a:latin typeface="Amasis MT Pro" panose="02040504050005020304" pitchFamily="18" charset="0"/>
                <a:ea typeface="Times New Roman" panose="02020603050405020304" pitchFamily="18" charset="0"/>
                <a:cs typeface="Times New Roman" panose="02020603050405020304" pitchFamily="18" charset="0"/>
              </a:rPr>
              <a:t>Descripción del problema</a:t>
            </a:r>
            <a:endParaRPr lang="es-CO" sz="1600" dirty="0"/>
          </a:p>
        </p:txBody>
      </p:sp>
      <p:cxnSp>
        <p:nvCxnSpPr>
          <p:cNvPr id="153" name="Straight Connector 152">
            <a:extLst>
              <a:ext uri="{FF2B5EF4-FFF2-40B4-BE49-F238E27FC236}">
                <a16:creationId xmlns:a16="http://schemas.microsoft.com/office/drawing/2014/main" id="{8A7B959A-296E-B617-AE9D-F8636E5FE67C}"/>
              </a:ext>
            </a:extLst>
          </p:cNvPr>
          <p:cNvCxnSpPr/>
          <p:nvPr/>
        </p:nvCxnSpPr>
        <p:spPr>
          <a:xfrm>
            <a:off x="187441" y="3751853"/>
            <a:ext cx="35469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976E6294-EB0A-9EF2-6B69-A361160A8370}"/>
              </a:ext>
            </a:extLst>
          </p:cNvPr>
          <p:cNvSpPr>
            <a:spLocks noChangeArrowheads="1"/>
          </p:cNvSpPr>
          <p:nvPr/>
        </p:nvSpPr>
        <p:spPr bwMode="auto">
          <a:xfrm>
            <a:off x="137275" y="1454041"/>
            <a:ext cx="113468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Desafíos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en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Predicciones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Financieras</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Anticipar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precios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acciones</a:t>
            </a:r>
            <a:r>
              <a:rPr kumimoji="0" lang="en-US" altLang="en-US" sz="1800" b="0" i="0" u="none" strike="noStrike" cap="none" normalizeH="0" baseline="0" dirty="0">
                <a:ln>
                  <a:noFill/>
                </a:ln>
                <a:solidFill>
                  <a:schemeClr val="tx1"/>
                </a:solidFill>
                <a:effectLst/>
                <a:latin typeface="Arial" panose="020B0604020202020204" pitchFamily="34" charset="0"/>
              </a:rPr>
              <a:t> es un </a:t>
            </a:r>
            <a:r>
              <a:rPr kumimoji="0" lang="en-US" altLang="en-US" sz="1800" b="0" i="0" u="none" strike="noStrike" cap="none" normalizeH="0" baseline="0" dirty="0" err="1">
                <a:ln>
                  <a:noFill/>
                </a:ln>
                <a:solidFill>
                  <a:schemeClr val="tx1"/>
                </a:solidFill>
                <a:effectLst/>
                <a:latin typeface="Arial" panose="020B0604020202020204" pitchFamily="34" charset="0"/>
              </a:rPr>
              <a:t>desafío</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constante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mercados </a:t>
            </a:r>
            <a:r>
              <a:rPr kumimoji="0" lang="en-US" altLang="en-US" sz="1800" b="0" i="0" u="none" strike="noStrike" cap="none" normalizeH="0" baseline="0" dirty="0" err="1">
                <a:ln>
                  <a:noFill/>
                </a:ln>
                <a:solidFill>
                  <a:schemeClr val="tx1"/>
                </a:solidFill>
                <a:effectLst/>
                <a:latin typeface="Arial" panose="020B0604020202020204" pitchFamily="34" charset="0"/>
              </a:rPr>
              <a:t>financieros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tradicionales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 </a:t>
            </a:r>
            <a:r>
              <a:rPr kumimoji="0" lang="en-US" altLang="en-US" sz="1800" b="0" i="0" u="none" strike="noStrike" cap="none" normalizeH="0" baseline="0" dirty="0" err="1">
                <a:ln>
                  <a:noFill/>
                </a:ln>
                <a:solidFill>
                  <a:schemeClr val="tx1"/>
                </a:solidFill>
                <a:effectLst/>
                <a:latin typeface="Arial" panose="020B0604020202020204" pitchFamily="34" charset="0"/>
              </a:rPr>
              <a:t>volatilidad</a:t>
            </a:r>
            <a:r>
              <a:rPr kumimoji="0" lang="en-US" altLang="en-US" sz="1800" b="0" i="0" u="none" strike="noStrike" cap="none" normalizeH="0" baseline="0" dirty="0">
                <a:ln>
                  <a:noFill/>
                </a:ln>
                <a:solidFill>
                  <a:schemeClr val="tx1"/>
                </a:solidFill>
                <a:effectLst/>
                <a:latin typeface="Arial" panose="020B0604020202020204" pitchFamily="34" charset="0"/>
              </a:rPr>
              <a:t>, junto con </a:t>
            </a:r>
            <a:r>
              <a:rPr kumimoji="0" lang="en-US" altLang="en-US" sz="1800" b="0" i="0" u="none" strike="noStrike" cap="none" normalizeH="0" baseline="0" dirty="0" err="1">
                <a:ln>
                  <a:noFill/>
                </a:ln>
                <a:solidFill>
                  <a:schemeClr val="tx1"/>
                </a:solidFill>
                <a:effectLst/>
                <a:latin typeface="Arial" panose="020B0604020202020204" pitchFamily="34" charset="0"/>
              </a:rPr>
              <a:t>factores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macroeconómicos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complica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estas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predicciones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Modelos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convencionales</a:t>
            </a:r>
            <a:r>
              <a:rPr kumimoji="0" lang="en-US" altLang="en-US" sz="1800" b="0" i="0" u="none" strike="noStrike" cap="none" normalizeH="0" baseline="0" dirty="0">
                <a:ln>
                  <a:noFill/>
                </a:ln>
                <a:solidFill>
                  <a:schemeClr val="tx1"/>
                </a:solidFill>
                <a:effectLst/>
                <a:latin typeface="Arial" panose="020B0604020202020204" pitchFamily="34" charset="0"/>
              </a:rPr>
              <a:t> con </a:t>
            </a:r>
            <a:r>
              <a:rPr kumimoji="0" lang="en-US" altLang="en-US" sz="1800" b="0" i="0" u="none" strike="noStrike" cap="none" normalizeH="0" baseline="0" dirty="0" err="1">
                <a:ln>
                  <a:noFill/>
                </a:ln>
                <a:solidFill>
                  <a:schemeClr val="tx1"/>
                </a:solidFill>
                <a:effectLst/>
                <a:latin typeface="Arial" panose="020B0604020202020204" pitchFamily="34" charset="0"/>
              </a:rPr>
              <a:t>varianza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constante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limitan</a:t>
            </a:r>
            <a:r>
              <a:rPr kumimoji="0" lang="en-US" altLang="en-US" sz="1800" b="0" i="0" u="none" strike="noStrike" cap="none" normalizeH="0" baseline="0" dirty="0">
                <a:ln>
                  <a:noFill/>
                </a:ln>
                <a:solidFill>
                  <a:schemeClr val="tx1"/>
                </a:solidFill>
                <a:effectLst/>
                <a:latin typeface="Arial" panose="020B0604020202020204" pitchFamily="34" charset="0"/>
              </a:rPr>
              <a:t> la </a:t>
            </a:r>
            <a:r>
              <a:rPr kumimoji="0" lang="en-US" altLang="en-US" sz="1800" b="0" i="0" u="none" strike="noStrike" cap="none" normalizeH="0" baseline="0" dirty="0" err="1">
                <a:ln>
                  <a:noFill/>
                </a:ln>
                <a:solidFill>
                  <a:schemeClr val="tx1"/>
                </a:solidFill>
                <a:effectLst/>
                <a:latin typeface="Arial" panose="020B0604020202020204" pitchFamily="34" charset="0"/>
              </a:rPr>
              <a:t>precisión</a:t>
            </a:r>
            <a:r>
              <a:rPr kumimoji="0" lang="en-US" altLang="en-US" sz="1800" b="0" i="0" u="none" strike="noStrike" cap="none" normalizeH="0" baseline="0" dirty="0">
                <a:ln>
                  <a:noFill/>
                </a:ln>
                <a:solidFill>
                  <a:schemeClr val="tx1"/>
                </a:solidFill>
                <a:effectLst/>
                <a:latin typeface="Arial" panose="020B0604020202020204" pitchFamily="34" charset="0"/>
              </a:rPr>
              <a:t> y la </a:t>
            </a:r>
            <a:r>
              <a:rPr kumimoji="0" lang="en-US" altLang="en-US" sz="1800" b="0" i="0" u="none" strike="noStrike" cap="none" normalizeH="0" baseline="0" dirty="0" err="1">
                <a:ln>
                  <a:noFill/>
                </a:ln>
                <a:solidFill>
                  <a:schemeClr val="tx1"/>
                </a:solidFill>
                <a:effectLst/>
                <a:latin typeface="Arial" panose="020B0604020202020204" pitchFamily="34" charset="0"/>
              </a:rPr>
              <a:t>identificación</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oportunidades</a:t>
            </a:r>
            <a:r>
              <a:rPr kumimoji="0" lang="en-US" altLang="en-US" sz="1800" b="0" i="0" u="none" strike="noStrike" cap="none" normalizeH="0" baseline="0" dirty="0">
                <a:ln>
                  <a:noFill/>
                </a:ln>
                <a:solidFill>
                  <a:schemeClr val="tx1"/>
                </a:solidFill>
                <a:effectLst/>
                <a:latin typeface="Arial" panose="020B0604020202020204" pitchFamily="34" charset="0"/>
              </a:rPr>
              <a:t> de </a:t>
            </a:r>
            <a:r>
              <a:rPr kumimoji="0" lang="en-US" altLang="en-US" sz="1800" b="0" i="0" u="none" strike="noStrike" cap="none" normalizeH="0" baseline="0" dirty="0" err="1">
                <a:ln>
                  <a:noFill/>
                </a:ln>
                <a:solidFill>
                  <a:schemeClr val="tx1"/>
                </a:solidFill>
                <a:effectLst/>
                <a:latin typeface="Arial" panose="020B0604020202020204" pitchFamily="34" charset="0"/>
              </a:rPr>
              <a:t>inversión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s-ES" dirty="0"/>
              <a:t>Incorpora un componente estocástico en la volatilidad, reconociendo cambios aleatorios en el tiempo.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3445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64264" y="694099"/>
            <a:ext cx="6096000" cy="338554"/>
          </a:xfrm>
          <a:prstGeom prst="rect">
            <a:avLst/>
          </a:prstGeom>
          <a:noFill/>
        </p:spPr>
        <p:txBody>
          <a:bodyPr wrap="square">
            <a:spAutoFit/>
          </a:bodyPr>
          <a:lstStyle/>
          <a:p>
            <a:r>
              <a:rPr lang="es-CO" sz="1600" b="1" kern="0">
                <a:effectLst/>
                <a:latin typeface="Amasis MT Pro" panose="02040504050005020304" pitchFamily="18" charset="0"/>
                <a:ea typeface="Times New Roman" panose="02020603050405020304" pitchFamily="18" charset="0"/>
                <a:cs typeface="Times New Roman" panose="02020603050405020304" pitchFamily="18" charset="0"/>
              </a:rPr>
              <a:t>Actores Involucrados</a:t>
            </a:r>
            <a:endParaRPr lang="es-CO" sz="1600"/>
          </a:p>
        </p:txBody>
      </p:sp>
      <p:sp>
        <p:nvSpPr>
          <p:cNvPr id="4" name="TextBox 3">
            <a:extLst>
              <a:ext uri="{FF2B5EF4-FFF2-40B4-BE49-F238E27FC236}">
                <a16:creationId xmlns:a16="http://schemas.microsoft.com/office/drawing/2014/main" id="{DC8E991C-EB6A-9421-117F-3BF95BE1FE6B}"/>
              </a:ext>
            </a:extLst>
          </p:cNvPr>
          <p:cNvSpPr txBox="1"/>
          <p:nvPr/>
        </p:nvSpPr>
        <p:spPr>
          <a:xfrm>
            <a:off x="647972" y="296397"/>
            <a:ext cx="11009269" cy="461665"/>
          </a:xfrm>
          <a:prstGeom prst="rect">
            <a:avLst/>
          </a:prstGeom>
          <a:noFill/>
        </p:spPr>
        <p:txBody>
          <a:bodyPr wrap="square" lIns="91440" tIns="45720" rIns="91440" bIns="45720" anchor="t">
            <a:spAutoFit/>
          </a:bodyPr>
          <a:lstStyle/>
          <a:p>
            <a:r>
              <a:rPr lang="es-CO" sz="2400" b="1" kern="0" spc="15">
                <a:solidFill>
                  <a:srgbClr val="202122"/>
                </a:solidFill>
                <a:effectLst/>
                <a:latin typeface="Amasis MT Pro"/>
                <a:ea typeface="Times New Roman" panose="02020603050405020304" pitchFamily="18" charset="0"/>
                <a:cs typeface="Times New Roman"/>
              </a:rPr>
              <a:t>Optimización del Proceso de Inyección de Agua en un Campo Petrolero</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pic>
        <p:nvPicPr>
          <p:cNvPr id="2054" name="Picture 6" descr="Enterprise Surang Lineal icon">
            <a:extLst>
              <a:ext uri="{FF2B5EF4-FFF2-40B4-BE49-F238E27FC236}">
                <a16:creationId xmlns:a16="http://schemas.microsoft.com/office/drawing/2014/main" id="{57EE6BE2-1493-B6A4-8D2F-A26A9C5AF2F6}"/>
              </a:ext>
            </a:extLst>
          </p:cNvPr>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48880" y="3117167"/>
            <a:ext cx="1167467" cy="1167467"/>
          </a:xfrm>
          <a:prstGeom prst="rect">
            <a:avLst/>
          </a:prstGeom>
          <a:solidFill>
            <a:schemeClr val="bg1"/>
          </a:solidFill>
        </p:spPr>
      </p:pic>
      <p:pic>
        <p:nvPicPr>
          <p:cNvPr id="2056" name="Picture 8" descr="investor Icon - Free PNG &amp; SVG 225616 - Noun Project">
            <a:extLst>
              <a:ext uri="{FF2B5EF4-FFF2-40B4-BE49-F238E27FC236}">
                <a16:creationId xmlns:a16="http://schemas.microsoft.com/office/drawing/2014/main" id="{DF1F6717-F3FA-41C9-5447-D694FAE6DF38}"/>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90764" y="1571810"/>
            <a:ext cx="1327294" cy="1327294"/>
          </a:xfrm>
          <a:prstGeom prst="rect">
            <a:avLst/>
          </a:prstGeom>
          <a:solidFill>
            <a:schemeClr val="bg1"/>
          </a:solidFill>
        </p:spPr>
      </p:pic>
      <p:sp>
        <p:nvSpPr>
          <p:cNvPr id="12" name="TextBox 11">
            <a:extLst>
              <a:ext uri="{FF2B5EF4-FFF2-40B4-BE49-F238E27FC236}">
                <a16:creationId xmlns:a16="http://schemas.microsoft.com/office/drawing/2014/main" id="{101FE45B-C681-AE32-4F5D-A014A78D2112}"/>
              </a:ext>
            </a:extLst>
          </p:cNvPr>
          <p:cNvSpPr txBox="1"/>
          <p:nvPr/>
        </p:nvSpPr>
        <p:spPr>
          <a:xfrm>
            <a:off x="1439392" y="1866591"/>
            <a:ext cx="1908687" cy="830997"/>
          </a:xfrm>
          <a:prstGeom prst="rect">
            <a:avLst/>
          </a:prstGeom>
          <a:noFill/>
        </p:spPr>
        <p:txBody>
          <a:bodyPr wrap="square">
            <a:spAutoFit/>
          </a:bodyPr>
          <a:lstStyle/>
          <a:p>
            <a:pPr algn="ctr"/>
            <a:r>
              <a:rPr lang="es-CO" sz="16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Analistas del Mercado Financiero</a:t>
            </a:r>
            <a:endParaRPr lang="es-CO" sz="1600"/>
          </a:p>
        </p:txBody>
      </p:sp>
      <p:sp>
        <p:nvSpPr>
          <p:cNvPr id="19" name="TextBox 18">
            <a:extLst>
              <a:ext uri="{FF2B5EF4-FFF2-40B4-BE49-F238E27FC236}">
                <a16:creationId xmlns:a16="http://schemas.microsoft.com/office/drawing/2014/main" id="{452EA1A9-06E7-5C46-5EB7-C827B3294CD3}"/>
              </a:ext>
            </a:extLst>
          </p:cNvPr>
          <p:cNvSpPr txBox="1"/>
          <p:nvPr/>
        </p:nvSpPr>
        <p:spPr>
          <a:xfrm>
            <a:off x="8578855" y="1989701"/>
            <a:ext cx="1519136" cy="830997"/>
          </a:xfrm>
          <a:prstGeom prst="rect">
            <a:avLst/>
          </a:prstGeom>
          <a:noFill/>
        </p:spPr>
        <p:txBody>
          <a:bodyPr wrap="square">
            <a:spAutoFit/>
          </a:bodyPr>
          <a:lstStyle/>
          <a:p>
            <a:pPr algn="ctr"/>
            <a:r>
              <a:rPr lang="es-CO" sz="16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Inversionistas y Analistas Financieros</a:t>
            </a:r>
            <a:endParaRPr lang="es-CO" sz="1600"/>
          </a:p>
        </p:txBody>
      </p:sp>
      <p:sp>
        <p:nvSpPr>
          <p:cNvPr id="21" name="TextBox 20">
            <a:extLst>
              <a:ext uri="{FF2B5EF4-FFF2-40B4-BE49-F238E27FC236}">
                <a16:creationId xmlns:a16="http://schemas.microsoft.com/office/drawing/2014/main" id="{453BE684-D01B-5554-70FF-9D2AFED1911F}"/>
              </a:ext>
            </a:extLst>
          </p:cNvPr>
          <p:cNvSpPr txBox="1"/>
          <p:nvPr/>
        </p:nvSpPr>
        <p:spPr>
          <a:xfrm>
            <a:off x="7804382" y="3547011"/>
            <a:ext cx="1164431" cy="830997"/>
          </a:xfrm>
          <a:prstGeom prst="rect">
            <a:avLst/>
          </a:prstGeom>
          <a:noFill/>
        </p:spPr>
        <p:txBody>
          <a:bodyPr wrap="square">
            <a:spAutoFit/>
          </a:bodyPr>
          <a:lstStyle/>
          <a:p>
            <a:pPr algn="ctr"/>
            <a:r>
              <a:rPr lang="es-CO" sz="16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Empresas Cotizadas en bolsa </a:t>
            </a:r>
            <a:endParaRPr lang="es-CO" sz="1600"/>
          </a:p>
        </p:txBody>
      </p:sp>
      <p:pic>
        <p:nvPicPr>
          <p:cNvPr id="2050" name="Picture 2" descr="Premium Vector | People team icon vektor">
            <a:extLst>
              <a:ext uri="{FF2B5EF4-FFF2-40B4-BE49-F238E27FC236}">
                <a16:creationId xmlns:a16="http://schemas.microsoft.com/office/drawing/2014/main" id="{CA1E7A8F-4332-4EF5-124C-7E9720F125E6}"/>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9420" t="20747" r="7457" b="17163"/>
          <a:stretch/>
        </p:blipFill>
        <p:spPr bwMode="auto">
          <a:xfrm>
            <a:off x="3330661" y="1652589"/>
            <a:ext cx="1651253" cy="1233439"/>
          </a:xfrm>
          <a:prstGeom prst="rect">
            <a:avLst/>
          </a:prstGeom>
          <a:solidFill>
            <a:schemeClr val="bg1"/>
          </a:solidFill>
        </p:spPr>
      </p:pic>
      <p:pic>
        <p:nvPicPr>
          <p:cNvPr id="5" name="Gráfico 4" descr="Banco con relleno sólido">
            <a:extLst>
              <a:ext uri="{FF2B5EF4-FFF2-40B4-BE49-F238E27FC236}">
                <a16:creationId xmlns:a16="http://schemas.microsoft.com/office/drawing/2014/main" id="{19A1ACCF-4CBF-41D4-ACFA-98EF68116FB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156287" y="3117166"/>
            <a:ext cx="1167467" cy="1167467"/>
          </a:xfrm>
          <a:prstGeom prst="rect">
            <a:avLst/>
          </a:prstGeom>
        </p:spPr>
      </p:pic>
      <p:sp>
        <p:nvSpPr>
          <p:cNvPr id="20" name="TextBox 11">
            <a:extLst>
              <a:ext uri="{FF2B5EF4-FFF2-40B4-BE49-F238E27FC236}">
                <a16:creationId xmlns:a16="http://schemas.microsoft.com/office/drawing/2014/main" id="{1A3E3447-EC8A-4293-942F-185B6656DBE3}"/>
              </a:ext>
            </a:extLst>
          </p:cNvPr>
          <p:cNvSpPr txBox="1"/>
          <p:nvPr/>
        </p:nvSpPr>
        <p:spPr>
          <a:xfrm>
            <a:off x="2376317" y="3627706"/>
            <a:ext cx="1908687" cy="584775"/>
          </a:xfrm>
          <a:prstGeom prst="rect">
            <a:avLst/>
          </a:prstGeom>
          <a:noFill/>
        </p:spPr>
        <p:txBody>
          <a:bodyPr wrap="square">
            <a:spAutoFit/>
          </a:bodyPr>
          <a:lstStyle/>
          <a:p>
            <a:pPr algn="ctr"/>
            <a:r>
              <a:rPr lang="es-CO" sz="1600" kern="0" spc="15">
                <a:solidFill>
                  <a:srgbClr val="202122"/>
                </a:solidFill>
                <a:effectLst/>
                <a:latin typeface="Amasis MT Pro" panose="02040504050005020304" pitchFamily="18" charset="0"/>
                <a:ea typeface="Times New Roman" panose="02020603050405020304" pitchFamily="18" charset="0"/>
                <a:cs typeface="Times New Roman" panose="02020603050405020304" pitchFamily="18" charset="0"/>
              </a:rPr>
              <a:t>Reguladores Financieros</a:t>
            </a:r>
            <a:endParaRPr lang="es-CO" sz="1600"/>
          </a:p>
        </p:txBody>
      </p:sp>
    </p:spTree>
    <p:extLst>
      <p:ext uri="{BB962C8B-B14F-4D97-AF65-F5344CB8AC3E}">
        <p14:creationId xmlns:p14="http://schemas.microsoft.com/office/powerpoint/2010/main" val="391969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4633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TextBox 2">
            <a:extLst>
              <a:ext uri="{FF2B5EF4-FFF2-40B4-BE49-F238E27FC236}">
                <a16:creationId xmlns:a16="http://schemas.microsoft.com/office/drawing/2014/main" id="{EE1FAB44-2802-7136-78B9-27D6DF161AD2}"/>
              </a:ext>
            </a:extLst>
          </p:cNvPr>
          <p:cNvSpPr txBox="1"/>
          <p:nvPr/>
        </p:nvSpPr>
        <p:spPr>
          <a:xfrm>
            <a:off x="647972" y="419626"/>
            <a:ext cx="6096000" cy="523220"/>
          </a:xfrm>
          <a:prstGeom prst="rect">
            <a:avLst/>
          </a:prstGeom>
          <a:noFill/>
        </p:spPr>
        <p:txBody>
          <a:bodyPr wrap="square">
            <a:spAutoFit/>
          </a:bodyPr>
          <a:lstStyle/>
          <a:p>
            <a:r>
              <a:rPr lang="es-CO" sz="2800" b="1" kern="0">
                <a:effectLst/>
                <a:latin typeface="Amasis MT Pro" panose="02040504050005020304" pitchFamily="18" charset="0"/>
                <a:ea typeface="Times New Roman" panose="02020603050405020304" pitchFamily="18" charset="0"/>
                <a:cs typeface="Times New Roman" panose="02020603050405020304" pitchFamily="18" charset="0"/>
              </a:rPr>
              <a:t>Alcance</a:t>
            </a:r>
            <a:endParaRPr lang="es-CO" sz="2800"/>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9" name="Shape">
            <a:extLst>
              <a:ext uri="{FF2B5EF4-FFF2-40B4-BE49-F238E27FC236}">
                <a16:creationId xmlns:a16="http://schemas.microsoft.com/office/drawing/2014/main" id="{D4C1ACDF-C029-5E45-A954-319850E3F0DC}"/>
              </a:ext>
            </a:extLst>
          </p:cNvPr>
          <p:cNvSpPr/>
          <p:nvPr/>
        </p:nvSpPr>
        <p:spPr>
          <a:xfrm>
            <a:off x="2616720" y="2025808"/>
            <a:ext cx="2207610" cy="3355928"/>
          </a:xfrm>
          <a:custGeom>
            <a:avLst/>
            <a:gdLst/>
            <a:ahLst/>
            <a:cxnLst>
              <a:cxn ang="0">
                <a:pos x="wd2" y="hd2"/>
              </a:cxn>
              <a:cxn ang="5400000">
                <a:pos x="wd2" y="hd2"/>
              </a:cxn>
              <a:cxn ang="10800000">
                <a:pos x="wd2" y="hd2"/>
              </a:cxn>
              <a:cxn ang="16200000">
                <a:pos x="wd2" y="hd2"/>
              </a:cxn>
            </a:cxnLst>
            <a:rect l="0" t="0" r="r" b="b"/>
            <a:pathLst>
              <a:path w="21600" h="21600" extrusionOk="0">
                <a:moveTo>
                  <a:pt x="19566" y="0"/>
                </a:moveTo>
                <a:lnTo>
                  <a:pt x="2034" y="0"/>
                </a:lnTo>
                <a:cubicBezTo>
                  <a:pt x="913" y="0"/>
                  <a:pt x="0" y="598"/>
                  <a:pt x="0" y="1338"/>
                </a:cubicBezTo>
                <a:lnTo>
                  <a:pt x="0" y="20262"/>
                </a:lnTo>
                <a:cubicBezTo>
                  <a:pt x="0" y="20999"/>
                  <a:pt x="909" y="21600"/>
                  <a:pt x="2034" y="21600"/>
                </a:cubicBezTo>
                <a:lnTo>
                  <a:pt x="19566" y="21600"/>
                </a:lnTo>
                <a:cubicBezTo>
                  <a:pt x="20687" y="21600"/>
                  <a:pt x="21600" y="21002"/>
                  <a:pt x="21600" y="20262"/>
                </a:cubicBezTo>
                <a:lnTo>
                  <a:pt x="21600" y="1335"/>
                </a:lnTo>
                <a:cubicBezTo>
                  <a:pt x="21600" y="598"/>
                  <a:pt x="20691" y="0"/>
                  <a:pt x="19566" y="0"/>
                </a:cubicBez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2C99E17E-E75A-A742-9A22-E177EC61EE92}"/>
              </a:ext>
            </a:extLst>
          </p:cNvPr>
          <p:cNvSpPr/>
          <p:nvPr/>
        </p:nvSpPr>
        <p:spPr>
          <a:xfrm>
            <a:off x="5244360" y="2025808"/>
            <a:ext cx="2207610" cy="3355928"/>
          </a:xfrm>
          <a:custGeom>
            <a:avLst/>
            <a:gdLst/>
            <a:ahLst/>
            <a:cxnLst>
              <a:cxn ang="0">
                <a:pos x="wd2" y="hd2"/>
              </a:cxn>
              <a:cxn ang="5400000">
                <a:pos x="wd2" y="hd2"/>
              </a:cxn>
              <a:cxn ang="10800000">
                <a:pos x="wd2" y="hd2"/>
              </a:cxn>
              <a:cxn ang="16200000">
                <a:pos x="wd2" y="hd2"/>
              </a:cxn>
            </a:cxnLst>
            <a:rect l="0" t="0" r="r" b="b"/>
            <a:pathLst>
              <a:path w="21600" h="21600" extrusionOk="0">
                <a:moveTo>
                  <a:pt x="19566" y="0"/>
                </a:moveTo>
                <a:lnTo>
                  <a:pt x="2034" y="0"/>
                </a:lnTo>
                <a:cubicBezTo>
                  <a:pt x="913" y="0"/>
                  <a:pt x="0" y="598"/>
                  <a:pt x="0" y="1338"/>
                </a:cubicBezTo>
                <a:lnTo>
                  <a:pt x="0" y="20262"/>
                </a:lnTo>
                <a:cubicBezTo>
                  <a:pt x="0" y="20999"/>
                  <a:pt x="909" y="21600"/>
                  <a:pt x="2034" y="21600"/>
                </a:cubicBezTo>
                <a:lnTo>
                  <a:pt x="19566" y="21600"/>
                </a:lnTo>
                <a:cubicBezTo>
                  <a:pt x="20687" y="21600"/>
                  <a:pt x="21600" y="21002"/>
                  <a:pt x="21600" y="20262"/>
                </a:cubicBezTo>
                <a:lnTo>
                  <a:pt x="21600" y="1335"/>
                </a:lnTo>
                <a:cubicBezTo>
                  <a:pt x="21596" y="598"/>
                  <a:pt x="20687" y="0"/>
                  <a:pt x="19566" y="0"/>
                </a:cubicBez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97633BBB-5C03-6780-7887-174F42032982}"/>
              </a:ext>
            </a:extLst>
          </p:cNvPr>
          <p:cNvSpPr/>
          <p:nvPr/>
        </p:nvSpPr>
        <p:spPr>
          <a:xfrm>
            <a:off x="7871999" y="2025808"/>
            <a:ext cx="2207609" cy="3355928"/>
          </a:xfrm>
          <a:custGeom>
            <a:avLst/>
            <a:gdLst/>
            <a:ahLst/>
            <a:cxnLst>
              <a:cxn ang="0">
                <a:pos x="wd2" y="hd2"/>
              </a:cxn>
              <a:cxn ang="5400000">
                <a:pos x="wd2" y="hd2"/>
              </a:cxn>
              <a:cxn ang="10800000">
                <a:pos x="wd2" y="hd2"/>
              </a:cxn>
              <a:cxn ang="16200000">
                <a:pos x="wd2" y="hd2"/>
              </a:cxn>
            </a:cxnLst>
            <a:rect l="0" t="0" r="r" b="b"/>
            <a:pathLst>
              <a:path w="21600" h="21600" extrusionOk="0">
                <a:moveTo>
                  <a:pt x="19566" y="0"/>
                </a:moveTo>
                <a:lnTo>
                  <a:pt x="2034" y="0"/>
                </a:lnTo>
                <a:cubicBezTo>
                  <a:pt x="913" y="0"/>
                  <a:pt x="0" y="598"/>
                  <a:pt x="0" y="1338"/>
                </a:cubicBezTo>
                <a:lnTo>
                  <a:pt x="0" y="20262"/>
                </a:lnTo>
                <a:cubicBezTo>
                  <a:pt x="0" y="20999"/>
                  <a:pt x="909" y="21600"/>
                  <a:pt x="2034" y="21600"/>
                </a:cubicBezTo>
                <a:lnTo>
                  <a:pt x="19566" y="21600"/>
                </a:lnTo>
                <a:cubicBezTo>
                  <a:pt x="20687" y="21600"/>
                  <a:pt x="21600" y="21002"/>
                  <a:pt x="21600" y="20262"/>
                </a:cubicBezTo>
                <a:lnTo>
                  <a:pt x="21600" y="1335"/>
                </a:lnTo>
                <a:cubicBezTo>
                  <a:pt x="21600" y="598"/>
                  <a:pt x="20691" y="0"/>
                  <a:pt x="19566" y="0"/>
                </a:cubicBezTo>
                <a:close/>
              </a:path>
            </a:pathLst>
          </a:custGeom>
          <a:solidFill>
            <a:schemeClr val="bg1">
              <a:lumMod val="95000"/>
            </a:schemeClr>
          </a:solidFill>
          <a:ln w="12700">
            <a:miter lim="400000"/>
          </a:ln>
        </p:spPr>
        <p:txBody>
          <a:bodyPr lIns="38100" tIns="38100" rIns="38100" bIns="38100" anchor="ctr"/>
          <a:lstStyle/>
          <a:p>
            <a:pPr>
              <a:defRPr sz="3000">
                <a:solidFill>
                  <a:srgbClr val="FFFFFF"/>
                </a:solidFill>
              </a:defRPr>
            </a:pPr>
            <a:endParaRPr/>
          </a:p>
        </p:txBody>
      </p:sp>
      <p:sp>
        <p:nvSpPr>
          <p:cNvPr id="37" name="Shape">
            <a:extLst>
              <a:ext uri="{FF2B5EF4-FFF2-40B4-BE49-F238E27FC236}">
                <a16:creationId xmlns:a16="http://schemas.microsoft.com/office/drawing/2014/main" id="{7BA03D6A-2385-ADDF-509E-97C08DB32432}"/>
              </a:ext>
            </a:extLst>
          </p:cNvPr>
          <p:cNvSpPr/>
          <p:nvPr/>
        </p:nvSpPr>
        <p:spPr>
          <a:xfrm>
            <a:off x="2463767" y="1868934"/>
            <a:ext cx="1558935" cy="1558935"/>
          </a:xfrm>
          <a:custGeom>
            <a:avLst/>
            <a:gdLst/>
            <a:ahLst/>
            <a:cxnLst>
              <a:cxn ang="0">
                <a:pos x="wd2" y="hd2"/>
              </a:cxn>
              <a:cxn ang="5400000">
                <a:pos x="wd2" y="hd2"/>
              </a:cxn>
              <a:cxn ang="10800000">
                <a:pos x="wd2" y="hd2"/>
              </a:cxn>
              <a:cxn ang="16200000">
                <a:pos x="wd2" y="hd2"/>
              </a:cxn>
            </a:cxnLst>
            <a:rect l="0" t="0" r="r" b="b"/>
            <a:pathLst>
              <a:path w="21600" h="21600" extrusionOk="0">
                <a:moveTo>
                  <a:pt x="2880" y="0"/>
                </a:moveTo>
                <a:cubicBezTo>
                  <a:pt x="1293" y="0"/>
                  <a:pt x="0" y="1288"/>
                  <a:pt x="0" y="2880"/>
                </a:cubicBezTo>
                <a:lnTo>
                  <a:pt x="0" y="21600"/>
                </a:lnTo>
                <a:lnTo>
                  <a:pt x="21600" y="0"/>
                </a:lnTo>
                <a:lnTo>
                  <a:pt x="288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0AB10F98-2103-EA95-03D9-0ECEFCE31D15}"/>
              </a:ext>
            </a:extLst>
          </p:cNvPr>
          <p:cNvSpPr/>
          <p:nvPr/>
        </p:nvSpPr>
        <p:spPr>
          <a:xfrm>
            <a:off x="5091407" y="1868934"/>
            <a:ext cx="1558936" cy="1558935"/>
          </a:xfrm>
          <a:custGeom>
            <a:avLst/>
            <a:gdLst/>
            <a:ahLst/>
            <a:cxnLst>
              <a:cxn ang="0">
                <a:pos x="wd2" y="hd2"/>
              </a:cxn>
              <a:cxn ang="5400000">
                <a:pos x="wd2" y="hd2"/>
              </a:cxn>
              <a:cxn ang="10800000">
                <a:pos x="wd2" y="hd2"/>
              </a:cxn>
              <a:cxn ang="16200000">
                <a:pos x="wd2" y="hd2"/>
              </a:cxn>
            </a:cxnLst>
            <a:rect l="0" t="0" r="r" b="b"/>
            <a:pathLst>
              <a:path w="21600" h="21600" extrusionOk="0">
                <a:moveTo>
                  <a:pt x="2880" y="0"/>
                </a:moveTo>
                <a:cubicBezTo>
                  <a:pt x="1293" y="0"/>
                  <a:pt x="0" y="1288"/>
                  <a:pt x="0" y="2880"/>
                </a:cubicBezTo>
                <a:lnTo>
                  <a:pt x="0" y="21600"/>
                </a:lnTo>
                <a:lnTo>
                  <a:pt x="21600" y="0"/>
                </a:lnTo>
                <a:lnTo>
                  <a:pt x="2880" y="0"/>
                </a:lnTo>
                <a:close/>
              </a:path>
            </a:pathLst>
          </a:custGeom>
          <a:solidFill>
            <a:schemeClr val="accent6"/>
          </a:solidFill>
          <a:ln w="12700">
            <a:miter lim="400000"/>
          </a:ln>
        </p:spPr>
        <p:txBody>
          <a:bodyPr lIns="38100" tIns="38100" rIns="38100" bIns="38100" anchor="ctr"/>
          <a:lstStyle/>
          <a:p>
            <a:pPr>
              <a:defRPr sz="3000">
                <a:solidFill>
                  <a:srgbClr val="FFFFFF"/>
                </a:solidFill>
              </a:defRPr>
            </a:pPr>
            <a:endParaRPr/>
          </a:p>
        </p:txBody>
      </p:sp>
      <p:sp>
        <p:nvSpPr>
          <p:cNvPr id="39" name="Shape">
            <a:extLst>
              <a:ext uri="{FF2B5EF4-FFF2-40B4-BE49-F238E27FC236}">
                <a16:creationId xmlns:a16="http://schemas.microsoft.com/office/drawing/2014/main" id="{0AF14778-4311-623A-B732-9C7F57918427}"/>
              </a:ext>
            </a:extLst>
          </p:cNvPr>
          <p:cNvSpPr/>
          <p:nvPr/>
        </p:nvSpPr>
        <p:spPr>
          <a:xfrm>
            <a:off x="7719047" y="1868934"/>
            <a:ext cx="1558935" cy="1558935"/>
          </a:xfrm>
          <a:custGeom>
            <a:avLst/>
            <a:gdLst/>
            <a:ahLst/>
            <a:cxnLst>
              <a:cxn ang="0">
                <a:pos x="wd2" y="hd2"/>
              </a:cxn>
              <a:cxn ang="5400000">
                <a:pos x="wd2" y="hd2"/>
              </a:cxn>
              <a:cxn ang="10800000">
                <a:pos x="wd2" y="hd2"/>
              </a:cxn>
              <a:cxn ang="16200000">
                <a:pos x="wd2" y="hd2"/>
              </a:cxn>
            </a:cxnLst>
            <a:rect l="0" t="0" r="r" b="b"/>
            <a:pathLst>
              <a:path w="21600" h="21600" extrusionOk="0">
                <a:moveTo>
                  <a:pt x="2880" y="0"/>
                </a:moveTo>
                <a:cubicBezTo>
                  <a:pt x="1293" y="0"/>
                  <a:pt x="0" y="1288"/>
                  <a:pt x="0" y="2880"/>
                </a:cubicBezTo>
                <a:lnTo>
                  <a:pt x="0" y="21600"/>
                </a:lnTo>
                <a:lnTo>
                  <a:pt x="21600" y="0"/>
                </a:lnTo>
                <a:lnTo>
                  <a:pt x="2880" y="0"/>
                </a:lnTo>
                <a:close/>
              </a:path>
            </a:pathLst>
          </a:custGeom>
          <a:solidFill>
            <a:schemeClr val="accent5"/>
          </a:solidFill>
          <a:ln w="12700">
            <a:miter lim="400000"/>
          </a:ln>
        </p:spPr>
        <p:txBody>
          <a:bodyPr lIns="38100" tIns="38100" rIns="38100" bIns="38100" anchor="ctr"/>
          <a:lstStyle/>
          <a:p>
            <a:pPr>
              <a:defRPr sz="3000">
                <a:solidFill>
                  <a:srgbClr val="FFFFFF"/>
                </a:solidFill>
              </a:defRPr>
            </a:pPr>
            <a:endParaRPr/>
          </a:p>
        </p:txBody>
      </p:sp>
      <p:pic>
        <p:nvPicPr>
          <p:cNvPr id="40" name="Graphic 39" descr="Users">
            <a:extLst>
              <a:ext uri="{FF2B5EF4-FFF2-40B4-BE49-F238E27FC236}">
                <a16:creationId xmlns:a16="http://schemas.microsoft.com/office/drawing/2014/main" id="{4F60D605-2D83-6314-2E1C-9682E20666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6719" y="2081413"/>
            <a:ext cx="623832" cy="623832"/>
          </a:xfrm>
          <a:prstGeom prst="rect">
            <a:avLst/>
          </a:prstGeom>
        </p:spPr>
      </p:pic>
      <p:pic>
        <p:nvPicPr>
          <p:cNvPr id="41" name="Graphic 40" descr="Puzzle">
            <a:extLst>
              <a:ext uri="{FF2B5EF4-FFF2-40B4-BE49-F238E27FC236}">
                <a16:creationId xmlns:a16="http://schemas.microsoft.com/office/drawing/2014/main" id="{04E48D52-913E-4930-D2AB-2ED922830C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44358" y="2081413"/>
            <a:ext cx="623832" cy="623832"/>
          </a:xfrm>
          <a:prstGeom prst="rect">
            <a:avLst/>
          </a:prstGeom>
        </p:spPr>
      </p:pic>
      <p:pic>
        <p:nvPicPr>
          <p:cNvPr id="42" name="Graphic 41" descr="Lightbulb">
            <a:extLst>
              <a:ext uri="{FF2B5EF4-FFF2-40B4-BE49-F238E27FC236}">
                <a16:creationId xmlns:a16="http://schemas.microsoft.com/office/drawing/2014/main" id="{BA494D45-2853-2F86-3E16-F5BDC695A5A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71998" y="2081413"/>
            <a:ext cx="623832" cy="623832"/>
          </a:xfrm>
          <a:prstGeom prst="rect">
            <a:avLst/>
          </a:prstGeom>
        </p:spPr>
      </p:pic>
      <p:sp>
        <p:nvSpPr>
          <p:cNvPr id="44" name="TextBox 43">
            <a:extLst>
              <a:ext uri="{FF2B5EF4-FFF2-40B4-BE49-F238E27FC236}">
                <a16:creationId xmlns:a16="http://schemas.microsoft.com/office/drawing/2014/main" id="{D49C3411-8A36-ED0D-D3DD-19012955275D}"/>
              </a:ext>
            </a:extLst>
          </p:cNvPr>
          <p:cNvSpPr txBox="1"/>
          <p:nvPr/>
        </p:nvSpPr>
        <p:spPr>
          <a:xfrm>
            <a:off x="2692542" y="3298807"/>
            <a:ext cx="2055965" cy="1200329"/>
          </a:xfrm>
          <a:prstGeom prst="rect">
            <a:avLst/>
          </a:prstGeom>
          <a:noFill/>
        </p:spPr>
        <p:txBody>
          <a:bodyPr wrap="square" lIns="0" rIns="0" rtlCol="0" anchor="b">
            <a:spAutoFit/>
          </a:bodyPr>
          <a:lstStyle/>
          <a:p>
            <a:pPr>
              <a:spcAft>
                <a:spcPts val="600"/>
              </a:spcAft>
            </a:pPr>
            <a:r>
              <a:rPr lang="es-CO" sz="2400" b="1" kern="100">
                <a:solidFill>
                  <a:schemeClr val="tx1"/>
                </a:solidFill>
                <a:effectLst/>
                <a:latin typeface="Amasis MT Pro" panose="02040504050005020304" pitchFamily="18" charset="0"/>
                <a:ea typeface="Times New Roman" panose="02020603050405020304" pitchFamily="18" charset="0"/>
                <a:cs typeface="Times New Roman" panose="02020603050405020304" pitchFamily="18" charset="0"/>
              </a:rPr>
              <a:t>Toma de Decisiones de Inversionistas</a:t>
            </a:r>
            <a:endParaRPr lang="en-US" sz="1600" noProof="1">
              <a:solidFill>
                <a:schemeClr val="tx1"/>
              </a:solidFill>
            </a:endParaRPr>
          </a:p>
        </p:txBody>
      </p:sp>
      <p:sp>
        <p:nvSpPr>
          <p:cNvPr id="45" name="TextBox 44">
            <a:extLst>
              <a:ext uri="{FF2B5EF4-FFF2-40B4-BE49-F238E27FC236}">
                <a16:creationId xmlns:a16="http://schemas.microsoft.com/office/drawing/2014/main" id="{DCD3B51A-1C95-ED59-BCC8-0BC7608D9E90}"/>
              </a:ext>
            </a:extLst>
          </p:cNvPr>
          <p:cNvSpPr txBox="1"/>
          <p:nvPr/>
        </p:nvSpPr>
        <p:spPr>
          <a:xfrm>
            <a:off x="5377343" y="3514275"/>
            <a:ext cx="1941644" cy="830997"/>
          </a:xfrm>
          <a:prstGeom prst="rect">
            <a:avLst/>
          </a:prstGeom>
          <a:noFill/>
        </p:spPr>
        <p:txBody>
          <a:bodyPr wrap="square" lIns="0" rIns="0" rtlCol="0" anchor="b">
            <a:spAutoFit/>
          </a:bodyPr>
          <a:lstStyle/>
          <a:p>
            <a:pPr>
              <a:spcAft>
                <a:spcPts val="600"/>
              </a:spcAft>
            </a:pPr>
            <a:r>
              <a:rPr lang="es-CO" sz="2400" b="1" kern="100">
                <a:solidFill>
                  <a:schemeClr val="tx1"/>
                </a:solidFill>
                <a:effectLst/>
                <a:latin typeface="Amasis MT Pro" panose="02040504050005020304" pitchFamily="18" charset="0"/>
                <a:ea typeface="Times New Roman" panose="02020603050405020304" pitchFamily="18" charset="0"/>
                <a:cs typeface="Times New Roman" panose="02020603050405020304" pitchFamily="18" charset="0"/>
              </a:rPr>
              <a:t>Estrategias Corporativas</a:t>
            </a:r>
            <a:endParaRPr lang="en-US" sz="1600" noProof="1">
              <a:solidFill>
                <a:schemeClr val="tx1"/>
              </a:solidFill>
            </a:endParaRPr>
          </a:p>
        </p:txBody>
      </p:sp>
      <p:sp>
        <p:nvSpPr>
          <p:cNvPr id="46" name="TextBox 45">
            <a:extLst>
              <a:ext uri="{FF2B5EF4-FFF2-40B4-BE49-F238E27FC236}">
                <a16:creationId xmlns:a16="http://schemas.microsoft.com/office/drawing/2014/main" id="{2AAC960F-C58F-262D-B138-9AE5165F8610}"/>
              </a:ext>
            </a:extLst>
          </p:cNvPr>
          <p:cNvSpPr txBox="1"/>
          <p:nvPr/>
        </p:nvSpPr>
        <p:spPr>
          <a:xfrm>
            <a:off x="8004981" y="3483474"/>
            <a:ext cx="1941644" cy="830997"/>
          </a:xfrm>
          <a:prstGeom prst="rect">
            <a:avLst/>
          </a:prstGeom>
          <a:noFill/>
        </p:spPr>
        <p:txBody>
          <a:bodyPr wrap="square" lIns="0" rIns="0" rtlCol="0" anchor="b">
            <a:spAutoFit/>
          </a:bodyPr>
          <a:lstStyle/>
          <a:p>
            <a:pPr>
              <a:spcAft>
                <a:spcPts val="600"/>
              </a:spcAft>
            </a:pPr>
            <a:r>
              <a:rPr lang="es-CO" sz="2400" b="1" kern="100">
                <a:solidFill>
                  <a:schemeClr val="tx1"/>
                </a:solidFill>
                <a:effectLst/>
                <a:latin typeface="Amasis MT Pro" panose="02040504050005020304" pitchFamily="18" charset="0"/>
                <a:ea typeface="Times New Roman" panose="02020603050405020304" pitchFamily="18" charset="0"/>
                <a:cs typeface="Times New Roman" panose="02020603050405020304" pitchFamily="18" charset="0"/>
              </a:rPr>
              <a:t>Eficiencia del Mercado</a:t>
            </a:r>
            <a:endParaRPr lang="en-US" sz="1600" noProof="1">
              <a:solidFill>
                <a:schemeClr val="tx1"/>
              </a:solidFill>
            </a:endParaRPr>
          </a:p>
        </p:txBody>
      </p:sp>
    </p:spTree>
    <p:extLst>
      <p:ext uri="{BB962C8B-B14F-4D97-AF65-F5344CB8AC3E}">
        <p14:creationId xmlns:p14="http://schemas.microsoft.com/office/powerpoint/2010/main" val="36108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DC8E991C-EB6A-9421-117F-3BF95BE1FE6B}"/>
              </a:ext>
            </a:extLst>
          </p:cNvPr>
          <p:cNvSpPr txBox="1"/>
          <p:nvPr/>
        </p:nvSpPr>
        <p:spPr>
          <a:xfrm>
            <a:off x="590822" y="324972"/>
            <a:ext cx="11009269" cy="461665"/>
          </a:xfrm>
          <a:prstGeom prst="rect">
            <a:avLst/>
          </a:prstGeom>
          <a:noFill/>
        </p:spPr>
        <p:txBody>
          <a:bodyPr wrap="square" lIns="91440" tIns="45720" rIns="91440" bIns="45720" anchor="t">
            <a:spAutoFit/>
          </a:bodyPr>
          <a:lstStyle/>
          <a:p>
            <a:r>
              <a:rPr lang="es-CO" sz="2400" b="1" kern="0" spc="15">
                <a:solidFill>
                  <a:srgbClr val="202122"/>
                </a:solidFill>
                <a:latin typeface="Amasis MT Pro"/>
                <a:ea typeface="Times New Roman" panose="02020603050405020304" pitchFamily="18" charset="0"/>
                <a:cs typeface="Times New Roman"/>
              </a:rPr>
              <a:t>Análisis de Entrada</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3">
            <a:extLst>
              <a:ext uri="{FF2B5EF4-FFF2-40B4-BE49-F238E27FC236}">
                <a16:creationId xmlns:a16="http://schemas.microsoft.com/office/drawing/2014/main" id="{17373F68-EAEA-C258-9B6C-3069F4CAAA80}"/>
              </a:ext>
            </a:extLst>
          </p:cNvPr>
          <p:cNvSpPr txBox="1"/>
          <p:nvPr/>
        </p:nvSpPr>
        <p:spPr>
          <a:xfrm>
            <a:off x="590822" y="696447"/>
            <a:ext cx="1100926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Amazon</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3" name="Imagen 2" descr="Tabla&#10;&#10;Descripción generada automáticamente">
            <a:extLst>
              <a:ext uri="{FF2B5EF4-FFF2-40B4-BE49-F238E27FC236}">
                <a16:creationId xmlns:a16="http://schemas.microsoft.com/office/drawing/2014/main" id="{F9B0316F-0470-1707-5AD6-6A0978C89F45}"/>
              </a:ext>
            </a:extLst>
          </p:cNvPr>
          <p:cNvPicPr>
            <a:picLocks noChangeAspect="1"/>
          </p:cNvPicPr>
          <p:nvPr/>
        </p:nvPicPr>
        <p:blipFill>
          <a:blip r:embed="rId3"/>
          <a:stretch>
            <a:fillRect/>
          </a:stretch>
        </p:blipFill>
        <p:spPr>
          <a:xfrm>
            <a:off x="590550" y="1392115"/>
            <a:ext cx="3438525" cy="2692644"/>
          </a:xfrm>
          <a:prstGeom prst="rect">
            <a:avLst/>
          </a:prstGeom>
        </p:spPr>
      </p:pic>
      <p:pic>
        <p:nvPicPr>
          <p:cNvPr id="5" name="Imagen 4" descr="Gráfico, Gráfico de líneas&#10;&#10;Descripción generada automáticamente">
            <a:extLst>
              <a:ext uri="{FF2B5EF4-FFF2-40B4-BE49-F238E27FC236}">
                <a16:creationId xmlns:a16="http://schemas.microsoft.com/office/drawing/2014/main" id="{0F3A0AE6-E281-A30F-BD91-C346468F7CB6}"/>
              </a:ext>
            </a:extLst>
          </p:cNvPr>
          <p:cNvPicPr>
            <a:picLocks noChangeAspect="1"/>
          </p:cNvPicPr>
          <p:nvPr/>
        </p:nvPicPr>
        <p:blipFill>
          <a:blip r:embed="rId4"/>
          <a:stretch>
            <a:fillRect/>
          </a:stretch>
        </p:blipFill>
        <p:spPr>
          <a:xfrm>
            <a:off x="4248150" y="1393922"/>
            <a:ext cx="6667500" cy="2784280"/>
          </a:xfrm>
          <a:prstGeom prst="rect">
            <a:avLst/>
          </a:prstGeom>
        </p:spPr>
      </p:pic>
      <p:pic>
        <p:nvPicPr>
          <p:cNvPr id="8" name="Imagen 7" descr="Gráfico, Gráfico de dispersión&#10;&#10;Descripción generada automáticamente">
            <a:extLst>
              <a:ext uri="{FF2B5EF4-FFF2-40B4-BE49-F238E27FC236}">
                <a16:creationId xmlns:a16="http://schemas.microsoft.com/office/drawing/2014/main" id="{416CA498-B944-7A56-CE3F-C09DA33C908F}"/>
              </a:ext>
            </a:extLst>
          </p:cNvPr>
          <p:cNvPicPr>
            <a:picLocks noChangeAspect="1"/>
          </p:cNvPicPr>
          <p:nvPr/>
        </p:nvPicPr>
        <p:blipFill>
          <a:blip r:embed="rId5"/>
          <a:stretch>
            <a:fillRect/>
          </a:stretch>
        </p:blipFill>
        <p:spPr>
          <a:xfrm>
            <a:off x="647700" y="4305211"/>
            <a:ext cx="5172075" cy="2095677"/>
          </a:xfrm>
          <a:prstGeom prst="rect">
            <a:avLst/>
          </a:prstGeom>
        </p:spPr>
      </p:pic>
      <p:pic>
        <p:nvPicPr>
          <p:cNvPr id="9" name="Imagen 9" descr="Gráfico, Histograma&#10;&#10;Descripción generada automáticamente">
            <a:extLst>
              <a:ext uri="{FF2B5EF4-FFF2-40B4-BE49-F238E27FC236}">
                <a16:creationId xmlns:a16="http://schemas.microsoft.com/office/drawing/2014/main" id="{72386D97-7001-08DE-AEF3-40C9B16CCCC3}"/>
              </a:ext>
            </a:extLst>
          </p:cNvPr>
          <p:cNvPicPr>
            <a:picLocks noChangeAspect="1"/>
          </p:cNvPicPr>
          <p:nvPr/>
        </p:nvPicPr>
        <p:blipFill>
          <a:blip r:embed="rId6"/>
          <a:stretch>
            <a:fillRect/>
          </a:stretch>
        </p:blipFill>
        <p:spPr>
          <a:xfrm>
            <a:off x="6250345" y="4347838"/>
            <a:ext cx="4131403" cy="1908823"/>
          </a:xfrm>
          <a:prstGeom prst="rect">
            <a:avLst/>
          </a:prstGeom>
        </p:spPr>
      </p:pic>
    </p:spTree>
    <p:extLst>
      <p:ext uri="{BB962C8B-B14F-4D97-AF65-F5344CB8AC3E}">
        <p14:creationId xmlns:p14="http://schemas.microsoft.com/office/powerpoint/2010/main" val="162370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DC8E991C-EB6A-9421-117F-3BF95BE1FE6B}"/>
              </a:ext>
            </a:extLst>
          </p:cNvPr>
          <p:cNvSpPr txBox="1"/>
          <p:nvPr/>
        </p:nvSpPr>
        <p:spPr>
          <a:xfrm>
            <a:off x="590822" y="324972"/>
            <a:ext cx="11009269" cy="461665"/>
          </a:xfrm>
          <a:prstGeom prst="rect">
            <a:avLst/>
          </a:prstGeom>
          <a:noFill/>
        </p:spPr>
        <p:txBody>
          <a:bodyPr wrap="square" lIns="91440" tIns="45720" rIns="91440" bIns="45720" anchor="t">
            <a:spAutoFit/>
          </a:bodyPr>
          <a:lstStyle/>
          <a:p>
            <a:r>
              <a:rPr lang="es-CO" sz="2400" b="1" kern="0" spc="15">
                <a:solidFill>
                  <a:srgbClr val="202122"/>
                </a:solidFill>
                <a:latin typeface="Amasis MT Pro"/>
                <a:ea typeface="Times New Roman" panose="02020603050405020304" pitchFamily="18" charset="0"/>
                <a:cs typeface="Times New Roman"/>
              </a:rPr>
              <a:t>Análisis de Entrada</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3">
            <a:extLst>
              <a:ext uri="{FF2B5EF4-FFF2-40B4-BE49-F238E27FC236}">
                <a16:creationId xmlns:a16="http://schemas.microsoft.com/office/drawing/2014/main" id="{17373F68-EAEA-C258-9B6C-3069F4CAAA80}"/>
              </a:ext>
            </a:extLst>
          </p:cNvPr>
          <p:cNvSpPr txBox="1"/>
          <p:nvPr/>
        </p:nvSpPr>
        <p:spPr>
          <a:xfrm>
            <a:off x="590822" y="696447"/>
            <a:ext cx="1100926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Apple</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10" name="Imagen 9" descr="Tabla&#10;&#10;Descripción generada automáticamente">
            <a:extLst>
              <a:ext uri="{FF2B5EF4-FFF2-40B4-BE49-F238E27FC236}">
                <a16:creationId xmlns:a16="http://schemas.microsoft.com/office/drawing/2014/main" id="{4015D360-A722-9657-E070-B7FF3B0F9309}"/>
              </a:ext>
            </a:extLst>
          </p:cNvPr>
          <p:cNvPicPr>
            <a:picLocks noChangeAspect="1"/>
          </p:cNvPicPr>
          <p:nvPr/>
        </p:nvPicPr>
        <p:blipFill>
          <a:blip r:embed="rId3"/>
          <a:stretch>
            <a:fillRect/>
          </a:stretch>
        </p:blipFill>
        <p:spPr>
          <a:xfrm>
            <a:off x="590550" y="1394037"/>
            <a:ext cx="3657600" cy="2831677"/>
          </a:xfrm>
          <a:prstGeom prst="rect">
            <a:avLst/>
          </a:prstGeom>
        </p:spPr>
      </p:pic>
      <p:pic>
        <p:nvPicPr>
          <p:cNvPr id="12" name="Imagen 11" descr="Gráfico, Gráfico de líneas&#10;&#10;Descripción generada automáticamente">
            <a:extLst>
              <a:ext uri="{FF2B5EF4-FFF2-40B4-BE49-F238E27FC236}">
                <a16:creationId xmlns:a16="http://schemas.microsoft.com/office/drawing/2014/main" id="{B0A54D50-FDE2-8C17-E3AB-1056BE715758}"/>
              </a:ext>
            </a:extLst>
          </p:cNvPr>
          <p:cNvPicPr>
            <a:picLocks noChangeAspect="1"/>
          </p:cNvPicPr>
          <p:nvPr/>
        </p:nvPicPr>
        <p:blipFill>
          <a:blip r:embed="rId4"/>
          <a:stretch>
            <a:fillRect/>
          </a:stretch>
        </p:blipFill>
        <p:spPr>
          <a:xfrm>
            <a:off x="4248150" y="1393810"/>
            <a:ext cx="7019925" cy="2908330"/>
          </a:xfrm>
          <a:prstGeom prst="rect">
            <a:avLst/>
          </a:prstGeom>
        </p:spPr>
      </p:pic>
      <p:pic>
        <p:nvPicPr>
          <p:cNvPr id="13" name="Imagen 12" descr="Gráfico&#10;&#10;Descripción generada automáticamente">
            <a:extLst>
              <a:ext uri="{FF2B5EF4-FFF2-40B4-BE49-F238E27FC236}">
                <a16:creationId xmlns:a16="http://schemas.microsoft.com/office/drawing/2014/main" id="{E0E879FC-E826-53C1-21BA-AC165EC45794}"/>
              </a:ext>
            </a:extLst>
          </p:cNvPr>
          <p:cNvPicPr>
            <a:picLocks noChangeAspect="1"/>
          </p:cNvPicPr>
          <p:nvPr/>
        </p:nvPicPr>
        <p:blipFill>
          <a:blip r:embed="rId5"/>
          <a:stretch>
            <a:fillRect/>
          </a:stretch>
        </p:blipFill>
        <p:spPr>
          <a:xfrm>
            <a:off x="647700" y="4312009"/>
            <a:ext cx="5657850" cy="2215431"/>
          </a:xfrm>
          <a:prstGeom prst="rect">
            <a:avLst/>
          </a:prstGeom>
        </p:spPr>
      </p:pic>
      <p:pic>
        <p:nvPicPr>
          <p:cNvPr id="3" name="Imagen 2" descr="Gráfico, Gráfico de líneas, Histograma&#10;&#10;Descripción generada automáticamente">
            <a:extLst>
              <a:ext uri="{FF2B5EF4-FFF2-40B4-BE49-F238E27FC236}">
                <a16:creationId xmlns:a16="http://schemas.microsoft.com/office/drawing/2014/main" id="{3F8AD7E6-621A-413B-7B83-C71C624E52C4}"/>
              </a:ext>
            </a:extLst>
          </p:cNvPr>
          <p:cNvPicPr>
            <a:picLocks noChangeAspect="1"/>
          </p:cNvPicPr>
          <p:nvPr/>
        </p:nvPicPr>
        <p:blipFill>
          <a:blip r:embed="rId6"/>
          <a:stretch>
            <a:fillRect/>
          </a:stretch>
        </p:blipFill>
        <p:spPr>
          <a:xfrm>
            <a:off x="6878317" y="4559623"/>
            <a:ext cx="3633537" cy="1731375"/>
          </a:xfrm>
          <a:prstGeom prst="rect">
            <a:avLst/>
          </a:prstGeom>
        </p:spPr>
      </p:pic>
    </p:spTree>
    <p:extLst>
      <p:ext uri="{BB962C8B-B14F-4D97-AF65-F5344CB8AC3E}">
        <p14:creationId xmlns:p14="http://schemas.microsoft.com/office/powerpoint/2010/main" val="3842596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DC8E991C-EB6A-9421-117F-3BF95BE1FE6B}"/>
              </a:ext>
            </a:extLst>
          </p:cNvPr>
          <p:cNvSpPr txBox="1"/>
          <p:nvPr/>
        </p:nvSpPr>
        <p:spPr>
          <a:xfrm>
            <a:off x="590822" y="324972"/>
            <a:ext cx="11009269" cy="461665"/>
          </a:xfrm>
          <a:prstGeom prst="rect">
            <a:avLst/>
          </a:prstGeom>
          <a:noFill/>
        </p:spPr>
        <p:txBody>
          <a:bodyPr wrap="square" lIns="91440" tIns="45720" rIns="91440" bIns="45720" anchor="t">
            <a:spAutoFit/>
          </a:bodyPr>
          <a:lstStyle/>
          <a:p>
            <a:r>
              <a:rPr lang="es-CO" sz="2400" b="1" kern="0" spc="15">
                <a:solidFill>
                  <a:srgbClr val="202122"/>
                </a:solidFill>
                <a:latin typeface="Amasis MT Pro"/>
                <a:ea typeface="Times New Roman" panose="02020603050405020304" pitchFamily="18" charset="0"/>
                <a:cs typeface="Times New Roman"/>
              </a:rPr>
              <a:t>Análisis de Entrada</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3">
            <a:extLst>
              <a:ext uri="{FF2B5EF4-FFF2-40B4-BE49-F238E27FC236}">
                <a16:creationId xmlns:a16="http://schemas.microsoft.com/office/drawing/2014/main" id="{17373F68-EAEA-C258-9B6C-3069F4CAAA80}"/>
              </a:ext>
            </a:extLst>
          </p:cNvPr>
          <p:cNvSpPr txBox="1"/>
          <p:nvPr/>
        </p:nvSpPr>
        <p:spPr>
          <a:xfrm>
            <a:off x="590822" y="696447"/>
            <a:ext cx="1100926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Meta</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3" name="Imagen 2" descr="Tabla&#10;&#10;Descripción generada automáticamente">
            <a:extLst>
              <a:ext uri="{FF2B5EF4-FFF2-40B4-BE49-F238E27FC236}">
                <a16:creationId xmlns:a16="http://schemas.microsoft.com/office/drawing/2014/main" id="{1D44254B-AAC1-A5C2-A324-4D90BBDB88D2}"/>
              </a:ext>
            </a:extLst>
          </p:cNvPr>
          <p:cNvPicPr>
            <a:picLocks noChangeAspect="1"/>
          </p:cNvPicPr>
          <p:nvPr/>
        </p:nvPicPr>
        <p:blipFill>
          <a:blip r:embed="rId3"/>
          <a:stretch>
            <a:fillRect/>
          </a:stretch>
        </p:blipFill>
        <p:spPr>
          <a:xfrm>
            <a:off x="590550" y="1395276"/>
            <a:ext cx="3590925" cy="2857772"/>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9B90E667-C4F3-41A5-2214-998970FEAAF8}"/>
              </a:ext>
            </a:extLst>
          </p:cNvPr>
          <p:cNvPicPr>
            <a:picLocks noChangeAspect="1"/>
          </p:cNvPicPr>
          <p:nvPr/>
        </p:nvPicPr>
        <p:blipFill>
          <a:blip r:embed="rId4"/>
          <a:stretch>
            <a:fillRect/>
          </a:stretch>
        </p:blipFill>
        <p:spPr>
          <a:xfrm>
            <a:off x="4248150" y="1393810"/>
            <a:ext cx="7153275" cy="2860705"/>
          </a:xfrm>
          <a:prstGeom prst="rect">
            <a:avLst/>
          </a:prstGeom>
        </p:spPr>
      </p:pic>
      <p:pic>
        <p:nvPicPr>
          <p:cNvPr id="12" name="Imagen 11" descr="Gráfico&#10;&#10;Descripción generada automáticamente">
            <a:extLst>
              <a:ext uri="{FF2B5EF4-FFF2-40B4-BE49-F238E27FC236}">
                <a16:creationId xmlns:a16="http://schemas.microsoft.com/office/drawing/2014/main" id="{E18DFDB1-928F-95D0-7F3A-159A328C515B}"/>
              </a:ext>
            </a:extLst>
          </p:cNvPr>
          <p:cNvPicPr>
            <a:picLocks noChangeAspect="1"/>
          </p:cNvPicPr>
          <p:nvPr/>
        </p:nvPicPr>
        <p:blipFill>
          <a:blip r:embed="rId5"/>
          <a:stretch>
            <a:fillRect/>
          </a:stretch>
        </p:blipFill>
        <p:spPr>
          <a:xfrm>
            <a:off x="647700" y="4302484"/>
            <a:ext cx="5495925" cy="2139231"/>
          </a:xfrm>
          <a:prstGeom prst="rect">
            <a:avLst/>
          </a:prstGeom>
        </p:spPr>
      </p:pic>
      <p:pic>
        <p:nvPicPr>
          <p:cNvPr id="5" name="Imagen 2" descr="Gráfico, Gráfico de líneas, Histograma&#10;&#10;Descripción generada automáticamente">
            <a:extLst>
              <a:ext uri="{FF2B5EF4-FFF2-40B4-BE49-F238E27FC236}">
                <a16:creationId xmlns:a16="http://schemas.microsoft.com/office/drawing/2014/main" id="{2D2F3D22-EB2D-1652-EAC4-D5DD1DB6815F}"/>
              </a:ext>
            </a:extLst>
          </p:cNvPr>
          <p:cNvPicPr>
            <a:picLocks noChangeAspect="1"/>
          </p:cNvPicPr>
          <p:nvPr/>
        </p:nvPicPr>
        <p:blipFill>
          <a:blip r:embed="rId6"/>
          <a:stretch>
            <a:fillRect/>
          </a:stretch>
        </p:blipFill>
        <p:spPr>
          <a:xfrm>
            <a:off x="6571247" y="4238438"/>
            <a:ext cx="4830178" cy="2086192"/>
          </a:xfrm>
          <a:prstGeom prst="rect">
            <a:avLst/>
          </a:prstGeom>
        </p:spPr>
      </p:pic>
    </p:spTree>
    <p:extLst>
      <p:ext uri="{BB962C8B-B14F-4D97-AF65-F5344CB8AC3E}">
        <p14:creationId xmlns:p14="http://schemas.microsoft.com/office/powerpoint/2010/main" val="409871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DC8E991C-EB6A-9421-117F-3BF95BE1FE6B}"/>
              </a:ext>
            </a:extLst>
          </p:cNvPr>
          <p:cNvSpPr txBox="1"/>
          <p:nvPr/>
        </p:nvSpPr>
        <p:spPr>
          <a:xfrm>
            <a:off x="590822" y="324972"/>
            <a:ext cx="11009269" cy="461665"/>
          </a:xfrm>
          <a:prstGeom prst="rect">
            <a:avLst/>
          </a:prstGeom>
          <a:noFill/>
        </p:spPr>
        <p:txBody>
          <a:bodyPr wrap="square" lIns="91440" tIns="45720" rIns="91440" bIns="45720" anchor="t">
            <a:spAutoFit/>
          </a:bodyPr>
          <a:lstStyle/>
          <a:p>
            <a:r>
              <a:rPr lang="es-CO" sz="2400" b="1" kern="0" spc="15">
                <a:solidFill>
                  <a:srgbClr val="202122"/>
                </a:solidFill>
                <a:latin typeface="Amasis MT Pro"/>
                <a:ea typeface="Times New Roman" panose="02020603050405020304" pitchFamily="18" charset="0"/>
                <a:cs typeface="Times New Roman"/>
              </a:rPr>
              <a:t>Análisis de Entrada</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3">
            <a:extLst>
              <a:ext uri="{FF2B5EF4-FFF2-40B4-BE49-F238E27FC236}">
                <a16:creationId xmlns:a16="http://schemas.microsoft.com/office/drawing/2014/main" id="{17373F68-EAEA-C258-9B6C-3069F4CAAA80}"/>
              </a:ext>
            </a:extLst>
          </p:cNvPr>
          <p:cNvSpPr txBox="1"/>
          <p:nvPr/>
        </p:nvSpPr>
        <p:spPr>
          <a:xfrm>
            <a:off x="590822" y="696447"/>
            <a:ext cx="1100926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Tesla</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3" name="Imagen 2" descr="Tabla&#10;&#10;Descripción generada automáticamente">
            <a:extLst>
              <a:ext uri="{FF2B5EF4-FFF2-40B4-BE49-F238E27FC236}">
                <a16:creationId xmlns:a16="http://schemas.microsoft.com/office/drawing/2014/main" id="{1FCA2DB3-8D53-A505-A504-6BAF15A60E00}"/>
              </a:ext>
            </a:extLst>
          </p:cNvPr>
          <p:cNvPicPr>
            <a:picLocks noChangeAspect="1"/>
          </p:cNvPicPr>
          <p:nvPr/>
        </p:nvPicPr>
        <p:blipFill>
          <a:blip r:embed="rId3"/>
          <a:stretch>
            <a:fillRect/>
          </a:stretch>
        </p:blipFill>
        <p:spPr>
          <a:xfrm>
            <a:off x="590550" y="1457257"/>
            <a:ext cx="3657600" cy="2838586"/>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2FEB4153-B465-B565-F58C-1F6F63E1FD29}"/>
              </a:ext>
            </a:extLst>
          </p:cNvPr>
          <p:cNvPicPr>
            <a:picLocks noChangeAspect="1"/>
          </p:cNvPicPr>
          <p:nvPr/>
        </p:nvPicPr>
        <p:blipFill>
          <a:blip r:embed="rId4"/>
          <a:stretch>
            <a:fillRect/>
          </a:stretch>
        </p:blipFill>
        <p:spPr>
          <a:xfrm>
            <a:off x="4248150" y="1393810"/>
            <a:ext cx="7153275" cy="2908330"/>
          </a:xfrm>
          <a:prstGeom prst="rect">
            <a:avLst/>
          </a:prstGeom>
        </p:spPr>
      </p:pic>
      <p:pic>
        <p:nvPicPr>
          <p:cNvPr id="12" name="Imagen 11" descr="Gráfico&#10;&#10;Descripción generada automáticamente">
            <a:extLst>
              <a:ext uri="{FF2B5EF4-FFF2-40B4-BE49-F238E27FC236}">
                <a16:creationId xmlns:a16="http://schemas.microsoft.com/office/drawing/2014/main" id="{3A0C7221-1994-C25D-E6B3-3CCC4A194CC1}"/>
              </a:ext>
            </a:extLst>
          </p:cNvPr>
          <p:cNvPicPr>
            <a:picLocks noChangeAspect="1"/>
          </p:cNvPicPr>
          <p:nvPr/>
        </p:nvPicPr>
        <p:blipFill>
          <a:blip r:embed="rId5"/>
          <a:stretch>
            <a:fillRect/>
          </a:stretch>
        </p:blipFill>
        <p:spPr>
          <a:xfrm>
            <a:off x="590550" y="4292085"/>
            <a:ext cx="5591175" cy="2017156"/>
          </a:xfrm>
          <a:prstGeom prst="rect">
            <a:avLst/>
          </a:prstGeom>
        </p:spPr>
      </p:pic>
      <p:pic>
        <p:nvPicPr>
          <p:cNvPr id="5" name="Imagen 2" descr="Gráfico, Gráfico de líneas, Histograma&#10;&#10;Descripción generada automáticamente">
            <a:extLst>
              <a:ext uri="{FF2B5EF4-FFF2-40B4-BE49-F238E27FC236}">
                <a16:creationId xmlns:a16="http://schemas.microsoft.com/office/drawing/2014/main" id="{0CE781EF-68D6-F275-B382-B82893F68700}"/>
              </a:ext>
            </a:extLst>
          </p:cNvPr>
          <p:cNvPicPr>
            <a:picLocks noChangeAspect="1"/>
          </p:cNvPicPr>
          <p:nvPr/>
        </p:nvPicPr>
        <p:blipFill>
          <a:blip r:embed="rId6"/>
          <a:stretch>
            <a:fillRect/>
          </a:stretch>
        </p:blipFill>
        <p:spPr>
          <a:xfrm>
            <a:off x="6632408" y="4417535"/>
            <a:ext cx="4318334" cy="1957557"/>
          </a:xfrm>
          <a:prstGeom prst="rect">
            <a:avLst/>
          </a:prstGeom>
        </p:spPr>
      </p:pic>
    </p:spTree>
    <p:extLst>
      <p:ext uri="{BB962C8B-B14F-4D97-AF65-F5344CB8AC3E}">
        <p14:creationId xmlns:p14="http://schemas.microsoft.com/office/powerpoint/2010/main" val="354632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816FB9-1EA0-CEA5-4AC7-34027E15DC60}"/>
              </a:ext>
            </a:extLst>
          </p:cNvPr>
          <p:cNvSpPr/>
          <p:nvPr/>
        </p:nvSpPr>
        <p:spPr>
          <a:xfrm>
            <a:off x="1" y="286973"/>
            <a:ext cx="12191999" cy="814252"/>
          </a:xfrm>
          <a:prstGeom prst="rect">
            <a:avLst/>
          </a:prstGeom>
          <a:solidFill>
            <a:srgbClr val="D5D6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angle 15">
            <a:extLst>
              <a:ext uri="{FF2B5EF4-FFF2-40B4-BE49-F238E27FC236}">
                <a16:creationId xmlns:a16="http://schemas.microsoft.com/office/drawing/2014/main" id="{5EFE68B3-CDA9-E4D2-DF67-737CB787BE39}"/>
              </a:ext>
            </a:extLst>
          </p:cNvPr>
          <p:cNvSpPr/>
          <p:nvPr/>
        </p:nvSpPr>
        <p:spPr>
          <a:xfrm>
            <a:off x="534759" y="129812"/>
            <a:ext cx="113213" cy="1323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extBox 3">
            <a:extLst>
              <a:ext uri="{FF2B5EF4-FFF2-40B4-BE49-F238E27FC236}">
                <a16:creationId xmlns:a16="http://schemas.microsoft.com/office/drawing/2014/main" id="{DC8E991C-EB6A-9421-117F-3BF95BE1FE6B}"/>
              </a:ext>
            </a:extLst>
          </p:cNvPr>
          <p:cNvSpPr txBox="1"/>
          <p:nvPr/>
        </p:nvSpPr>
        <p:spPr>
          <a:xfrm>
            <a:off x="590822" y="324972"/>
            <a:ext cx="11009269" cy="461665"/>
          </a:xfrm>
          <a:prstGeom prst="rect">
            <a:avLst/>
          </a:prstGeom>
          <a:noFill/>
        </p:spPr>
        <p:txBody>
          <a:bodyPr wrap="square" lIns="91440" tIns="45720" rIns="91440" bIns="45720" anchor="t">
            <a:spAutoFit/>
          </a:bodyPr>
          <a:lstStyle/>
          <a:p>
            <a:r>
              <a:rPr lang="es-CO" sz="2400" b="1" kern="0" spc="15">
                <a:solidFill>
                  <a:srgbClr val="202122"/>
                </a:solidFill>
                <a:latin typeface="Amasis MT Pro"/>
                <a:ea typeface="Times New Roman" panose="02020603050405020304" pitchFamily="18" charset="0"/>
                <a:cs typeface="Times New Roman"/>
              </a:rPr>
              <a:t>Análisis de Entrada</a:t>
            </a:r>
            <a:endParaRPr lang="es-CO" sz="1200" b="1" kern="0" spc="15">
              <a:solidFill>
                <a:srgbClr val="202122"/>
              </a:solidFill>
              <a:effectLst/>
              <a:latin typeface="Amasis MT Pro"/>
              <a:ea typeface="Times New Roman" panose="02020603050405020304" pitchFamily="18" charset="0"/>
              <a:cs typeface="Times New Roman"/>
            </a:endParaRPr>
          </a:p>
        </p:txBody>
      </p:sp>
      <p:sp>
        <p:nvSpPr>
          <p:cNvPr id="6" name="Rectangle 5">
            <a:extLst>
              <a:ext uri="{FF2B5EF4-FFF2-40B4-BE49-F238E27FC236}">
                <a16:creationId xmlns:a16="http://schemas.microsoft.com/office/drawing/2014/main" id="{DF832ECC-4313-5A1C-86AA-B15FDBF35F7B}"/>
              </a:ext>
            </a:extLst>
          </p:cNvPr>
          <p:cNvSpPr/>
          <p:nvPr/>
        </p:nvSpPr>
        <p:spPr>
          <a:xfrm rot="5400000">
            <a:off x="5985382" y="518452"/>
            <a:ext cx="221237" cy="12192001"/>
          </a:xfrm>
          <a:prstGeom prst="rect">
            <a:avLst/>
          </a:prstGeom>
          <a:solidFill>
            <a:srgbClr val="FFD20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Picture 6" descr="A black and yellow logo&#10;&#10;Description automatically generated">
            <a:extLst>
              <a:ext uri="{FF2B5EF4-FFF2-40B4-BE49-F238E27FC236}">
                <a16:creationId xmlns:a16="http://schemas.microsoft.com/office/drawing/2014/main" id="{0F88E925-5867-66A9-1611-157CCA422149}"/>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73983"/>
          <a:stretch/>
        </p:blipFill>
        <p:spPr>
          <a:xfrm>
            <a:off x="9796274" y="6246351"/>
            <a:ext cx="1431160" cy="545707"/>
          </a:xfrm>
          <a:prstGeom prst="rect">
            <a:avLst/>
          </a:prstGeom>
        </p:spPr>
      </p:pic>
      <p:sp>
        <p:nvSpPr>
          <p:cNvPr id="2" name="TextBox 3">
            <a:extLst>
              <a:ext uri="{FF2B5EF4-FFF2-40B4-BE49-F238E27FC236}">
                <a16:creationId xmlns:a16="http://schemas.microsoft.com/office/drawing/2014/main" id="{17373F68-EAEA-C258-9B6C-3069F4CAAA80}"/>
              </a:ext>
            </a:extLst>
          </p:cNvPr>
          <p:cNvSpPr txBox="1"/>
          <p:nvPr/>
        </p:nvSpPr>
        <p:spPr>
          <a:xfrm>
            <a:off x="590822" y="696447"/>
            <a:ext cx="11009269" cy="461665"/>
          </a:xfrm>
          <a:prstGeom prst="rect">
            <a:avLst/>
          </a:prstGeom>
          <a:noFill/>
        </p:spPr>
        <p:txBody>
          <a:bodyPr wrap="square" lIns="91440" tIns="45720" rIns="91440" bIns="45720" anchor="t">
            <a:spAutoFit/>
          </a:bodyPr>
          <a:lstStyle/>
          <a:p>
            <a:r>
              <a:rPr lang="es-CO" sz="2400" b="1" kern="0" spc="15" dirty="0">
                <a:solidFill>
                  <a:srgbClr val="202122"/>
                </a:solidFill>
                <a:latin typeface="Amasis MT Pro"/>
                <a:ea typeface="Times New Roman" panose="02020603050405020304" pitchFamily="18" charset="0"/>
                <a:cs typeface="Times New Roman"/>
              </a:rPr>
              <a:t>Coca Cola</a:t>
            </a:r>
            <a:endParaRPr lang="es-CO" sz="1200" b="1" kern="0" spc="15" dirty="0">
              <a:solidFill>
                <a:srgbClr val="202122"/>
              </a:solidFill>
              <a:effectLst/>
              <a:latin typeface="Amasis MT Pro"/>
              <a:ea typeface="Times New Roman" panose="02020603050405020304" pitchFamily="18" charset="0"/>
              <a:cs typeface="Times New Roman"/>
            </a:endParaRPr>
          </a:p>
        </p:txBody>
      </p:sp>
      <p:pic>
        <p:nvPicPr>
          <p:cNvPr id="3" name="Imagen 2" descr="Tabla&#10;&#10;Descripción generada automáticamente">
            <a:extLst>
              <a:ext uri="{FF2B5EF4-FFF2-40B4-BE49-F238E27FC236}">
                <a16:creationId xmlns:a16="http://schemas.microsoft.com/office/drawing/2014/main" id="{9290E2FE-60D0-9B8E-55B7-774BA100CB9E}"/>
              </a:ext>
            </a:extLst>
          </p:cNvPr>
          <p:cNvPicPr>
            <a:picLocks noChangeAspect="1"/>
          </p:cNvPicPr>
          <p:nvPr/>
        </p:nvPicPr>
        <p:blipFill>
          <a:blip r:embed="rId3"/>
          <a:stretch>
            <a:fillRect/>
          </a:stretch>
        </p:blipFill>
        <p:spPr>
          <a:xfrm>
            <a:off x="590550" y="1359718"/>
            <a:ext cx="3562350" cy="2909838"/>
          </a:xfrm>
          <a:prstGeom prst="rect">
            <a:avLst/>
          </a:prstGeom>
        </p:spPr>
      </p:pic>
      <p:pic>
        <p:nvPicPr>
          <p:cNvPr id="11" name="Imagen 10" descr="Gráfico, Gráfico de líneas&#10;&#10;Descripción generada automáticamente">
            <a:extLst>
              <a:ext uri="{FF2B5EF4-FFF2-40B4-BE49-F238E27FC236}">
                <a16:creationId xmlns:a16="http://schemas.microsoft.com/office/drawing/2014/main" id="{A88EFB6F-952B-43B6-B73E-49FEEF5B940C}"/>
              </a:ext>
            </a:extLst>
          </p:cNvPr>
          <p:cNvPicPr>
            <a:picLocks noChangeAspect="1"/>
          </p:cNvPicPr>
          <p:nvPr/>
        </p:nvPicPr>
        <p:blipFill>
          <a:blip r:embed="rId4"/>
          <a:stretch>
            <a:fillRect/>
          </a:stretch>
        </p:blipFill>
        <p:spPr>
          <a:xfrm>
            <a:off x="4248150" y="1355789"/>
            <a:ext cx="7286625" cy="2946272"/>
          </a:xfrm>
          <a:prstGeom prst="rect">
            <a:avLst/>
          </a:prstGeom>
        </p:spPr>
      </p:pic>
      <p:pic>
        <p:nvPicPr>
          <p:cNvPr id="12" name="Imagen 11" descr="Gráfico, Gráfico de dispersión&#10;&#10;Descripción generada automáticamente">
            <a:extLst>
              <a:ext uri="{FF2B5EF4-FFF2-40B4-BE49-F238E27FC236}">
                <a16:creationId xmlns:a16="http://schemas.microsoft.com/office/drawing/2014/main" id="{89103B79-D81A-E879-4645-F8A76DF7147C}"/>
              </a:ext>
            </a:extLst>
          </p:cNvPr>
          <p:cNvPicPr>
            <a:picLocks noChangeAspect="1"/>
          </p:cNvPicPr>
          <p:nvPr/>
        </p:nvPicPr>
        <p:blipFill>
          <a:blip r:embed="rId5"/>
          <a:stretch>
            <a:fillRect/>
          </a:stretch>
        </p:blipFill>
        <p:spPr>
          <a:xfrm>
            <a:off x="647700" y="4435834"/>
            <a:ext cx="5591175" cy="2024931"/>
          </a:xfrm>
          <a:prstGeom prst="rect">
            <a:avLst/>
          </a:prstGeom>
        </p:spPr>
      </p:pic>
      <p:pic>
        <p:nvPicPr>
          <p:cNvPr id="5" name="Imagen 2" descr="Gráfico, Histograma&#10;&#10;Descripción generada automáticamente">
            <a:extLst>
              <a:ext uri="{FF2B5EF4-FFF2-40B4-BE49-F238E27FC236}">
                <a16:creationId xmlns:a16="http://schemas.microsoft.com/office/drawing/2014/main" id="{BE563457-CCD4-C222-A962-EB638699B38E}"/>
              </a:ext>
            </a:extLst>
          </p:cNvPr>
          <p:cNvPicPr>
            <a:picLocks noChangeAspect="1"/>
          </p:cNvPicPr>
          <p:nvPr/>
        </p:nvPicPr>
        <p:blipFill>
          <a:blip r:embed="rId6"/>
          <a:stretch>
            <a:fillRect/>
          </a:stretch>
        </p:blipFill>
        <p:spPr>
          <a:xfrm>
            <a:off x="6705600" y="4302061"/>
            <a:ext cx="4682289" cy="2032970"/>
          </a:xfrm>
          <a:prstGeom prst="rect">
            <a:avLst/>
          </a:prstGeom>
        </p:spPr>
      </p:pic>
    </p:spTree>
    <p:extLst>
      <p:ext uri="{BB962C8B-B14F-4D97-AF65-F5344CB8AC3E}">
        <p14:creationId xmlns:p14="http://schemas.microsoft.com/office/powerpoint/2010/main" val="614909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1606</Words>
  <Application>Microsoft Office PowerPoint</Application>
  <PresentationFormat>Widescreen</PresentationFormat>
  <Paragraphs>123</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Amasis MT Pro</vt:lpstr>
      <vt:lpstr>Arial</vt:lpstr>
      <vt:lpstr>Calibri</vt:lpstr>
      <vt:lpstr>Calibri Light</vt:lpstr>
      <vt:lpstr>Cambria Math</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Alejandra Morales Castañeda</dc:creator>
  <cp:lastModifiedBy>David Santiago Moreno Medina</cp:lastModifiedBy>
  <cp:revision>207</cp:revision>
  <dcterms:created xsi:type="dcterms:W3CDTF">2023-08-27T21:55:16Z</dcterms:created>
  <dcterms:modified xsi:type="dcterms:W3CDTF">2023-11-30T18:56:43Z</dcterms:modified>
</cp:coreProperties>
</file>