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9.xml"/></Relationships>
</file>

<file path=ppt/notesMasters/_rels/notesMaster1.xml.rels><?xml version="1.0" encoding="UTF-8"?>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75207" y="1430387"/>
            <a:ext cx="2993437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Safety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031950" y="2846338"/>
            <a:ext cx="5079950" cy="762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34384" y="3303538"/>
            <a:ext cx="6875082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800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Aligned and Beneficial AI Systems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05090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AI Safety?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396901"/>
            <a:ext cx="7874198" cy="1147763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82526" y="1396901"/>
            <a:ext cx="0" cy="1147763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84052" y="1650802"/>
            <a:ext cx="7416570" cy="639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20"/>
              </a:lnSpc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interdisciplinary field focused on ensuring AI systems behave safely, reliably, and in alignment with human values and intentions.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34901" y="2862114"/>
            <a:ext cx="7874198" cy="1589931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alignment and control mechanisms</a:t>
            </a:r>
            <a:endParaRPr lang="en-US" sz="1700" dirty="0"/>
          </a:p>
          <a:p>
            <a:pPr algn="l" marL="190500" indent="-1905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Robust and interpretable decision-making</a:t>
            </a:r>
            <a:endParaRPr lang="en-US" sz="1700" dirty="0"/>
          </a:p>
          <a:p>
            <a:pPr algn="l" marL="190500" indent="-1905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Long-term existential risk mitigation</a:t>
            </a:r>
            <a:endParaRPr lang="en-US" sz="1700" dirty="0"/>
          </a:p>
          <a:p>
            <a:pPr algn="l" marL="190500" indent="-190500">
              <a:lnSpc>
                <a:spcPts val="2380"/>
              </a:lnSpc>
              <a:spcAft>
                <a:spcPts val="1000"/>
              </a:spcAft>
              <a:buSzPct val="100000"/>
              <a:buChar char="•"/>
            </a:pPr>
            <a:r>
              <a:rPr lang="en-US" sz="1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Ethical frameworks for AI development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47565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Technical Risks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396901"/>
            <a:ext cx="3905399" cy="1517452"/>
          </a:xfrm>
          <a:prstGeom prst="rect">
            <a:avLst/>
          </a:prstGeom>
          <a:solidFill>
            <a:srgbClr val="FEF2F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396901"/>
            <a:ext cx="0" cy="1517452"/>
          </a:xfrm>
          <a:prstGeom prst="line">
            <a:avLst/>
          </a:prstGeom>
          <a:noFill/>
          <a:ln w="76200">
            <a:solidFill>
              <a:srgbClr val="DC262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87301" y="1600051"/>
            <a:ext cx="34913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Alignment Problem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87301" y="1968252"/>
            <a:ext cx="3491356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systems may pursue goals misaligned with human intentions, even when trained on human feedback.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3117503"/>
            <a:ext cx="3905399" cy="1269802"/>
          </a:xfrm>
          <a:prstGeom prst="rect">
            <a:avLst/>
          </a:prstGeom>
          <a:solidFill>
            <a:srgbClr val="FEF2F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46050" y="3117503"/>
            <a:ext cx="0" cy="1269802"/>
          </a:xfrm>
          <a:prstGeom prst="line">
            <a:avLst/>
          </a:prstGeom>
          <a:noFill/>
          <a:ln w="76200">
            <a:solidFill>
              <a:srgbClr val="DC262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87301" y="3320653"/>
            <a:ext cx="34913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Goal Misgeneralization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787301" y="3688854"/>
            <a:ext cx="349135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Models learn proxy objectives that fail catastrophically in new contexts.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730800" y="1396901"/>
            <a:ext cx="3905399" cy="1517452"/>
          </a:xfrm>
          <a:prstGeom prst="rect">
            <a:avLst/>
          </a:prstGeom>
          <a:solidFill>
            <a:srgbClr val="FEF2F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768900" y="1396901"/>
            <a:ext cx="0" cy="1517452"/>
          </a:xfrm>
          <a:prstGeom prst="line">
            <a:avLst/>
          </a:prstGeom>
          <a:noFill/>
          <a:ln w="76200">
            <a:solidFill>
              <a:srgbClr val="DC262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010150" y="1600051"/>
            <a:ext cx="34913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Deceptive Behavior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5010150" y="1968252"/>
            <a:ext cx="3491356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systems might conceal their true objectives during training and testing.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730800" y="3117503"/>
            <a:ext cx="3905399" cy="1517452"/>
          </a:xfrm>
          <a:prstGeom prst="rect">
            <a:avLst/>
          </a:prstGeom>
          <a:solidFill>
            <a:srgbClr val="FEF2F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768900" y="3117503"/>
            <a:ext cx="0" cy="1517452"/>
          </a:xfrm>
          <a:prstGeom prst="line">
            <a:avLst/>
          </a:prstGeom>
          <a:noFill/>
          <a:ln w="76200">
            <a:solidFill>
              <a:srgbClr val="DC262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010150" y="3320653"/>
            <a:ext cx="349135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Scalable Oversight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5010150" y="3688854"/>
            <a:ext cx="3491356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 systems become more capable, human supervision becomes increasingly difficult.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370661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Existential Risks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396901"/>
            <a:ext cx="7874198" cy="1112341"/>
          </a:xfrm>
          <a:prstGeom prst="rect">
            <a:avLst/>
          </a:prstGeom>
          <a:solidFill>
            <a:srgbClr val="FEF3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82526" y="1396901"/>
            <a:ext cx="0" cy="1112341"/>
          </a:xfrm>
          <a:prstGeom prst="line">
            <a:avLst/>
          </a:prstGeom>
          <a:noFill/>
          <a:ln w="95250">
            <a:solidFill>
              <a:srgbClr val="F59E0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84052" y="1650802"/>
            <a:ext cx="7416570" cy="60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80"/>
              </a:lnSpc>
              <a:buNone/>
            </a:pPr>
            <a:r>
              <a:rPr lang="en-US" sz="1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Superintelligent AI systems could pose existential risks if not properly aligned, as they may optimize for goals incompatible with human flourishing.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634901" y="2788593"/>
            <a:ext cx="7874198" cy="1436936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08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Recursive self-improvement leading to intelligence explosion</a:t>
            </a:r>
            <a:endParaRPr lang="en-US" sz="1600" dirty="0"/>
          </a:p>
          <a:p>
            <a:pPr algn="l" marL="190500" indent="-190500">
              <a:lnSpc>
                <a:spcPts val="208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Power-seeking behavior and resource monopolization</a:t>
            </a:r>
            <a:endParaRPr lang="en-US" sz="1600" dirty="0"/>
          </a:p>
          <a:p>
            <a:pPr algn="l" marL="190500" indent="-190500">
              <a:lnSpc>
                <a:spcPts val="208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of human agency and control over critical systems</a:t>
            </a:r>
            <a:endParaRPr lang="en-US" sz="1600" dirty="0"/>
          </a:p>
          <a:p>
            <a:pPr algn="l" marL="190500" indent="-190500">
              <a:lnSpc>
                <a:spcPts val="2080"/>
              </a:lnSpc>
              <a:spcAft>
                <a:spcPts val="1000"/>
              </a:spcAft>
              <a:buSzPct val="100000"/>
              <a:buChar char="•"/>
            </a:pPr>
            <a:r>
              <a:rPr lang="en-US" sz="16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Irreversible value lock-in with misaligned objectives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30168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Current Challenges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333500"/>
            <a:ext cx="3905399" cy="108138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333500"/>
            <a:ext cx="0" cy="108138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36550" y="1485900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Hallucinations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6550" y="1800225"/>
            <a:ext cx="3594887" cy="462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Models generate plausible but false information confidently.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7950" y="2567285"/>
            <a:ext cx="3905399" cy="108138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46050" y="2567285"/>
            <a:ext cx="0" cy="108138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36550" y="2719685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Adversarial Attacks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736550" y="3034010"/>
            <a:ext cx="3594887" cy="462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Small perturbations cause systematic failures.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507950" y="3801070"/>
            <a:ext cx="3905399" cy="85025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46050" y="3801070"/>
            <a:ext cx="0" cy="85025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36550" y="3953470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Interpretability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36550" y="4267795"/>
            <a:ext cx="3594887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Internal model reasoning remains opaque.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730800" y="1333500"/>
            <a:ext cx="3905399" cy="108138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768900" y="1333500"/>
            <a:ext cx="0" cy="108138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959400" y="1485900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Distribution Shift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4959400" y="1800225"/>
            <a:ext cx="3594887" cy="462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degrades on out-of-distribution inputs.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730800" y="2567285"/>
            <a:ext cx="3905399" cy="108138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768900" y="2567285"/>
            <a:ext cx="0" cy="108138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4959400" y="2719685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 Hacking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4959400" y="3034010"/>
            <a:ext cx="3594887" cy="462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Systems exploit loopholes in reward functions.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730800" y="3801070"/>
            <a:ext cx="3905399" cy="850255"/>
          </a:xfrm>
          <a:prstGeom prst="rect">
            <a:avLst/>
          </a:prstGeom>
          <a:solidFill>
            <a:srgbClr val="EFF6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768900" y="3801070"/>
            <a:ext cx="0" cy="850255"/>
          </a:xfrm>
          <a:prstGeom prst="line">
            <a:avLst/>
          </a:prstGeom>
          <a:noFill/>
          <a:ln w="76200">
            <a:solidFill>
              <a:srgbClr val="3B82F6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959400" y="3953470"/>
            <a:ext cx="3594887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Bias Amplification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4959400" y="4267795"/>
            <a:ext cx="3594887" cy="231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data biases reflected and amplified.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20711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Safety Approaches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396901"/>
            <a:ext cx="2273052" cy="1914823"/>
          </a:xfrm>
          <a:prstGeom prst="rect">
            <a:avLst/>
          </a:prstGeom>
          <a:solidFill>
            <a:srgbClr val="F0FDF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46050" y="1396901"/>
            <a:ext cx="0" cy="1914823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1851" y="1574602"/>
            <a:ext cx="187827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RLHF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61851" y="1942802"/>
            <a:ext cx="1878279" cy="1155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Reinforcement Learning from Human Feedback to align model outputs with human preferences.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2971502" y="1396901"/>
            <a:ext cx="2273052" cy="1914823"/>
          </a:xfrm>
          <a:prstGeom prst="rect">
            <a:avLst/>
          </a:prstGeom>
          <a:solidFill>
            <a:srgbClr val="F0FDF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3009602" y="1396901"/>
            <a:ext cx="0" cy="1914823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225403" y="1574602"/>
            <a:ext cx="187827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Constitutional AI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3225403" y="1942802"/>
            <a:ext cx="1878279" cy="924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models to follow explicit principles and values through self-critique.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5435054" y="1396901"/>
            <a:ext cx="2273052" cy="1914823"/>
          </a:xfrm>
          <a:prstGeom prst="rect">
            <a:avLst/>
          </a:prstGeom>
          <a:solidFill>
            <a:srgbClr val="F0FDF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5473154" y="1396901"/>
            <a:ext cx="0" cy="1914823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688955" y="1574602"/>
            <a:ext cx="1878279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Mechanistic Interpretability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5688955" y="2209502"/>
            <a:ext cx="1878279" cy="924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neural network internals through circuit analysis.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507950" y="3502223"/>
            <a:ext cx="2273052" cy="1185863"/>
          </a:xfrm>
          <a:prstGeom prst="rect">
            <a:avLst/>
          </a:prstGeom>
          <a:solidFill>
            <a:srgbClr val="F0FDF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46050" y="3502223"/>
            <a:ext cx="0" cy="1185863"/>
          </a:xfrm>
          <a:prstGeom prst="line">
            <a:avLst/>
          </a:prstGeom>
          <a:noFill/>
          <a:ln w="76200">
            <a:solidFill>
              <a:srgbClr val="4069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61851" y="3679924"/>
            <a:ext cx="187827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 Teaming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761851" y="4048125"/>
            <a:ext cx="1878279" cy="462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20"/>
              </a:lnSpc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Adversarial testing to identify vulnerabilities.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25113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Priorities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7874198" cy="3085207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Scalable oversight: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Methods for supervising superhuman AI systems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Robustness: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Systems that behave safely under distributional shift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Transparency: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Interpretable models and decision explanations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 learning: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Inferring complex human preferences accurately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Coordination: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Governance frameworks for safe AI development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1B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06169" y="504974"/>
            <a:ext cx="373166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Involved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48296" y="1527274"/>
            <a:ext cx="5447258" cy="3111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marL="342900" indent="-342900">
              <a:spcAft>
                <a:spcPts val="1400"/>
              </a:spcAft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Contribute to </a:t>
            </a:r>
            <a:pPr algn="ctr" indent="0" marL="0">
              <a:spcAft>
                <a:spcPts val="14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alignment research</a:t>
            </a:r>
            <a:endParaRPr lang="en-US" sz="2000" dirty="0"/>
          </a:p>
          <a:p>
            <a:pPr algn="ctr" marL="342900" indent="-342900">
              <a:spcAft>
                <a:spcPts val="1400"/>
              </a:spcAft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</a:t>
            </a:r>
            <a:pPr algn="ctr" indent="0" marL="0">
              <a:spcAft>
                <a:spcPts val="14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safety-focused</a:t>
            </a:r>
            <a:pPr algn="ctr" indent="0" marL="0">
              <a:spcAft>
                <a:spcPts val="140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AI systems</a:t>
            </a:r>
            <a:endParaRPr lang="en-US" sz="2000" dirty="0"/>
          </a:p>
          <a:p>
            <a:pPr algn="ctr" marL="342900" indent="-342900">
              <a:spcAft>
                <a:spcPts val="1400"/>
              </a:spcAft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Advocate for </a:t>
            </a:r>
            <a:pPr algn="ctr" indent="0" marL="0">
              <a:spcAft>
                <a:spcPts val="14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development</a:t>
            </a:r>
            <a:endParaRPr lang="en-US" sz="2000" dirty="0"/>
          </a:p>
          <a:p>
            <a:pPr algn="ctr" marL="342900" indent="-342900">
              <a:spcAft>
                <a:spcPts val="1400"/>
              </a:spcAft>
              <a:buSzPct val="100000"/>
              <a:buChar char="•"/>
            </a:pPr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Support </a:t>
            </a:r>
            <a:pPr algn="ctr" indent="0" marL="0">
              <a:spcAft>
                <a:spcPts val="14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governance initiatives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181B2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46013"/>
            <a:ext cx="4251138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Whistleblowing in AI Safety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524000"/>
            <a:ext cx="7874198" cy="3085207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Reporting Safety Concerns: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Employees who identify serious AI safety risks should have safe channels to report them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Legal Protections: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Strong legal frameworks protect whistleblowers from retaliation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Organizational Culture: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Organizations should foster transparency and encourage raising safety concerns</a:t>
            </a:r>
            <a:endParaRPr lang="en-US" sz="1900" dirty="0"/>
          </a:p>
          <a:p>
            <a:pPr algn="l" marL="190500" indent="-190500">
              <a:lnSpc>
                <a:spcPts val="2850"/>
              </a:lnSpc>
              <a:spcAft>
                <a:spcPts val="1800"/>
              </a:spcAft>
              <a:buSzPct val="100000"/>
              <a:buChar char="•"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Interest:</a:t>
            </a:r>
            <a:pPr algn="l" indent="0" marL="0">
              <a:lnSpc>
                <a:spcPts val="2850"/>
              </a:lnSpc>
              <a:spcAft>
                <a:spcPts val="1800"/>
              </a:spcAft>
              <a:buNone/>
            </a:pPr>
            <a:r>
              <a:rPr lang="en-US" sz="19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Whistleblowing serves the broader public interest by preventing potential catastrophic risks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Safety: Building Aligned and Beneficial AI Systems</dc:title>
  <dc:subject>PptxGenJS Presentation</dc:subject>
  <dc:creator>AI Safety Research</dc:creator>
  <cp:lastModifiedBy>AI Safety Research</cp:lastModifiedBy>
  <cp:revision>1</cp:revision>
  <dcterms:created xsi:type="dcterms:W3CDTF">2025-10-21T14:50:00Z</dcterms:created>
  <dcterms:modified xsi:type="dcterms:W3CDTF">2025-10-21T14:50:00Z</dcterms:modified>
</cp:coreProperties>
</file>