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70" r:id="rId12"/>
    <p:sldId id="271" r:id="rId13"/>
    <p:sldId id="272" r:id="rId14"/>
    <p:sldId id="273" r:id="rId15"/>
    <p:sldId id="274" r:id="rId16"/>
    <p:sldId id="275" r:id="rId17"/>
    <p:sldId id="276" r:id="rId18"/>
    <p:sldId id="277" r:id="rId19"/>
    <p:sldId id="278" r:id="rId20"/>
    <p:sldId id="269"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6693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27085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90265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26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05584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09646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1545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02291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99781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7114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13878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6CC96-039C-4E48-B38C-4DB2553A552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25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6CC96-039C-4E48-B38C-4DB2553A5529}"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5341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22473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9730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06CC96-039C-4E48-B38C-4DB2553A5529}" type="datetimeFigureOut">
              <a:rPr lang="en-US" smtClean="0"/>
              <a:t>7/30/2024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5140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8251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06CC96-039C-4E48-B38C-4DB2553A5529}" type="datetimeFigureOut">
              <a:rPr lang="en-US" smtClean="0"/>
              <a:t>7/30/2024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BE29A0-901C-42B1-A334-20605DBFFEBD}" type="slidenum">
              <a:rPr lang="en-US" smtClean="0"/>
              <a:t>‹#›</a:t>
            </a:fld>
            <a:endParaRPr lang="en-US"/>
          </a:p>
        </p:txBody>
      </p:sp>
    </p:spTree>
    <p:extLst>
      <p:ext uri="{BB962C8B-B14F-4D97-AF65-F5344CB8AC3E}">
        <p14:creationId xmlns:p14="http://schemas.microsoft.com/office/powerpoint/2010/main" val="3305332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A046-FBC1-4A73-A174-79709D281FFF}"/>
              </a:ext>
            </a:extLst>
          </p:cNvPr>
          <p:cNvSpPr>
            <a:spLocks noGrp="1"/>
          </p:cNvSpPr>
          <p:nvPr>
            <p:ph type="ctrTitle"/>
          </p:nvPr>
        </p:nvSpPr>
        <p:spPr>
          <a:xfrm>
            <a:off x="1154955" y="415829"/>
            <a:ext cx="8825658" cy="3329581"/>
          </a:xfrm>
        </p:spPr>
        <p:txBody>
          <a:bodyPr/>
          <a:lstStyle/>
          <a:p>
            <a:r>
              <a:rPr lang="en-US" b="1" dirty="0">
                <a:solidFill>
                  <a:schemeClr val="tx1">
                    <a:lumMod val="95000"/>
                  </a:schemeClr>
                </a:solidFill>
                <a:latin typeface="Manrope"/>
              </a:rPr>
              <a:t>Bank Loan Case Study</a:t>
            </a:r>
            <a:endParaRPr lang="en-US" dirty="0">
              <a:solidFill>
                <a:schemeClr val="tx1">
                  <a:lumMod val="95000"/>
                </a:schemeClr>
              </a:solidFill>
            </a:endParaRPr>
          </a:p>
        </p:txBody>
      </p:sp>
      <p:sp>
        <p:nvSpPr>
          <p:cNvPr id="3" name="Subtitle 2">
            <a:extLst>
              <a:ext uri="{FF2B5EF4-FFF2-40B4-BE49-F238E27FC236}">
                <a16:creationId xmlns:a16="http://schemas.microsoft.com/office/drawing/2014/main" id="{15A36379-70A8-4132-9947-B9747A12501D}"/>
              </a:ext>
            </a:extLst>
          </p:cNvPr>
          <p:cNvSpPr>
            <a:spLocks noGrp="1"/>
          </p:cNvSpPr>
          <p:nvPr>
            <p:ph type="subTitle" idx="1"/>
          </p:nvPr>
        </p:nvSpPr>
        <p:spPr>
          <a:xfrm>
            <a:off x="1154955" y="4777380"/>
            <a:ext cx="3543654" cy="632820"/>
          </a:xfrm>
        </p:spPr>
        <p:txBody>
          <a:bodyPr>
            <a:normAutofit/>
          </a:bodyPr>
          <a:lstStyle/>
          <a:p>
            <a:r>
              <a:rPr lang="en-US" sz="2400" dirty="0">
                <a:solidFill>
                  <a:schemeClr val="tx1"/>
                </a:solidFill>
              </a:rPr>
              <a:t>By Deepak </a:t>
            </a:r>
            <a:r>
              <a:rPr lang="en-US" sz="2400" dirty="0" err="1">
                <a:solidFill>
                  <a:schemeClr val="tx1"/>
                </a:solidFill>
              </a:rPr>
              <a:t>soni</a:t>
            </a:r>
            <a:endParaRPr lang="en-US" sz="2400" dirty="0">
              <a:solidFill>
                <a:schemeClr val="tx1"/>
              </a:solidFill>
            </a:endParaRPr>
          </a:p>
        </p:txBody>
      </p:sp>
    </p:spTree>
    <p:extLst>
      <p:ext uri="{BB962C8B-B14F-4D97-AF65-F5344CB8AC3E}">
        <p14:creationId xmlns:p14="http://schemas.microsoft.com/office/powerpoint/2010/main" val="52896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Imbalance:</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5" y="1428187"/>
            <a:ext cx="10423319" cy="2215346"/>
          </a:xfrm>
        </p:spPr>
        <p:txBody>
          <a:bodyPr>
            <a:normAutofit fontScale="92500" lnSpcReduction="10000"/>
          </a:bodyPr>
          <a:lstStyle/>
          <a:p>
            <a:pPr marL="0" indent="0">
              <a:buClr>
                <a:schemeClr val="tx1"/>
              </a:buClr>
              <a:buSzPct val="92000"/>
              <a:buNone/>
            </a:pPr>
            <a:r>
              <a:rPr lang="en-US" dirty="0"/>
              <a:t>Task: Determine if there is data imbalance in the loan application dataset and calculate the ratio of data imbalance using Excel functions.</a:t>
            </a:r>
          </a:p>
          <a:p>
            <a:pPr marL="0" indent="0">
              <a:buClr>
                <a:schemeClr val="tx1"/>
              </a:buClr>
              <a:buSzPct val="92000"/>
              <a:buNone/>
            </a:pPr>
            <a:r>
              <a:rPr lang="en-US" dirty="0"/>
              <a:t>Solution:  I have used Excel COUNTIF function to calculate the proportions of each class in target variable, and to calculate the ratio of data imbalance </a:t>
            </a:r>
            <a:r>
              <a:rPr lang="en-US" dirty="0" err="1"/>
              <a:t>i</a:t>
            </a:r>
            <a:r>
              <a:rPr lang="en-US" dirty="0"/>
              <a:t> have divided the target variable classes that is (0 with no payment difficulties / 1 with payment difficulties).</a:t>
            </a:r>
          </a:p>
          <a:p>
            <a:pPr marL="0" indent="0">
              <a:buClr>
                <a:schemeClr val="tx1"/>
              </a:buClr>
              <a:buSzPct val="92000"/>
              <a:buNone/>
            </a:pPr>
            <a:r>
              <a:rPr lang="en-US" dirty="0"/>
              <a:t>After that created a pie chart to visualize the distribution of target variable. In Target variable, Clients with No Payment Difficulties are 92% where as Clients with Payment Difficulties are only 8%.Clearly there is imbalance in data</a:t>
            </a:r>
          </a:p>
          <a:p>
            <a:pPr marL="0" indent="0">
              <a:buClr>
                <a:schemeClr val="tx1"/>
              </a:buClr>
              <a:buSzPct val="92000"/>
              <a:buNone/>
            </a:pPr>
            <a:endParaRPr lang="en-US" dirty="0"/>
          </a:p>
        </p:txBody>
      </p:sp>
      <p:pic>
        <p:nvPicPr>
          <p:cNvPr id="7" name="Picture 6">
            <a:extLst>
              <a:ext uri="{FF2B5EF4-FFF2-40B4-BE49-F238E27FC236}">
                <a16:creationId xmlns:a16="http://schemas.microsoft.com/office/drawing/2014/main" id="{32FC21F3-3D89-4282-A4DA-F53D92E7C837}"/>
              </a:ext>
            </a:extLst>
          </p:cNvPr>
          <p:cNvPicPr>
            <a:picLocks noChangeAspect="1"/>
          </p:cNvPicPr>
          <p:nvPr/>
        </p:nvPicPr>
        <p:blipFill rotWithShape="1">
          <a:blip r:embed="rId2"/>
          <a:srcRect t="28913" r="34577" b="30247"/>
          <a:stretch/>
        </p:blipFill>
        <p:spPr>
          <a:xfrm>
            <a:off x="810735" y="3819378"/>
            <a:ext cx="10423319" cy="2799471"/>
          </a:xfrm>
          <a:prstGeom prst="rect">
            <a:avLst/>
          </a:prstGeom>
        </p:spPr>
      </p:pic>
    </p:spTree>
    <p:extLst>
      <p:ext uri="{BB962C8B-B14F-4D97-AF65-F5344CB8AC3E}">
        <p14:creationId xmlns:p14="http://schemas.microsoft.com/office/powerpoint/2010/main" val="322823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8CA-3BB0-4E9B-A2C7-DEACEBCA4378}"/>
              </a:ext>
            </a:extLst>
          </p:cNvPr>
          <p:cNvSpPr>
            <a:spLocks noGrp="1"/>
          </p:cNvSpPr>
          <p:nvPr>
            <p:ph type="title"/>
          </p:nvPr>
        </p:nvSpPr>
        <p:spPr/>
        <p:txBody>
          <a:bodyPr/>
          <a:lstStyle/>
          <a:p>
            <a:r>
              <a:rPr lang="en-IN" dirty="0"/>
              <a:t>Univariate, Segmented Univariate, and Bivariate</a:t>
            </a:r>
          </a:p>
        </p:txBody>
      </p:sp>
      <p:sp>
        <p:nvSpPr>
          <p:cNvPr id="5" name="Content Placeholder 4">
            <a:extLst>
              <a:ext uri="{FF2B5EF4-FFF2-40B4-BE49-F238E27FC236}">
                <a16:creationId xmlns:a16="http://schemas.microsoft.com/office/drawing/2014/main" id="{1DF53B7E-7901-4989-B1AA-37B0E4C0293C}"/>
              </a:ext>
            </a:extLst>
          </p:cNvPr>
          <p:cNvSpPr>
            <a:spLocks noGrp="1"/>
          </p:cNvSpPr>
          <p:nvPr>
            <p:ph idx="1"/>
          </p:nvPr>
        </p:nvSpPr>
        <p:spPr>
          <a:xfrm>
            <a:off x="745588" y="2052918"/>
            <a:ext cx="10522634" cy="4195481"/>
          </a:xfrm>
        </p:spPr>
        <p:txBody>
          <a:bodyPr/>
          <a:lstStyle/>
          <a:p>
            <a:pPr marL="0" indent="0">
              <a:buNone/>
            </a:pPr>
            <a:r>
              <a:rPr lang="en-US" dirty="0"/>
              <a:t>Task: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pPr marL="0" indent="0">
              <a:buNone/>
            </a:pPr>
            <a:r>
              <a:rPr lang="en-US" dirty="0"/>
              <a:t>Solution: Univariate analysis is statistical method to analyze the data with one variable. It involves the examining the distribution of single variable and deriving insights from it. And the term bivariate analysis refers to the analysis of two variables. I have used pivot table and pivot chart to analyze and visualize the data.</a:t>
            </a:r>
          </a:p>
          <a:p>
            <a:pPr marL="0" indent="0">
              <a:buNone/>
            </a:pPr>
            <a:endParaRPr lang="en-IN" dirty="0"/>
          </a:p>
        </p:txBody>
      </p:sp>
    </p:spTree>
    <p:extLst>
      <p:ext uri="{BB962C8B-B14F-4D97-AF65-F5344CB8AC3E}">
        <p14:creationId xmlns:p14="http://schemas.microsoft.com/office/powerpoint/2010/main" val="211750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4D6B-294A-4897-9845-020FF37213B9}"/>
              </a:ext>
            </a:extLst>
          </p:cNvPr>
          <p:cNvSpPr>
            <a:spLocks noGrp="1"/>
          </p:cNvSpPr>
          <p:nvPr>
            <p:ph type="title"/>
          </p:nvPr>
        </p:nvSpPr>
        <p:spPr/>
        <p:txBody>
          <a:bodyPr/>
          <a:lstStyle/>
          <a:p>
            <a:r>
              <a:rPr lang="en-IN" sz="3200" dirty="0"/>
              <a:t>Univariate analysis snaps</a:t>
            </a:r>
            <a:r>
              <a:rPr lang="en-IN" dirty="0"/>
              <a:t>:</a:t>
            </a:r>
          </a:p>
        </p:txBody>
      </p:sp>
      <p:pic>
        <p:nvPicPr>
          <p:cNvPr id="5" name="Content Placeholder 4">
            <a:extLst>
              <a:ext uri="{FF2B5EF4-FFF2-40B4-BE49-F238E27FC236}">
                <a16:creationId xmlns:a16="http://schemas.microsoft.com/office/drawing/2014/main" id="{1A6A90DB-71CA-4A7D-A2AD-A6BEDFBE87F4}"/>
              </a:ext>
            </a:extLst>
          </p:cNvPr>
          <p:cNvPicPr>
            <a:picLocks noGrp="1" noChangeAspect="1"/>
          </p:cNvPicPr>
          <p:nvPr>
            <p:ph idx="1"/>
          </p:nvPr>
        </p:nvPicPr>
        <p:blipFill rotWithShape="1">
          <a:blip r:embed="rId2"/>
          <a:srcRect t="28206" r="25152" b="11108"/>
          <a:stretch/>
        </p:blipFill>
        <p:spPr>
          <a:xfrm>
            <a:off x="646111" y="1853248"/>
            <a:ext cx="5326972" cy="4195860"/>
          </a:xfrm>
        </p:spPr>
      </p:pic>
      <p:pic>
        <p:nvPicPr>
          <p:cNvPr id="7" name="Picture 6">
            <a:extLst>
              <a:ext uri="{FF2B5EF4-FFF2-40B4-BE49-F238E27FC236}">
                <a16:creationId xmlns:a16="http://schemas.microsoft.com/office/drawing/2014/main" id="{76FC5E12-6564-473F-99E1-60FE2D95F3D0}"/>
              </a:ext>
            </a:extLst>
          </p:cNvPr>
          <p:cNvPicPr>
            <a:picLocks noChangeAspect="1"/>
          </p:cNvPicPr>
          <p:nvPr/>
        </p:nvPicPr>
        <p:blipFill rotWithShape="1">
          <a:blip r:embed="rId3"/>
          <a:srcRect t="27012" r="44038" b="12803"/>
          <a:stretch/>
        </p:blipFill>
        <p:spPr>
          <a:xfrm>
            <a:off x="6218918" y="1853247"/>
            <a:ext cx="5218116" cy="4195859"/>
          </a:xfrm>
          <a:prstGeom prst="rect">
            <a:avLst/>
          </a:prstGeom>
        </p:spPr>
      </p:pic>
    </p:spTree>
    <p:extLst>
      <p:ext uri="{BB962C8B-B14F-4D97-AF65-F5344CB8AC3E}">
        <p14:creationId xmlns:p14="http://schemas.microsoft.com/office/powerpoint/2010/main" val="189579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4318-9E7E-49C9-8554-968F47DA02F3}"/>
              </a:ext>
            </a:extLst>
          </p:cNvPr>
          <p:cNvSpPr>
            <a:spLocks noGrp="1"/>
          </p:cNvSpPr>
          <p:nvPr>
            <p:ph type="title"/>
          </p:nvPr>
        </p:nvSpPr>
        <p:spPr/>
        <p:txBody>
          <a:bodyPr/>
          <a:lstStyle/>
          <a:p>
            <a:r>
              <a:rPr lang="en-IN" sz="3200" dirty="0"/>
              <a:t>Segmented univariate analysis snaps:</a:t>
            </a:r>
          </a:p>
        </p:txBody>
      </p:sp>
      <p:pic>
        <p:nvPicPr>
          <p:cNvPr id="5" name="Picture 4">
            <a:extLst>
              <a:ext uri="{FF2B5EF4-FFF2-40B4-BE49-F238E27FC236}">
                <a16:creationId xmlns:a16="http://schemas.microsoft.com/office/drawing/2014/main" id="{C51B2C40-4F15-4417-BD30-13AEE2045B38}"/>
              </a:ext>
            </a:extLst>
          </p:cNvPr>
          <p:cNvPicPr>
            <a:picLocks noChangeAspect="1"/>
          </p:cNvPicPr>
          <p:nvPr/>
        </p:nvPicPr>
        <p:blipFill rotWithShape="1">
          <a:blip r:embed="rId2"/>
          <a:srcRect t="28708" r="20500" b="11365"/>
          <a:stretch/>
        </p:blipFill>
        <p:spPr>
          <a:xfrm>
            <a:off x="646110" y="1215496"/>
            <a:ext cx="10899779" cy="5189786"/>
          </a:xfrm>
          <a:prstGeom prst="rect">
            <a:avLst/>
          </a:prstGeom>
        </p:spPr>
      </p:pic>
    </p:spTree>
    <p:extLst>
      <p:ext uri="{BB962C8B-B14F-4D97-AF65-F5344CB8AC3E}">
        <p14:creationId xmlns:p14="http://schemas.microsoft.com/office/powerpoint/2010/main" val="197296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2655-6D12-4A0E-B174-99C1D0EB0252}"/>
              </a:ext>
            </a:extLst>
          </p:cNvPr>
          <p:cNvSpPr>
            <a:spLocks noGrp="1"/>
          </p:cNvSpPr>
          <p:nvPr>
            <p:ph type="title"/>
          </p:nvPr>
        </p:nvSpPr>
        <p:spPr/>
        <p:txBody>
          <a:bodyPr/>
          <a:lstStyle/>
          <a:p>
            <a:r>
              <a:rPr lang="en-IN" sz="3200" dirty="0"/>
              <a:t>Segmented univariate analysis snaps:</a:t>
            </a:r>
          </a:p>
        </p:txBody>
      </p:sp>
      <p:pic>
        <p:nvPicPr>
          <p:cNvPr id="5" name="Content Placeholder 4">
            <a:extLst>
              <a:ext uri="{FF2B5EF4-FFF2-40B4-BE49-F238E27FC236}">
                <a16:creationId xmlns:a16="http://schemas.microsoft.com/office/drawing/2014/main" id="{49916FE1-5962-4CE4-8032-AA7D1F8B8D5C}"/>
              </a:ext>
            </a:extLst>
          </p:cNvPr>
          <p:cNvPicPr>
            <a:picLocks noGrp="1" noChangeAspect="1"/>
          </p:cNvPicPr>
          <p:nvPr>
            <p:ph idx="1"/>
          </p:nvPr>
        </p:nvPicPr>
        <p:blipFill rotWithShape="1">
          <a:blip r:embed="rId2"/>
          <a:srcRect t="28194" r="19921" b="10785"/>
          <a:stretch/>
        </p:blipFill>
        <p:spPr>
          <a:xfrm>
            <a:off x="646111" y="1434904"/>
            <a:ext cx="10899778" cy="4768948"/>
          </a:xfrm>
        </p:spPr>
      </p:pic>
    </p:spTree>
    <p:extLst>
      <p:ext uri="{BB962C8B-B14F-4D97-AF65-F5344CB8AC3E}">
        <p14:creationId xmlns:p14="http://schemas.microsoft.com/office/powerpoint/2010/main" val="111821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D21-E542-40E4-A430-C797D621A7AD}"/>
              </a:ext>
            </a:extLst>
          </p:cNvPr>
          <p:cNvSpPr>
            <a:spLocks noGrp="1"/>
          </p:cNvSpPr>
          <p:nvPr>
            <p:ph type="title"/>
          </p:nvPr>
        </p:nvSpPr>
        <p:spPr/>
        <p:txBody>
          <a:bodyPr/>
          <a:lstStyle/>
          <a:p>
            <a:r>
              <a:rPr lang="en-IN" sz="3200" dirty="0"/>
              <a:t>Bivariate analysis snaps:</a:t>
            </a:r>
          </a:p>
        </p:txBody>
      </p:sp>
      <p:pic>
        <p:nvPicPr>
          <p:cNvPr id="5" name="Content Placeholder 4">
            <a:extLst>
              <a:ext uri="{FF2B5EF4-FFF2-40B4-BE49-F238E27FC236}">
                <a16:creationId xmlns:a16="http://schemas.microsoft.com/office/drawing/2014/main" id="{4590998F-FDEC-46C4-870A-F3BA25C7D343}"/>
              </a:ext>
            </a:extLst>
          </p:cNvPr>
          <p:cNvPicPr>
            <a:picLocks noGrp="1" noChangeAspect="1"/>
          </p:cNvPicPr>
          <p:nvPr>
            <p:ph idx="1"/>
          </p:nvPr>
        </p:nvPicPr>
        <p:blipFill rotWithShape="1">
          <a:blip r:embed="rId2"/>
          <a:srcRect t="28864" r="13323" b="33584"/>
          <a:stretch/>
        </p:blipFill>
        <p:spPr>
          <a:xfrm>
            <a:off x="818560" y="1406770"/>
            <a:ext cx="10727329" cy="4998512"/>
          </a:xfrm>
        </p:spPr>
      </p:pic>
    </p:spTree>
    <p:extLst>
      <p:ext uri="{BB962C8B-B14F-4D97-AF65-F5344CB8AC3E}">
        <p14:creationId xmlns:p14="http://schemas.microsoft.com/office/powerpoint/2010/main" val="158970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DF37-7BDD-4B60-9E10-CEE1EA9A8EA1}"/>
              </a:ext>
            </a:extLst>
          </p:cNvPr>
          <p:cNvSpPr>
            <a:spLocks noGrp="1"/>
          </p:cNvSpPr>
          <p:nvPr>
            <p:ph type="title"/>
          </p:nvPr>
        </p:nvSpPr>
        <p:spPr/>
        <p:txBody>
          <a:bodyPr/>
          <a:lstStyle/>
          <a:p>
            <a:r>
              <a:rPr lang="en-IN" sz="3200" dirty="0"/>
              <a:t>Bivariate analysis snaps:</a:t>
            </a:r>
          </a:p>
        </p:txBody>
      </p:sp>
      <p:pic>
        <p:nvPicPr>
          <p:cNvPr id="5" name="Content Placeholder 4">
            <a:extLst>
              <a:ext uri="{FF2B5EF4-FFF2-40B4-BE49-F238E27FC236}">
                <a16:creationId xmlns:a16="http://schemas.microsoft.com/office/drawing/2014/main" id="{CC939F00-52AF-4E90-961F-A4DF27ABC30C}"/>
              </a:ext>
            </a:extLst>
          </p:cNvPr>
          <p:cNvPicPr>
            <a:picLocks noGrp="1" noChangeAspect="1"/>
          </p:cNvPicPr>
          <p:nvPr>
            <p:ph idx="1"/>
          </p:nvPr>
        </p:nvPicPr>
        <p:blipFill rotWithShape="1">
          <a:blip r:embed="rId2"/>
          <a:srcRect t="29200" r="28026" b="14138"/>
          <a:stretch/>
        </p:blipFill>
        <p:spPr>
          <a:xfrm>
            <a:off x="724775" y="1533377"/>
            <a:ext cx="10821114" cy="4642339"/>
          </a:xfrm>
        </p:spPr>
      </p:pic>
    </p:spTree>
    <p:extLst>
      <p:ext uri="{BB962C8B-B14F-4D97-AF65-F5344CB8AC3E}">
        <p14:creationId xmlns:p14="http://schemas.microsoft.com/office/powerpoint/2010/main" val="139769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544A-61C4-4C6D-8F8E-5BFCC76439BE}"/>
              </a:ext>
            </a:extLst>
          </p:cNvPr>
          <p:cNvSpPr>
            <a:spLocks noGrp="1"/>
          </p:cNvSpPr>
          <p:nvPr>
            <p:ph type="title"/>
          </p:nvPr>
        </p:nvSpPr>
        <p:spPr>
          <a:xfrm>
            <a:off x="646111" y="452718"/>
            <a:ext cx="9834320" cy="1400530"/>
          </a:xfrm>
        </p:spPr>
        <p:txBody>
          <a:bodyPr/>
          <a:lstStyle/>
          <a:p>
            <a:r>
              <a:rPr lang="en-US" dirty="0"/>
              <a:t>Identify Top Correlations for Different Scenarios:</a:t>
            </a:r>
            <a:endParaRPr lang="en-IN" dirty="0"/>
          </a:p>
        </p:txBody>
      </p:sp>
      <p:sp>
        <p:nvSpPr>
          <p:cNvPr id="3" name="Content Placeholder 2">
            <a:extLst>
              <a:ext uri="{FF2B5EF4-FFF2-40B4-BE49-F238E27FC236}">
                <a16:creationId xmlns:a16="http://schemas.microsoft.com/office/drawing/2014/main" id="{025991AC-3EAB-40A1-B200-BD2101D32B14}"/>
              </a:ext>
            </a:extLst>
          </p:cNvPr>
          <p:cNvSpPr>
            <a:spLocks noGrp="1"/>
          </p:cNvSpPr>
          <p:nvPr>
            <p:ph idx="1"/>
          </p:nvPr>
        </p:nvSpPr>
        <p:spPr>
          <a:xfrm>
            <a:off x="773724" y="2052918"/>
            <a:ext cx="10297550" cy="4195481"/>
          </a:xfrm>
        </p:spPr>
        <p:txBody>
          <a:bodyPr/>
          <a:lstStyle/>
          <a:p>
            <a:pPr marL="0" indent="0">
              <a:buNone/>
            </a:pPr>
            <a:r>
              <a:rPr lang="en-US" dirty="0"/>
              <a:t>Task: Segment the dataset based on different scenarios (e.g., clients with payment difficulties and all other cases) and identify the top correlations for each segmented data using Excel functions.</a:t>
            </a:r>
          </a:p>
          <a:p>
            <a:pPr marL="0" indent="0">
              <a:buNone/>
            </a:pPr>
            <a:r>
              <a:rPr lang="en-US" dirty="0"/>
              <a:t>Solution: The correlation coefficient (a value between -1 and +1) tells you how strongly two variables are related to each other. We can use the CORREL function or the Analysis Tool pack add-in in Excel to find the correlation coefficient between two variables.                                                                                                                      A correlation coefficient of +1 indicates a perfect positive correlation.                    A correlation coefficient of -1 indicates a perfect negative correlation.	                   And a correlation coefficient near 0 indicates no correlation.                                      I have calculate correlation coefficients between variables and the target variable within each segment like customer with no payment difficulties and with payment difficulties.</a:t>
            </a:r>
            <a:endParaRPr lang="en-IN" dirty="0"/>
          </a:p>
        </p:txBody>
      </p:sp>
    </p:spTree>
    <p:extLst>
      <p:ext uri="{BB962C8B-B14F-4D97-AF65-F5344CB8AC3E}">
        <p14:creationId xmlns:p14="http://schemas.microsoft.com/office/powerpoint/2010/main" val="192318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3313-1F94-4BA0-91D0-57BB8EAF3FEB}"/>
              </a:ext>
            </a:extLst>
          </p:cNvPr>
          <p:cNvSpPr>
            <a:spLocks noGrp="1"/>
          </p:cNvSpPr>
          <p:nvPr>
            <p:ph type="title"/>
          </p:nvPr>
        </p:nvSpPr>
        <p:spPr>
          <a:xfrm>
            <a:off x="646111" y="452718"/>
            <a:ext cx="10453298" cy="1400530"/>
          </a:xfrm>
        </p:spPr>
        <p:txBody>
          <a:bodyPr/>
          <a:lstStyle/>
          <a:p>
            <a:r>
              <a:rPr lang="en-IN" dirty="0"/>
              <a:t>Correlation Matrix for Non-Defaulters</a:t>
            </a:r>
            <a:br>
              <a:rPr lang="en-IN" dirty="0"/>
            </a:br>
            <a:br>
              <a:rPr lang="en-IN" dirty="0"/>
            </a:br>
            <a:endParaRPr lang="en-IN" dirty="0"/>
          </a:p>
        </p:txBody>
      </p:sp>
      <p:pic>
        <p:nvPicPr>
          <p:cNvPr id="5" name="Content Placeholder 4">
            <a:extLst>
              <a:ext uri="{FF2B5EF4-FFF2-40B4-BE49-F238E27FC236}">
                <a16:creationId xmlns:a16="http://schemas.microsoft.com/office/drawing/2014/main" id="{1AF5984B-D71F-4FE7-94F0-00C6480B2485}"/>
              </a:ext>
            </a:extLst>
          </p:cNvPr>
          <p:cNvPicPr>
            <a:picLocks noGrp="1" noChangeAspect="1"/>
          </p:cNvPicPr>
          <p:nvPr>
            <p:ph idx="1"/>
          </p:nvPr>
        </p:nvPicPr>
        <p:blipFill rotWithShape="1">
          <a:blip r:embed="rId2"/>
          <a:srcRect t="27858" b="42637"/>
          <a:stretch/>
        </p:blipFill>
        <p:spPr>
          <a:xfrm>
            <a:off x="509517" y="1575582"/>
            <a:ext cx="11172965" cy="4829700"/>
          </a:xfrm>
        </p:spPr>
      </p:pic>
    </p:spTree>
    <p:extLst>
      <p:ext uri="{BB962C8B-B14F-4D97-AF65-F5344CB8AC3E}">
        <p14:creationId xmlns:p14="http://schemas.microsoft.com/office/powerpoint/2010/main" val="399247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3313-1F94-4BA0-91D0-57BB8EAF3FEB}"/>
              </a:ext>
            </a:extLst>
          </p:cNvPr>
          <p:cNvSpPr>
            <a:spLocks noGrp="1"/>
          </p:cNvSpPr>
          <p:nvPr>
            <p:ph type="title"/>
          </p:nvPr>
        </p:nvSpPr>
        <p:spPr>
          <a:xfrm>
            <a:off x="646111" y="452718"/>
            <a:ext cx="10453298" cy="1400530"/>
          </a:xfrm>
        </p:spPr>
        <p:txBody>
          <a:bodyPr/>
          <a:lstStyle/>
          <a:p>
            <a:r>
              <a:rPr lang="en-IN" dirty="0"/>
              <a:t>Correlation Matrix for Defaulters</a:t>
            </a:r>
            <a:br>
              <a:rPr lang="en-IN" dirty="0"/>
            </a:br>
            <a:br>
              <a:rPr lang="en-IN" dirty="0"/>
            </a:br>
            <a:endParaRPr lang="en-IN" dirty="0"/>
          </a:p>
        </p:txBody>
      </p:sp>
      <p:pic>
        <p:nvPicPr>
          <p:cNvPr id="7" name="Content Placeholder 6">
            <a:extLst>
              <a:ext uri="{FF2B5EF4-FFF2-40B4-BE49-F238E27FC236}">
                <a16:creationId xmlns:a16="http://schemas.microsoft.com/office/drawing/2014/main" id="{CAF9011E-4E47-4A52-B55C-79DD5D7AFA11}"/>
              </a:ext>
            </a:extLst>
          </p:cNvPr>
          <p:cNvPicPr>
            <a:picLocks noGrp="1" noChangeAspect="1"/>
          </p:cNvPicPr>
          <p:nvPr>
            <p:ph idx="1"/>
          </p:nvPr>
        </p:nvPicPr>
        <p:blipFill rotWithShape="1">
          <a:blip r:embed="rId2"/>
          <a:srcRect t="57028" b="12126"/>
          <a:stretch/>
        </p:blipFill>
        <p:spPr>
          <a:xfrm>
            <a:off x="646111" y="1674056"/>
            <a:ext cx="10899778" cy="4557932"/>
          </a:xfrm>
        </p:spPr>
      </p:pic>
    </p:spTree>
    <p:extLst>
      <p:ext uri="{BB962C8B-B14F-4D97-AF65-F5344CB8AC3E}">
        <p14:creationId xmlns:p14="http://schemas.microsoft.com/office/powerpoint/2010/main" val="346134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1AC-03E0-4D50-913D-71844B30CE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4CEE9C4-1CA1-4D62-99C2-2DC700150326}"/>
              </a:ext>
            </a:extLst>
          </p:cNvPr>
          <p:cNvSpPr>
            <a:spLocks noGrp="1"/>
          </p:cNvSpPr>
          <p:nvPr>
            <p:ph idx="1"/>
          </p:nvPr>
        </p:nvSpPr>
        <p:spPr/>
        <p:txBody>
          <a:bodyPr>
            <a:normAutofit/>
          </a:bodyPr>
          <a:lstStyle/>
          <a:p>
            <a:r>
              <a:rPr lang="en-US" dirty="0"/>
              <a:t>Project Description</a:t>
            </a:r>
          </a:p>
          <a:p>
            <a:r>
              <a:rPr lang="en-US" dirty="0"/>
              <a:t>Approach</a:t>
            </a:r>
          </a:p>
          <a:p>
            <a:r>
              <a:rPr lang="en-US" dirty="0"/>
              <a:t>Tech-Stack Used</a:t>
            </a:r>
          </a:p>
          <a:p>
            <a:r>
              <a:rPr lang="en-US" dirty="0"/>
              <a:t>Insights</a:t>
            </a:r>
          </a:p>
          <a:p>
            <a:r>
              <a:rPr lang="en-US" dirty="0"/>
              <a:t>Result</a:t>
            </a:r>
          </a:p>
        </p:txBody>
      </p:sp>
    </p:spTree>
    <p:extLst>
      <p:ext uri="{BB962C8B-B14F-4D97-AF65-F5344CB8AC3E}">
        <p14:creationId xmlns:p14="http://schemas.microsoft.com/office/powerpoint/2010/main" val="113647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BBE4E-FE9C-4B81-B90B-34184BF4C7E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07172E16-0FF2-423B-BDE4-C144212015F9}"/>
              </a:ext>
            </a:extLst>
          </p:cNvPr>
          <p:cNvSpPr>
            <a:spLocks noGrp="1"/>
          </p:cNvSpPr>
          <p:nvPr>
            <p:ph idx="1"/>
          </p:nvPr>
        </p:nvSpPr>
        <p:spPr/>
        <p:txBody>
          <a:bodyPr>
            <a:normAutofit/>
          </a:bodyPr>
          <a:lstStyle/>
          <a:p>
            <a:r>
              <a:rPr lang="en-US" dirty="0"/>
              <a:t>This case study helped me in learning how to summarize a huge dataset to gain the valuable insights. </a:t>
            </a:r>
          </a:p>
          <a:p>
            <a:r>
              <a:rPr lang="en-US" dirty="0"/>
              <a:t>This project was very challenging, I implemented the study of correlation between different variables to extract the necessary insights for the clients. </a:t>
            </a:r>
          </a:p>
          <a:p>
            <a:r>
              <a:rPr lang="en-US" dirty="0"/>
              <a:t>I learned about data imbalance, outliers, driving factors for the datasets. </a:t>
            </a:r>
          </a:p>
          <a:p>
            <a:r>
              <a:rPr lang="en-US" dirty="0"/>
              <a:t>It helped me in visualizing the huge dataset and summarizing the most important results helpful to the client.</a:t>
            </a:r>
          </a:p>
        </p:txBody>
      </p:sp>
    </p:spTree>
    <p:extLst>
      <p:ext uri="{BB962C8B-B14F-4D97-AF65-F5344CB8AC3E}">
        <p14:creationId xmlns:p14="http://schemas.microsoft.com/office/powerpoint/2010/main" val="377369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7F4FF1-9744-474B-8C88-8DC19D7B7C33}"/>
              </a:ext>
            </a:extLst>
          </p:cNvPr>
          <p:cNvSpPr>
            <a:spLocks noGrp="1"/>
          </p:cNvSpPr>
          <p:nvPr>
            <p:ph type="title"/>
          </p:nvPr>
        </p:nvSpPr>
        <p:spPr>
          <a:xfrm>
            <a:off x="1757459" y="2562872"/>
            <a:ext cx="9404723" cy="1400530"/>
          </a:xfrm>
        </p:spPr>
        <p:txBody>
          <a:bodyPr/>
          <a:lstStyle/>
          <a:p>
            <a:r>
              <a:rPr lang="en-US" dirty="0"/>
              <a:t>Thank y	 u </a:t>
            </a:r>
          </a:p>
        </p:txBody>
      </p:sp>
      <p:sp>
        <p:nvSpPr>
          <p:cNvPr id="6" name="Smiley Face 5">
            <a:extLst>
              <a:ext uri="{FF2B5EF4-FFF2-40B4-BE49-F238E27FC236}">
                <a16:creationId xmlns:a16="http://schemas.microsoft.com/office/drawing/2014/main" id="{8CBE8A36-C748-47ED-95A8-F73BDBAD8D1F}"/>
              </a:ext>
            </a:extLst>
          </p:cNvPr>
          <p:cNvSpPr/>
          <p:nvPr/>
        </p:nvSpPr>
        <p:spPr>
          <a:xfrm>
            <a:off x="3850196" y="2774286"/>
            <a:ext cx="410462" cy="376878"/>
          </a:xfrm>
          <a:prstGeom prst="smileyFace">
            <a:avLst>
              <a:gd name="adj" fmla="val 4653"/>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36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C0B3-8C99-4906-97EE-0FB8ADDFF399}"/>
              </a:ext>
            </a:extLst>
          </p:cNvPr>
          <p:cNvSpPr>
            <a:spLocks noGrp="1"/>
          </p:cNvSpPr>
          <p:nvPr>
            <p:ph type="title"/>
          </p:nvPr>
        </p:nvSpPr>
        <p:spPr>
          <a:xfrm>
            <a:off x="645130" y="283906"/>
            <a:ext cx="9404723" cy="1400530"/>
          </a:xfrm>
        </p:spPr>
        <p:txBody>
          <a:bodyPr/>
          <a:lstStyle/>
          <a:p>
            <a:r>
              <a:rPr lang="en-US" sz="4400" dirty="0"/>
              <a:t>Project Description:</a:t>
            </a:r>
            <a:endParaRPr lang="en-US" dirty="0"/>
          </a:p>
        </p:txBody>
      </p:sp>
      <p:sp>
        <p:nvSpPr>
          <p:cNvPr id="3" name="Content Placeholder 2">
            <a:extLst>
              <a:ext uri="{FF2B5EF4-FFF2-40B4-BE49-F238E27FC236}">
                <a16:creationId xmlns:a16="http://schemas.microsoft.com/office/drawing/2014/main" id="{EA14D61E-67D8-40BE-8674-6D776C022A15}"/>
              </a:ext>
            </a:extLst>
          </p:cNvPr>
          <p:cNvSpPr>
            <a:spLocks noGrp="1"/>
          </p:cNvSpPr>
          <p:nvPr>
            <p:ph idx="1"/>
          </p:nvPr>
        </p:nvSpPr>
        <p:spPr>
          <a:xfrm>
            <a:off x="874221" y="1532811"/>
            <a:ext cx="10443558" cy="4195481"/>
          </a:xfrm>
        </p:spPr>
        <p:txBody>
          <a:bodyPr>
            <a:noAutofit/>
          </a:bodyPr>
          <a:lstStyle/>
          <a:p>
            <a:pPr algn="just"/>
            <a:r>
              <a:rPr lang="en-US" sz="1800" dirty="0"/>
              <a:t>The main aim of this project is to identify patterns It includes two types of scenarios:</a:t>
            </a:r>
          </a:p>
          <a:p>
            <a:pPr algn="just"/>
            <a:r>
              <a:rPr lang="en-US" sz="1800" dirty="0"/>
              <a:t>Customers with payment difficulties: These are customers who had a late payment of more than X days on at least one of the first Y installments of the loan.</a:t>
            </a:r>
          </a:p>
          <a:p>
            <a:pPr algn="just"/>
            <a:r>
              <a:rPr lang="en-US" sz="1800" dirty="0"/>
              <a:t>All other cases: These are cases where the payment was made on time. </a:t>
            </a:r>
          </a:p>
          <a:p>
            <a:pPr algn="just"/>
            <a:r>
              <a:rPr lang="en-US" sz="1800" dirty="0"/>
              <a:t>This information can be used to make decisions such as denying the loan, reducing the amount of loan, or lending at a higher interest rate to risky applicants. The company wants to understand the key factors behind loan default so it can make better decisions about loan approval.</a:t>
            </a:r>
          </a:p>
        </p:txBody>
      </p:sp>
    </p:spTree>
    <p:extLst>
      <p:ext uri="{BB962C8B-B14F-4D97-AF65-F5344CB8AC3E}">
        <p14:creationId xmlns:p14="http://schemas.microsoft.com/office/powerpoint/2010/main" val="54953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1F5C-902C-4200-A1CB-0E1C62D88380}"/>
              </a:ext>
            </a:extLst>
          </p:cNvPr>
          <p:cNvSpPr>
            <a:spLocks noGrp="1"/>
          </p:cNvSpPr>
          <p:nvPr>
            <p:ph type="title"/>
          </p:nvPr>
        </p:nvSpPr>
        <p:spPr/>
        <p:txBody>
          <a:bodyPr/>
          <a:lstStyle/>
          <a:p>
            <a:r>
              <a:rPr lang="en-US" sz="4400" dirty="0"/>
              <a:t>Approach:</a:t>
            </a:r>
            <a:endParaRPr lang="en-US" dirty="0"/>
          </a:p>
        </p:txBody>
      </p:sp>
      <p:sp>
        <p:nvSpPr>
          <p:cNvPr id="3" name="Content Placeholder 2">
            <a:extLst>
              <a:ext uri="{FF2B5EF4-FFF2-40B4-BE49-F238E27FC236}">
                <a16:creationId xmlns:a16="http://schemas.microsoft.com/office/drawing/2014/main" id="{74AFF000-A075-415C-9356-586FAC51F2EF}"/>
              </a:ext>
            </a:extLst>
          </p:cNvPr>
          <p:cNvSpPr>
            <a:spLocks noGrp="1"/>
          </p:cNvSpPr>
          <p:nvPr>
            <p:ph idx="1"/>
          </p:nvPr>
        </p:nvSpPr>
        <p:spPr>
          <a:xfrm>
            <a:off x="1023257" y="1400630"/>
            <a:ext cx="10522632" cy="5457370"/>
          </a:xfrm>
        </p:spPr>
        <p:txBody>
          <a:bodyPr>
            <a:normAutofit/>
          </a:bodyPr>
          <a:lstStyle/>
          <a:p>
            <a:r>
              <a:rPr lang="en-US" dirty="0"/>
              <a:t>This case study has two enormous data set :The current application and The previous application. Each included several unneeded columns that would be useless for risk assessment, as well as many blank data.</a:t>
            </a:r>
          </a:p>
          <a:p>
            <a:r>
              <a:rPr lang="en-US" dirty="0"/>
              <a:t>To evaluate this enormous set of data, I first clean the data set using excel formulas and functions find the blanks and proportion of blanks and removed unnecessary columns, and identified some outliers and then begin performing the analysis using formula’s, functions, pivot tables and charts  </a:t>
            </a:r>
          </a:p>
        </p:txBody>
      </p:sp>
    </p:spTree>
    <p:extLst>
      <p:ext uri="{BB962C8B-B14F-4D97-AF65-F5344CB8AC3E}">
        <p14:creationId xmlns:p14="http://schemas.microsoft.com/office/powerpoint/2010/main" val="3431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C090-3790-4C6B-AC86-6E8847023F33}"/>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10339AD3-F9B8-4D57-BA9A-DF825B7ABD14}"/>
              </a:ext>
            </a:extLst>
          </p:cNvPr>
          <p:cNvSpPr>
            <a:spLocks noGrp="1"/>
          </p:cNvSpPr>
          <p:nvPr>
            <p:ph idx="1"/>
          </p:nvPr>
        </p:nvSpPr>
        <p:spPr/>
        <p:txBody>
          <a:bodyPr/>
          <a:lstStyle/>
          <a:p>
            <a:r>
              <a:rPr lang="en-US" dirty="0"/>
              <a:t>Microsoft Excel 2021 - A spreadsheet editor software used mainly by professionals to enter data in table format, perform computations, plot graphs etc. Here Microsoft Excel is used to filter data and plot graphs to get insights about IMDB MOVIES analysis project.</a:t>
            </a:r>
          </a:p>
          <a:p>
            <a:r>
              <a:rPr lang="en-US" dirty="0"/>
              <a:t>Microsoft PowerPoint - Microsoft PowerPoint is a powerful presentation software that allows you to create clean and impactful slideshows.</a:t>
            </a:r>
          </a:p>
        </p:txBody>
      </p:sp>
    </p:spTree>
    <p:extLst>
      <p:ext uri="{BB962C8B-B14F-4D97-AF65-F5344CB8AC3E}">
        <p14:creationId xmlns:p14="http://schemas.microsoft.com/office/powerpoint/2010/main" val="194139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2209-3B6C-403C-AB5B-C119C420CAFC}"/>
              </a:ext>
            </a:extLst>
          </p:cNvPr>
          <p:cNvSpPr>
            <a:spLocks noGrp="1"/>
          </p:cNvSpPr>
          <p:nvPr>
            <p:ph type="title"/>
          </p:nvPr>
        </p:nvSpPr>
        <p:spPr>
          <a:xfrm>
            <a:off x="646111" y="396446"/>
            <a:ext cx="9404723" cy="1400530"/>
          </a:xfrm>
        </p:spPr>
        <p:txBody>
          <a:bodyPr/>
          <a:lstStyle/>
          <a:p>
            <a:r>
              <a:rPr lang="en-US" dirty="0"/>
              <a:t>Identify Missing Data and Deal with it Appropriately:</a:t>
            </a:r>
          </a:p>
        </p:txBody>
      </p:sp>
      <p:sp>
        <p:nvSpPr>
          <p:cNvPr id="3" name="Content Placeholder 2">
            <a:extLst>
              <a:ext uri="{FF2B5EF4-FFF2-40B4-BE49-F238E27FC236}">
                <a16:creationId xmlns:a16="http://schemas.microsoft.com/office/drawing/2014/main" id="{A1788033-0CEF-4102-ACA4-021A42A25C1A}"/>
              </a:ext>
            </a:extLst>
          </p:cNvPr>
          <p:cNvSpPr>
            <a:spLocks noGrp="1"/>
          </p:cNvSpPr>
          <p:nvPr>
            <p:ph sz="half" idx="1"/>
          </p:nvPr>
        </p:nvSpPr>
        <p:spPr>
          <a:xfrm>
            <a:off x="646111" y="2159545"/>
            <a:ext cx="10537704" cy="4522609"/>
          </a:xfrm>
        </p:spPr>
        <p:txBody>
          <a:bodyPr>
            <a:normAutofit lnSpcReduction="10000"/>
          </a:bodyPr>
          <a:lstStyle/>
          <a:p>
            <a:pPr marL="0" indent="0">
              <a:lnSpc>
                <a:spcPct val="110000"/>
              </a:lnSpc>
              <a:buClr>
                <a:schemeClr val="tx1"/>
              </a:buClr>
              <a:buSzPct val="92000"/>
              <a:buNone/>
            </a:pPr>
            <a:r>
              <a:rPr lang="en-US" sz="2000" dirty="0"/>
              <a:t>Task: Identify the missing data in the dataset and decide on an appropriate method to deal with it using Excel built-in functions and features.</a:t>
            </a:r>
          </a:p>
          <a:p>
            <a:pPr marL="0" indent="0">
              <a:lnSpc>
                <a:spcPct val="110000"/>
              </a:lnSpc>
              <a:buClr>
                <a:schemeClr val="tx1"/>
              </a:buClr>
              <a:buSzPct val="92000"/>
              <a:buNone/>
            </a:pPr>
            <a:r>
              <a:rPr lang="en-US" sz="2000" dirty="0"/>
              <a:t>Solution: Here we use count blank function to identify the blank space in dataset and calculate blank proportion to decide which columns are necessary. If blank proportion is greater than 40% then I have removed those column and blank proportion is less than 40% then used imputation technique to replace the missing data with some substitute values. Here I have used two imputation method that is mean and median.</a:t>
            </a:r>
          </a:p>
          <a:p>
            <a:pPr marL="0" indent="0">
              <a:lnSpc>
                <a:spcPct val="110000"/>
              </a:lnSpc>
              <a:buClr>
                <a:schemeClr val="tx1"/>
              </a:buClr>
              <a:buSzPct val="92000"/>
              <a:buNone/>
            </a:pPr>
            <a:r>
              <a:rPr lang="en-US" sz="2000" dirty="0"/>
              <a:t>Formulas: count blank: </a:t>
            </a:r>
            <a:r>
              <a:rPr lang="en-US" sz="2000" dirty="0" err="1"/>
              <a:t>countblank</a:t>
            </a:r>
            <a:r>
              <a:rPr lang="en-US" sz="2000" dirty="0"/>
              <a:t>(column)</a:t>
            </a:r>
          </a:p>
          <a:p>
            <a:pPr marL="0" indent="0">
              <a:lnSpc>
                <a:spcPct val="110000"/>
              </a:lnSpc>
              <a:buClr>
                <a:schemeClr val="tx1"/>
              </a:buClr>
              <a:buSzPct val="92000"/>
              <a:buNone/>
            </a:pPr>
            <a:r>
              <a:rPr lang="en-US" sz="2000" dirty="0"/>
              <a:t>Blank proportion: no. of blanks * 100 / total no. of rows</a:t>
            </a:r>
          </a:p>
          <a:p>
            <a:pPr marL="0" indent="0">
              <a:lnSpc>
                <a:spcPct val="110000"/>
              </a:lnSpc>
              <a:buClr>
                <a:schemeClr val="tx1"/>
              </a:buClr>
              <a:buSzPct val="92000"/>
              <a:buNone/>
            </a:pPr>
            <a:r>
              <a:rPr lang="en-US" sz="2000" dirty="0"/>
              <a:t>Mean: average(column)</a:t>
            </a:r>
          </a:p>
          <a:p>
            <a:pPr marL="0" indent="0">
              <a:lnSpc>
                <a:spcPct val="110000"/>
              </a:lnSpc>
              <a:buClr>
                <a:schemeClr val="tx1"/>
              </a:buClr>
              <a:buSzPct val="92000"/>
              <a:buNone/>
            </a:pPr>
            <a:r>
              <a:rPr lang="en-US" sz="2000" dirty="0"/>
              <a:t>Median: median(column)</a:t>
            </a:r>
          </a:p>
          <a:p>
            <a:pPr marL="0" indent="0">
              <a:lnSpc>
                <a:spcPct val="110000"/>
              </a:lnSpc>
              <a:buClr>
                <a:schemeClr val="tx1"/>
              </a:buClr>
              <a:buSzPct val="92000"/>
              <a:buNone/>
            </a:pPr>
            <a:endParaRPr lang="en-US" sz="2000" dirty="0"/>
          </a:p>
        </p:txBody>
      </p:sp>
    </p:spTree>
    <p:extLst>
      <p:ext uri="{BB962C8B-B14F-4D97-AF65-F5344CB8AC3E}">
        <p14:creationId xmlns:p14="http://schemas.microsoft.com/office/powerpoint/2010/main" val="418801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EE6-2206-418C-B078-B47DF62DFBCB}"/>
              </a:ext>
            </a:extLst>
          </p:cNvPr>
          <p:cNvSpPr>
            <a:spLocks noGrp="1"/>
          </p:cNvSpPr>
          <p:nvPr>
            <p:ph type="title"/>
          </p:nvPr>
        </p:nvSpPr>
        <p:spPr>
          <a:xfrm>
            <a:off x="738446" y="450042"/>
            <a:ext cx="9404723" cy="1400530"/>
          </a:xfrm>
        </p:spPr>
        <p:txBody>
          <a:bodyPr/>
          <a:lstStyle/>
          <a:p>
            <a:r>
              <a:rPr lang="en-US" dirty="0"/>
              <a:t> Identify Outliers in the Dataset:</a:t>
            </a:r>
          </a:p>
        </p:txBody>
      </p:sp>
      <p:sp>
        <p:nvSpPr>
          <p:cNvPr id="3" name="Content Placeholder 2">
            <a:extLst>
              <a:ext uri="{FF2B5EF4-FFF2-40B4-BE49-F238E27FC236}">
                <a16:creationId xmlns:a16="http://schemas.microsoft.com/office/drawing/2014/main" id="{F6A9C4B3-FA73-4781-9EF1-D4295BBD6D8E}"/>
              </a:ext>
            </a:extLst>
          </p:cNvPr>
          <p:cNvSpPr>
            <a:spLocks noGrp="1"/>
          </p:cNvSpPr>
          <p:nvPr>
            <p:ph sz="half" idx="1"/>
          </p:nvPr>
        </p:nvSpPr>
        <p:spPr>
          <a:xfrm>
            <a:off x="807891" y="1357531"/>
            <a:ext cx="10440680" cy="5183945"/>
          </a:xfrm>
        </p:spPr>
        <p:txBody>
          <a:bodyPr>
            <a:noAutofit/>
          </a:bodyPr>
          <a:lstStyle/>
          <a:p>
            <a:pPr marL="0" indent="0">
              <a:buClr>
                <a:schemeClr val="tx1"/>
              </a:buClr>
              <a:buSzPct val="92000"/>
              <a:buNone/>
            </a:pPr>
            <a:r>
              <a:rPr lang="en-US" dirty="0">
                <a:sym typeface="Wingdings" panose="05000000000000000000" pitchFamily="2" charset="2"/>
              </a:rPr>
              <a:t>Task: Detect and identify outliers in the dataset using Excel statistical functions and features, focusing on numerical variables.</a:t>
            </a:r>
          </a:p>
          <a:p>
            <a:pPr marL="0" indent="0">
              <a:buClr>
                <a:schemeClr val="tx1"/>
              </a:buClr>
              <a:buSzPct val="92000"/>
              <a:buNone/>
            </a:pPr>
            <a:r>
              <a:rPr lang="en-US" dirty="0">
                <a:sym typeface="Wingdings" panose="05000000000000000000" pitchFamily="2" charset="2"/>
              </a:rPr>
              <a:t>Solution: When dealing with large datasets in Excel, it’s crucial to identify outliers, as they can skew your results and lead to incorrect conclusions.</a:t>
            </a:r>
          </a:p>
          <a:p>
            <a:pPr marL="0" indent="0">
              <a:buClr>
                <a:schemeClr val="tx1"/>
              </a:buClr>
              <a:buSzPct val="92000"/>
              <a:buNone/>
            </a:pPr>
            <a:r>
              <a:rPr lang="en-US" dirty="0">
                <a:sym typeface="Wingdings" panose="05000000000000000000" pitchFamily="2" charset="2"/>
              </a:rPr>
              <a:t>Having your data organized in a spreadsheet is the first step. </a:t>
            </a:r>
          </a:p>
          <a:p>
            <a:pPr marL="0" indent="0">
              <a:buClr>
                <a:schemeClr val="tx1"/>
              </a:buClr>
              <a:buSzPct val="92000"/>
              <a:buNone/>
            </a:pPr>
            <a:r>
              <a:rPr lang="en-US" dirty="0">
                <a:sym typeface="Wingdings" panose="05000000000000000000" pitchFamily="2" charset="2"/>
              </a:rPr>
              <a:t>Step two involves sorting your data in ascending or descending order to see if any values stand out visually.</a:t>
            </a:r>
          </a:p>
          <a:p>
            <a:pPr marL="0" indent="0">
              <a:buClr>
                <a:schemeClr val="tx1"/>
              </a:buClr>
              <a:buSzPct val="92000"/>
              <a:buNone/>
            </a:pPr>
            <a:r>
              <a:rPr lang="en-US" dirty="0">
                <a:sym typeface="Wingdings" panose="05000000000000000000" pitchFamily="2" charset="2"/>
              </a:rPr>
              <a:t> Step three requires you to use the QUARTILE function to calculate Q1 (first quartile) and Q3 (third quartile).</a:t>
            </a:r>
          </a:p>
          <a:p>
            <a:pPr marL="0" indent="0">
              <a:buClr>
                <a:schemeClr val="tx1"/>
              </a:buClr>
              <a:buSzPct val="92000"/>
              <a:buNone/>
            </a:pPr>
            <a:r>
              <a:rPr lang="en-US" dirty="0">
                <a:sym typeface="Wingdings" panose="05000000000000000000" pitchFamily="2" charset="2"/>
              </a:rPr>
              <a:t>Step four is about calculating the IQR, which is the difference between Q3 and Q1</a:t>
            </a:r>
            <a:r>
              <a:rPr lang="en-US" b="1" dirty="0">
                <a:sym typeface="Wingdings" panose="05000000000000000000" pitchFamily="2" charset="2"/>
              </a:rPr>
              <a:t>(Q3 – Q1)</a:t>
            </a:r>
            <a:r>
              <a:rPr lang="en-US" dirty="0">
                <a:sym typeface="Wingdings" panose="05000000000000000000" pitchFamily="2" charset="2"/>
              </a:rPr>
              <a:t>.</a:t>
            </a:r>
          </a:p>
          <a:p>
            <a:pPr marL="0" indent="0">
              <a:buClr>
                <a:schemeClr val="tx1"/>
              </a:buClr>
              <a:buSzPct val="92000"/>
              <a:buNone/>
            </a:pPr>
            <a:r>
              <a:rPr lang="en-US" dirty="0">
                <a:sym typeface="Wingdings" panose="05000000000000000000" pitchFamily="2" charset="2"/>
              </a:rPr>
              <a:t>Step five involves calculating the lower bound </a:t>
            </a:r>
            <a:r>
              <a:rPr lang="en-US" b="1" dirty="0">
                <a:sym typeface="Wingdings" panose="05000000000000000000" pitchFamily="2" charset="2"/>
              </a:rPr>
              <a:t>(Q1 - (1.5 * IQR)) </a:t>
            </a:r>
            <a:r>
              <a:rPr lang="en-US" dirty="0">
                <a:sym typeface="Wingdings" panose="05000000000000000000" pitchFamily="2" charset="2"/>
              </a:rPr>
              <a:t>and upper bound </a:t>
            </a:r>
            <a:r>
              <a:rPr lang="en-US" b="1" dirty="0">
                <a:sym typeface="Wingdings" panose="05000000000000000000" pitchFamily="2" charset="2"/>
              </a:rPr>
              <a:t>(Q3 + (1.5 * IQR))</a:t>
            </a:r>
            <a:r>
              <a:rPr lang="en-US" dirty="0">
                <a:sym typeface="Wingdings" panose="05000000000000000000" pitchFamily="2" charset="2"/>
              </a:rPr>
              <a:t> using the IQR.</a:t>
            </a:r>
          </a:p>
          <a:p>
            <a:pPr marL="0" indent="0">
              <a:buClr>
                <a:schemeClr val="tx1"/>
              </a:buClr>
              <a:buSzPct val="92000"/>
              <a:buNone/>
            </a:pPr>
            <a:r>
              <a:rPr lang="en-US" dirty="0">
                <a:sym typeface="Wingdings" panose="05000000000000000000" pitchFamily="2" charset="2"/>
              </a:rPr>
              <a:t>Any data points that fall below the lower boundary or above the upper boundary are considered outliers.</a:t>
            </a:r>
          </a:p>
        </p:txBody>
      </p:sp>
    </p:spTree>
    <p:extLst>
      <p:ext uri="{BB962C8B-B14F-4D97-AF65-F5344CB8AC3E}">
        <p14:creationId xmlns:p14="http://schemas.microsoft.com/office/powerpoint/2010/main" val="14285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7C4D0F-1979-4508-85CE-203B91A888A3}"/>
              </a:ext>
            </a:extLst>
          </p:cNvPr>
          <p:cNvPicPr>
            <a:picLocks noChangeAspect="1"/>
          </p:cNvPicPr>
          <p:nvPr/>
        </p:nvPicPr>
        <p:blipFill rotWithShape="1">
          <a:blip r:embed="rId2"/>
          <a:srcRect t="28297" b="18343"/>
          <a:stretch/>
        </p:blipFill>
        <p:spPr>
          <a:xfrm>
            <a:off x="738446" y="1174777"/>
            <a:ext cx="10459437" cy="5233181"/>
          </a:xfrm>
          <a:prstGeom prst="rect">
            <a:avLst/>
          </a:prstGeom>
        </p:spPr>
      </p:pic>
      <p:sp>
        <p:nvSpPr>
          <p:cNvPr id="11" name="Title 1">
            <a:extLst>
              <a:ext uri="{FF2B5EF4-FFF2-40B4-BE49-F238E27FC236}">
                <a16:creationId xmlns:a16="http://schemas.microsoft.com/office/drawing/2014/main" id="{D3303244-FC2B-402D-A64E-DE0C4D0E31C3}"/>
              </a:ext>
            </a:extLst>
          </p:cNvPr>
          <p:cNvSpPr>
            <a:spLocks noGrp="1"/>
          </p:cNvSpPr>
          <p:nvPr>
            <p:ph type="title"/>
          </p:nvPr>
        </p:nvSpPr>
        <p:spPr>
          <a:xfrm>
            <a:off x="738446" y="450042"/>
            <a:ext cx="9404723" cy="576900"/>
          </a:xfrm>
        </p:spPr>
        <p:txBody>
          <a:bodyPr/>
          <a:lstStyle/>
          <a:p>
            <a:r>
              <a:rPr lang="en-US" sz="3200" dirty="0"/>
              <a:t> Identified outliers for application data set:</a:t>
            </a:r>
          </a:p>
        </p:txBody>
      </p:sp>
    </p:spTree>
    <p:extLst>
      <p:ext uri="{BB962C8B-B14F-4D97-AF65-F5344CB8AC3E}">
        <p14:creationId xmlns:p14="http://schemas.microsoft.com/office/powerpoint/2010/main" val="282897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505434" y="425151"/>
            <a:ext cx="10664314" cy="1400530"/>
          </a:xfrm>
        </p:spPr>
        <p:txBody>
          <a:bodyPr/>
          <a:lstStyle/>
          <a:p>
            <a:r>
              <a:rPr lang="en-US" sz="3200" dirty="0"/>
              <a:t>Identified outliers for previous application data set:</a:t>
            </a:r>
          </a:p>
        </p:txBody>
      </p:sp>
      <p:pic>
        <p:nvPicPr>
          <p:cNvPr id="10" name="Picture 9">
            <a:extLst>
              <a:ext uri="{FF2B5EF4-FFF2-40B4-BE49-F238E27FC236}">
                <a16:creationId xmlns:a16="http://schemas.microsoft.com/office/drawing/2014/main" id="{E4D42212-FDA2-473A-AF99-1E45CF26C589}"/>
              </a:ext>
            </a:extLst>
          </p:cNvPr>
          <p:cNvPicPr>
            <a:picLocks noChangeAspect="1"/>
          </p:cNvPicPr>
          <p:nvPr/>
        </p:nvPicPr>
        <p:blipFill rotWithShape="1">
          <a:blip r:embed="rId2"/>
          <a:srcRect t="28684" r="27308" b="17752"/>
          <a:stretch/>
        </p:blipFill>
        <p:spPr>
          <a:xfrm>
            <a:off x="661180" y="1360651"/>
            <a:ext cx="11025385" cy="5072197"/>
          </a:xfrm>
          <a:prstGeom prst="rect">
            <a:avLst/>
          </a:prstGeom>
        </p:spPr>
      </p:pic>
    </p:spTree>
    <p:extLst>
      <p:ext uri="{BB962C8B-B14F-4D97-AF65-F5344CB8AC3E}">
        <p14:creationId xmlns:p14="http://schemas.microsoft.com/office/powerpoint/2010/main" val="2180279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838</TotalTime>
  <Words>1129</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Manrope</vt:lpstr>
      <vt:lpstr>Wingdings 3</vt:lpstr>
      <vt:lpstr>Ion</vt:lpstr>
      <vt:lpstr>Bank Loan Case Study</vt:lpstr>
      <vt:lpstr>Contents:</vt:lpstr>
      <vt:lpstr>Project Description:</vt:lpstr>
      <vt:lpstr>Approach:</vt:lpstr>
      <vt:lpstr>Tech-Stack Used:</vt:lpstr>
      <vt:lpstr>Identify Missing Data and Deal with it Appropriately:</vt:lpstr>
      <vt:lpstr> Identify Outliers in the Dataset:</vt:lpstr>
      <vt:lpstr> Identified outliers for application data set:</vt:lpstr>
      <vt:lpstr>Identified outliers for previous application data set:</vt:lpstr>
      <vt:lpstr>Data Imbalance:</vt:lpstr>
      <vt:lpstr>Univariate, Segmented Univariate, and Bivariate</vt:lpstr>
      <vt:lpstr>Univariate analysis snaps:</vt:lpstr>
      <vt:lpstr>Segmented univariate analysis snaps:</vt:lpstr>
      <vt:lpstr>Segmented univariate analysis snaps:</vt:lpstr>
      <vt:lpstr>Bivariate analysis snaps:</vt:lpstr>
      <vt:lpstr>Bivariate analysis snaps:</vt:lpstr>
      <vt:lpstr>Identify Top Correlations for Different Scenarios:</vt:lpstr>
      <vt:lpstr>Correlation Matrix for Non-Defaulters  </vt:lpstr>
      <vt:lpstr>Correlation Matrix for Defaulters  </vt:lpstr>
      <vt:lpstr>Results:</vt:lpstr>
      <vt:lpstr>Thank y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Deepak Soni</dc:creator>
  <cp:lastModifiedBy>PRISHA'S DADY</cp:lastModifiedBy>
  <cp:revision>73</cp:revision>
  <dcterms:created xsi:type="dcterms:W3CDTF">2024-06-08T06:15:43Z</dcterms:created>
  <dcterms:modified xsi:type="dcterms:W3CDTF">2024-07-30T12:38:00Z</dcterms:modified>
</cp:coreProperties>
</file>