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70" r:id="rId12"/>
    <p:sldId id="26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B30C-DEB6-44AF-84B9-FD5DD75EED5C}" type="datetimeFigureOut">
              <a:rPr lang="en-US" smtClean="0"/>
              <a:t>02-Jul-24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F1231-E7A4-4D7B-BD72-97B0146B8A36}" type="slidenum">
              <a:rPr lang="en-US" smtClean="0"/>
              <a:t>‹#›</a:t>
            </a:fld>
            <a:endParaRPr lang="en-US"/>
          </a:p>
        </p:txBody>
      </p:sp>
    </p:spTree>
    <p:extLst>
      <p:ext uri="{BB962C8B-B14F-4D97-AF65-F5344CB8AC3E}">
        <p14:creationId xmlns:p14="http://schemas.microsoft.com/office/powerpoint/2010/main" val="2319550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1F1231-E7A4-4D7B-BD72-97B0146B8A36}" type="slidenum">
              <a:rPr lang="en-US" smtClean="0"/>
              <a:t>5</a:t>
            </a:fld>
            <a:endParaRPr lang="en-US"/>
          </a:p>
        </p:txBody>
      </p:sp>
    </p:spTree>
    <p:extLst>
      <p:ext uri="{BB962C8B-B14F-4D97-AF65-F5344CB8AC3E}">
        <p14:creationId xmlns:p14="http://schemas.microsoft.com/office/powerpoint/2010/main" val="289419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1F1231-E7A4-4D7B-BD72-97B0146B8A36}" type="slidenum">
              <a:rPr lang="en-US" smtClean="0"/>
              <a:t>7</a:t>
            </a:fld>
            <a:endParaRPr lang="en-US"/>
          </a:p>
        </p:txBody>
      </p:sp>
    </p:spTree>
    <p:extLst>
      <p:ext uri="{BB962C8B-B14F-4D97-AF65-F5344CB8AC3E}">
        <p14:creationId xmlns:p14="http://schemas.microsoft.com/office/powerpoint/2010/main" val="157550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6693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6CC96-039C-4E48-B38C-4DB2553A5529}" type="datetimeFigureOut">
              <a:rPr lang="en-US" smtClean="0"/>
              <a:t>02-Jul-24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27085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902658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5264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05584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09646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215457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02291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99781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71149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13878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6CC96-039C-4E48-B38C-4DB2553A5529}" type="datetimeFigureOut">
              <a:rPr lang="en-US" smtClean="0"/>
              <a:t>02-Jul-24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2258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6CC96-039C-4E48-B38C-4DB2553A5529}" type="datetimeFigureOut">
              <a:rPr lang="en-US" smtClean="0"/>
              <a:t>02-Jul-24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53417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22473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97309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06CC96-039C-4E48-B38C-4DB2553A5529}" type="datetimeFigureOut">
              <a:rPr lang="en-US" smtClean="0"/>
              <a:t>02-Jul-24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5140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6CC96-039C-4E48-B38C-4DB2553A5529}" type="datetimeFigureOut">
              <a:rPr lang="en-US" smtClean="0"/>
              <a:t>02-Jul-24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8251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06CC96-039C-4E48-B38C-4DB2553A5529}" type="datetimeFigureOut">
              <a:rPr lang="en-US" smtClean="0"/>
              <a:t>02-Jul-24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BE29A0-901C-42B1-A334-20605DBFFEBD}" type="slidenum">
              <a:rPr lang="en-US" smtClean="0"/>
              <a:t>‹#›</a:t>
            </a:fld>
            <a:endParaRPr lang="en-US"/>
          </a:p>
        </p:txBody>
      </p:sp>
    </p:spTree>
    <p:extLst>
      <p:ext uri="{BB962C8B-B14F-4D97-AF65-F5344CB8AC3E}">
        <p14:creationId xmlns:p14="http://schemas.microsoft.com/office/powerpoint/2010/main" val="3305332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A046-FBC1-4A73-A174-79709D281FFF}"/>
              </a:ext>
            </a:extLst>
          </p:cNvPr>
          <p:cNvSpPr>
            <a:spLocks noGrp="1"/>
          </p:cNvSpPr>
          <p:nvPr>
            <p:ph type="ctrTitle"/>
          </p:nvPr>
        </p:nvSpPr>
        <p:spPr/>
        <p:txBody>
          <a:bodyPr/>
          <a:lstStyle/>
          <a:p>
            <a:r>
              <a:rPr lang="en-US" b="1" i="0" dirty="0">
                <a:solidFill>
                  <a:schemeClr val="tx1">
                    <a:lumMod val="95000"/>
                  </a:schemeClr>
                </a:solidFill>
                <a:effectLst/>
                <a:latin typeface="Manrope"/>
              </a:rPr>
              <a:t>Hiring Process Analytics</a:t>
            </a:r>
            <a:endParaRPr lang="en-US" dirty="0">
              <a:solidFill>
                <a:schemeClr val="tx1">
                  <a:lumMod val="95000"/>
                </a:schemeClr>
              </a:solidFill>
            </a:endParaRPr>
          </a:p>
        </p:txBody>
      </p:sp>
      <p:sp>
        <p:nvSpPr>
          <p:cNvPr id="3" name="Subtitle 2">
            <a:extLst>
              <a:ext uri="{FF2B5EF4-FFF2-40B4-BE49-F238E27FC236}">
                <a16:creationId xmlns:a16="http://schemas.microsoft.com/office/drawing/2014/main" id="{15A36379-70A8-4132-9947-B9747A12501D}"/>
              </a:ext>
            </a:extLst>
          </p:cNvPr>
          <p:cNvSpPr>
            <a:spLocks noGrp="1"/>
          </p:cNvSpPr>
          <p:nvPr>
            <p:ph type="subTitle" idx="1"/>
          </p:nvPr>
        </p:nvSpPr>
        <p:spPr>
          <a:xfrm>
            <a:off x="1154955" y="4777380"/>
            <a:ext cx="3543654" cy="632820"/>
          </a:xfrm>
        </p:spPr>
        <p:txBody>
          <a:bodyPr>
            <a:normAutofit/>
          </a:bodyPr>
          <a:lstStyle/>
          <a:p>
            <a:r>
              <a:rPr lang="en-US" sz="2400" dirty="0">
                <a:solidFill>
                  <a:schemeClr val="tx1"/>
                </a:solidFill>
              </a:rPr>
              <a:t>By Deepak </a:t>
            </a:r>
            <a:r>
              <a:rPr lang="en-US" sz="2400" dirty="0" err="1">
                <a:solidFill>
                  <a:schemeClr val="tx1"/>
                </a:solidFill>
              </a:rPr>
              <a:t>soni</a:t>
            </a:r>
            <a:endParaRPr lang="en-US" sz="2400" dirty="0">
              <a:solidFill>
                <a:schemeClr val="tx1"/>
              </a:solidFill>
            </a:endParaRPr>
          </a:p>
        </p:txBody>
      </p:sp>
    </p:spTree>
    <p:extLst>
      <p:ext uri="{BB962C8B-B14F-4D97-AF65-F5344CB8AC3E}">
        <p14:creationId xmlns:p14="http://schemas.microsoft.com/office/powerpoint/2010/main" val="52896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Position Tier Analysis: </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10737" y="1681405"/>
            <a:ext cx="10302740" cy="1089930"/>
          </a:xfrm>
        </p:spPr>
        <p:txBody>
          <a:bodyPr>
            <a:normAutofit/>
          </a:bodyPr>
          <a:lstStyle/>
          <a:p>
            <a:pPr marL="0" indent="0">
              <a:buClr>
                <a:schemeClr val="tx1"/>
              </a:buClr>
              <a:buSzPct val="92000"/>
              <a:buNone/>
            </a:pPr>
            <a:r>
              <a:rPr lang="en-US" b="1" dirty="0"/>
              <a:t>Q-&gt; </a:t>
            </a:r>
            <a:r>
              <a:rPr lang="en-US" dirty="0"/>
              <a:t>Use a chart or graph to represent the different position tiers within the company. This will help you understand the distribution of positions across different tiers.</a:t>
            </a:r>
          </a:p>
          <a:p>
            <a:pPr marL="0" indent="0">
              <a:buClr>
                <a:schemeClr val="tx1"/>
              </a:buClr>
              <a:buSzPct val="92000"/>
              <a:buNone/>
            </a:pPr>
            <a:r>
              <a:rPr lang="en-US" b="1" dirty="0"/>
              <a:t>A-&gt; </a:t>
            </a:r>
            <a:r>
              <a:rPr lang="en-US" dirty="0"/>
              <a:t>The most common job titles among the people in the dataset are C9 and C5.</a:t>
            </a:r>
            <a:endParaRPr lang="en-US" b="1" dirty="0"/>
          </a:p>
        </p:txBody>
      </p:sp>
      <p:pic>
        <p:nvPicPr>
          <p:cNvPr id="8" name="Content Placeholder 7">
            <a:extLst>
              <a:ext uri="{FF2B5EF4-FFF2-40B4-BE49-F238E27FC236}">
                <a16:creationId xmlns:a16="http://schemas.microsoft.com/office/drawing/2014/main" id="{2C1BA25D-D1DC-4340-9D05-4DA5CAD10662}"/>
              </a:ext>
            </a:extLst>
          </p:cNvPr>
          <p:cNvPicPr>
            <a:picLocks noGrp="1" noChangeAspect="1"/>
          </p:cNvPicPr>
          <p:nvPr>
            <p:ph sz="half" idx="2"/>
          </p:nvPr>
        </p:nvPicPr>
        <p:blipFill rotWithShape="1">
          <a:blip r:embed="rId2"/>
          <a:srcRect t="15600" r="41423" b="34309"/>
          <a:stretch/>
        </p:blipFill>
        <p:spPr>
          <a:xfrm>
            <a:off x="810736" y="3081935"/>
            <a:ext cx="10429350" cy="3390948"/>
          </a:xfrm>
        </p:spPr>
      </p:pic>
    </p:spTree>
    <p:extLst>
      <p:ext uri="{BB962C8B-B14F-4D97-AF65-F5344CB8AC3E}">
        <p14:creationId xmlns:p14="http://schemas.microsoft.com/office/powerpoint/2010/main" val="322823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EE2B-1FA1-46D7-8F29-0FE4DDDAE157}"/>
              </a:ext>
            </a:extLst>
          </p:cNvPr>
          <p:cNvSpPr>
            <a:spLocks noGrp="1"/>
          </p:cNvSpPr>
          <p:nvPr>
            <p:ph type="title"/>
          </p:nvPr>
        </p:nvSpPr>
        <p:spPr>
          <a:xfrm>
            <a:off x="624655" y="404049"/>
            <a:ext cx="9404723" cy="1400530"/>
          </a:xfrm>
        </p:spPr>
        <p:txBody>
          <a:bodyPr/>
          <a:lstStyle/>
          <a:p>
            <a:r>
              <a:rPr lang="en-US" dirty="0" err="1"/>
              <a:t>Outlair</a:t>
            </a:r>
            <a:r>
              <a:rPr lang="en-US" dirty="0"/>
              <a:t> detection:</a:t>
            </a:r>
          </a:p>
        </p:txBody>
      </p:sp>
      <p:sp>
        <p:nvSpPr>
          <p:cNvPr id="3" name="Content Placeholder 2">
            <a:extLst>
              <a:ext uri="{FF2B5EF4-FFF2-40B4-BE49-F238E27FC236}">
                <a16:creationId xmlns:a16="http://schemas.microsoft.com/office/drawing/2014/main" id="{40DBCB02-3078-47AE-8109-ACDB2DDF9D52}"/>
              </a:ext>
            </a:extLst>
          </p:cNvPr>
          <p:cNvSpPr>
            <a:spLocks noGrp="1"/>
          </p:cNvSpPr>
          <p:nvPr>
            <p:ph sz="half" idx="1"/>
          </p:nvPr>
        </p:nvSpPr>
        <p:spPr>
          <a:xfrm>
            <a:off x="723485" y="1564615"/>
            <a:ext cx="4396339" cy="4195763"/>
          </a:xfrm>
        </p:spPr>
        <p:txBody>
          <a:bodyPr/>
          <a:lstStyle/>
          <a:p>
            <a:r>
              <a:rPr lang="en-US" dirty="0"/>
              <a:t>The data includes outliers, but they do not significantly impact the average value.</a:t>
            </a:r>
          </a:p>
        </p:txBody>
      </p:sp>
      <p:pic>
        <p:nvPicPr>
          <p:cNvPr id="6" name="Content Placeholder 5">
            <a:extLst>
              <a:ext uri="{FF2B5EF4-FFF2-40B4-BE49-F238E27FC236}">
                <a16:creationId xmlns:a16="http://schemas.microsoft.com/office/drawing/2014/main" id="{60439FBA-B974-43B8-AEE3-1A4CF6CF8DA7}"/>
              </a:ext>
            </a:extLst>
          </p:cNvPr>
          <p:cNvPicPr>
            <a:picLocks noGrp="1" noChangeAspect="1"/>
          </p:cNvPicPr>
          <p:nvPr>
            <p:ph sz="half" idx="2"/>
          </p:nvPr>
        </p:nvPicPr>
        <p:blipFill rotWithShape="1">
          <a:blip r:embed="rId2"/>
          <a:srcRect t="20581" r="42703" b="22750"/>
          <a:stretch/>
        </p:blipFill>
        <p:spPr>
          <a:xfrm>
            <a:off x="5327017" y="2243455"/>
            <a:ext cx="6312647" cy="3510231"/>
          </a:xfrm>
        </p:spPr>
      </p:pic>
    </p:spTree>
    <p:extLst>
      <p:ext uri="{BB962C8B-B14F-4D97-AF65-F5344CB8AC3E}">
        <p14:creationId xmlns:p14="http://schemas.microsoft.com/office/powerpoint/2010/main" val="305395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1BBE4E-FE9C-4B81-B90B-34184BF4C7EC}"/>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07172E16-0FF2-423B-BDE4-C144212015F9}"/>
              </a:ext>
            </a:extLst>
          </p:cNvPr>
          <p:cNvSpPr>
            <a:spLocks noGrp="1"/>
          </p:cNvSpPr>
          <p:nvPr>
            <p:ph idx="1"/>
          </p:nvPr>
        </p:nvSpPr>
        <p:spPr>
          <a:xfrm>
            <a:off x="1104293" y="2052918"/>
            <a:ext cx="8946541" cy="4195481"/>
          </a:xfrm>
        </p:spPr>
        <p:txBody>
          <a:bodyPr>
            <a:normAutofit/>
          </a:bodyPr>
          <a:lstStyle/>
          <a:p>
            <a:r>
              <a:rPr lang="en-US" dirty="0"/>
              <a:t>This project helped me in understanding how important Data Analytics is for Hiring Process of an organization as it provides valuable insights such as number of rejections, reason for rejections, profile of applicants, vacancies etc. which helps the hiring department to take Data-Driven Decisions.</a:t>
            </a:r>
          </a:p>
        </p:txBody>
      </p:sp>
    </p:spTree>
    <p:extLst>
      <p:ext uri="{BB962C8B-B14F-4D97-AF65-F5344CB8AC3E}">
        <p14:creationId xmlns:p14="http://schemas.microsoft.com/office/powerpoint/2010/main" val="377369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7F4FF1-9744-474B-8C88-8DC19D7B7C33}"/>
              </a:ext>
            </a:extLst>
          </p:cNvPr>
          <p:cNvSpPr>
            <a:spLocks noGrp="1"/>
          </p:cNvSpPr>
          <p:nvPr>
            <p:ph type="title"/>
          </p:nvPr>
        </p:nvSpPr>
        <p:spPr>
          <a:xfrm>
            <a:off x="1757459" y="2562872"/>
            <a:ext cx="9404723" cy="1400530"/>
          </a:xfrm>
        </p:spPr>
        <p:txBody>
          <a:bodyPr/>
          <a:lstStyle/>
          <a:p>
            <a:r>
              <a:rPr lang="en-US" dirty="0"/>
              <a:t>Thank y	 u </a:t>
            </a:r>
          </a:p>
        </p:txBody>
      </p:sp>
      <p:sp>
        <p:nvSpPr>
          <p:cNvPr id="6" name="Smiley Face 5">
            <a:extLst>
              <a:ext uri="{FF2B5EF4-FFF2-40B4-BE49-F238E27FC236}">
                <a16:creationId xmlns:a16="http://schemas.microsoft.com/office/drawing/2014/main" id="{8CBE8A36-C748-47ED-95A8-F73BDBAD8D1F}"/>
              </a:ext>
            </a:extLst>
          </p:cNvPr>
          <p:cNvSpPr/>
          <p:nvPr/>
        </p:nvSpPr>
        <p:spPr>
          <a:xfrm>
            <a:off x="3850196" y="2774286"/>
            <a:ext cx="410462" cy="376878"/>
          </a:xfrm>
          <a:prstGeom prst="smileyFace">
            <a:avLst>
              <a:gd name="adj" fmla="val 4653"/>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36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11AC-03E0-4D50-913D-71844B30CE7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4CEE9C4-1CA1-4D62-99C2-2DC700150326}"/>
              </a:ext>
            </a:extLst>
          </p:cNvPr>
          <p:cNvSpPr>
            <a:spLocks noGrp="1"/>
          </p:cNvSpPr>
          <p:nvPr>
            <p:ph idx="1"/>
          </p:nvPr>
        </p:nvSpPr>
        <p:spPr/>
        <p:txBody>
          <a:bodyPr>
            <a:normAutofit/>
          </a:bodyPr>
          <a:lstStyle/>
          <a:p>
            <a:r>
              <a:rPr lang="en-US" dirty="0"/>
              <a:t>Project Description</a:t>
            </a:r>
          </a:p>
          <a:p>
            <a:r>
              <a:rPr lang="en-US" dirty="0"/>
              <a:t>Approach</a:t>
            </a:r>
          </a:p>
          <a:p>
            <a:r>
              <a:rPr lang="en-US" dirty="0"/>
              <a:t>Tech-Stack Used</a:t>
            </a:r>
          </a:p>
          <a:p>
            <a:r>
              <a:rPr lang="en-US" dirty="0"/>
              <a:t>Insights</a:t>
            </a:r>
          </a:p>
          <a:p>
            <a:r>
              <a:rPr lang="en-US" dirty="0"/>
              <a:t>Result</a:t>
            </a:r>
          </a:p>
        </p:txBody>
      </p:sp>
    </p:spTree>
    <p:extLst>
      <p:ext uri="{BB962C8B-B14F-4D97-AF65-F5344CB8AC3E}">
        <p14:creationId xmlns:p14="http://schemas.microsoft.com/office/powerpoint/2010/main" val="113647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C0B3-8C99-4906-97EE-0FB8ADDFF399}"/>
              </a:ext>
            </a:extLst>
          </p:cNvPr>
          <p:cNvSpPr>
            <a:spLocks noGrp="1"/>
          </p:cNvSpPr>
          <p:nvPr>
            <p:ph type="title"/>
          </p:nvPr>
        </p:nvSpPr>
        <p:spPr>
          <a:xfrm>
            <a:off x="645130" y="283906"/>
            <a:ext cx="9404723" cy="1400530"/>
          </a:xfrm>
        </p:spPr>
        <p:txBody>
          <a:bodyPr/>
          <a:lstStyle/>
          <a:p>
            <a:r>
              <a:rPr lang="en-US" sz="4400" dirty="0"/>
              <a:t>Project Description:</a:t>
            </a:r>
            <a:endParaRPr lang="en-US" dirty="0"/>
          </a:p>
        </p:txBody>
      </p:sp>
      <p:sp>
        <p:nvSpPr>
          <p:cNvPr id="3" name="Content Placeholder 2">
            <a:extLst>
              <a:ext uri="{FF2B5EF4-FFF2-40B4-BE49-F238E27FC236}">
                <a16:creationId xmlns:a16="http://schemas.microsoft.com/office/drawing/2014/main" id="{EA14D61E-67D8-40BE-8674-6D776C022A15}"/>
              </a:ext>
            </a:extLst>
          </p:cNvPr>
          <p:cNvSpPr>
            <a:spLocks noGrp="1"/>
          </p:cNvSpPr>
          <p:nvPr>
            <p:ph idx="1"/>
          </p:nvPr>
        </p:nvSpPr>
        <p:spPr>
          <a:xfrm>
            <a:off x="874221" y="1532811"/>
            <a:ext cx="10443558" cy="4195481"/>
          </a:xfrm>
        </p:spPr>
        <p:txBody>
          <a:bodyPr>
            <a:noAutofit/>
          </a:bodyPr>
          <a:lstStyle/>
          <a:p>
            <a:pPr algn="just"/>
            <a:r>
              <a:rPr lang="en-US" sz="1800" dirty="0"/>
              <a:t>Analyze the company's hiring process data and draw meaningful insights from it. The hiring process is a crucial function of any company, and understanding trends such as the number of rejections, interviews, job types, and vacancies can provide valuable insights for the hiring department.</a:t>
            </a:r>
          </a:p>
          <a:p>
            <a:pPr algn="just"/>
            <a:endParaRPr lang="en-US" sz="1800" dirty="0"/>
          </a:p>
        </p:txBody>
      </p:sp>
    </p:spTree>
    <p:extLst>
      <p:ext uri="{BB962C8B-B14F-4D97-AF65-F5344CB8AC3E}">
        <p14:creationId xmlns:p14="http://schemas.microsoft.com/office/powerpoint/2010/main" val="54953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1F5C-902C-4200-A1CB-0E1C62D88380}"/>
              </a:ext>
            </a:extLst>
          </p:cNvPr>
          <p:cNvSpPr>
            <a:spLocks noGrp="1"/>
          </p:cNvSpPr>
          <p:nvPr>
            <p:ph type="title"/>
          </p:nvPr>
        </p:nvSpPr>
        <p:spPr/>
        <p:txBody>
          <a:bodyPr/>
          <a:lstStyle/>
          <a:p>
            <a:r>
              <a:rPr lang="en-US" sz="4400" dirty="0"/>
              <a:t>Approach:</a:t>
            </a:r>
            <a:endParaRPr lang="en-US" dirty="0"/>
          </a:p>
        </p:txBody>
      </p:sp>
      <p:sp>
        <p:nvSpPr>
          <p:cNvPr id="3" name="Content Placeholder 2">
            <a:extLst>
              <a:ext uri="{FF2B5EF4-FFF2-40B4-BE49-F238E27FC236}">
                <a16:creationId xmlns:a16="http://schemas.microsoft.com/office/drawing/2014/main" id="{74AFF000-A075-415C-9356-586FAC51F2EF}"/>
              </a:ext>
            </a:extLst>
          </p:cNvPr>
          <p:cNvSpPr>
            <a:spLocks noGrp="1"/>
          </p:cNvSpPr>
          <p:nvPr>
            <p:ph idx="1"/>
          </p:nvPr>
        </p:nvSpPr>
        <p:spPr>
          <a:xfrm>
            <a:off x="1104293" y="1448007"/>
            <a:ext cx="10093590" cy="4957275"/>
          </a:xfrm>
        </p:spPr>
        <p:txBody>
          <a:bodyPr>
            <a:noAutofit/>
          </a:bodyPr>
          <a:lstStyle/>
          <a:p>
            <a:r>
              <a:rPr lang="en-US" sz="1800" b="1" dirty="0"/>
              <a:t>Understand the data: </a:t>
            </a:r>
            <a:r>
              <a:rPr lang="en-US" sz="1800" dirty="0"/>
              <a:t>Before beginning the analysis, I took some time to familiarize with the data. Look at the structure of the data and get a sense of the overall content. This help me identify any potential issues or challenges that I may need to address as I proceed with my analysis.</a:t>
            </a:r>
          </a:p>
          <a:p>
            <a:r>
              <a:rPr lang="en-US" sz="1800" b="1" dirty="0"/>
              <a:t>Check for missing or incomplete data: </a:t>
            </a:r>
            <a:r>
              <a:rPr lang="en-US" sz="1800" dirty="0"/>
              <a:t>Make sure to check for any blank values or missing data in your dataset.</a:t>
            </a:r>
          </a:p>
          <a:p>
            <a:r>
              <a:rPr lang="en-US" sz="1800" b="1" dirty="0"/>
              <a:t>Identify and handle outliers:</a:t>
            </a:r>
            <a:r>
              <a:rPr lang="en-US" sz="1800" dirty="0"/>
              <a:t> Outliers are data points that are significantly different from the rest of the data. They can have a significant impact on summary statistics and can distort the results of your analysis. It's important to identify any outliers and decide how to handle them, such as by excluding them from the analysis or by treating them as separate cases.</a:t>
            </a:r>
          </a:p>
          <a:p>
            <a:r>
              <a:rPr lang="en-US" sz="1800" b="1" dirty="0"/>
              <a:t>Communicate your findings: </a:t>
            </a:r>
            <a:r>
              <a:rPr lang="en-US" sz="1800" dirty="0"/>
              <a:t>Once completed with analysis, present your findings to your audience in a clear and concise way. Use visualizations, such as charts and graphs, to help communicate your results. Be sure to clearly explain your methodology and the implications of your results.</a:t>
            </a:r>
          </a:p>
        </p:txBody>
      </p:sp>
    </p:spTree>
    <p:extLst>
      <p:ext uri="{BB962C8B-B14F-4D97-AF65-F5344CB8AC3E}">
        <p14:creationId xmlns:p14="http://schemas.microsoft.com/office/powerpoint/2010/main" val="343148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C090-3790-4C6B-AC86-6E8847023F33}"/>
              </a:ext>
            </a:extLst>
          </p:cNvPr>
          <p:cNvSpPr>
            <a:spLocks noGrp="1"/>
          </p:cNvSpPr>
          <p:nvPr>
            <p:ph type="title"/>
          </p:nvPr>
        </p:nvSpPr>
        <p:spPr/>
        <p:txBody>
          <a:bodyPr/>
          <a:lstStyle/>
          <a:p>
            <a:r>
              <a:rPr lang="en-US" dirty="0"/>
              <a:t>Tech-Stack Used:</a:t>
            </a:r>
          </a:p>
        </p:txBody>
      </p:sp>
      <p:sp>
        <p:nvSpPr>
          <p:cNvPr id="3" name="Content Placeholder 2">
            <a:extLst>
              <a:ext uri="{FF2B5EF4-FFF2-40B4-BE49-F238E27FC236}">
                <a16:creationId xmlns:a16="http://schemas.microsoft.com/office/drawing/2014/main" id="{10339AD3-F9B8-4D57-BA9A-DF825B7ABD14}"/>
              </a:ext>
            </a:extLst>
          </p:cNvPr>
          <p:cNvSpPr>
            <a:spLocks noGrp="1"/>
          </p:cNvSpPr>
          <p:nvPr>
            <p:ph idx="1"/>
          </p:nvPr>
        </p:nvSpPr>
        <p:spPr/>
        <p:txBody>
          <a:bodyPr/>
          <a:lstStyle/>
          <a:p>
            <a:r>
              <a:rPr lang="en-US" dirty="0"/>
              <a:t>Microsoft Excel 2021 — A spreadsheet editor software used mainly by professionals to enter data in table format, perform computations, plot graphs etc. Here Microsoft Excel is used to filter data and plot graphs to get insights about hiring process of the organization.</a:t>
            </a:r>
          </a:p>
        </p:txBody>
      </p:sp>
    </p:spTree>
    <p:extLst>
      <p:ext uri="{BB962C8B-B14F-4D97-AF65-F5344CB8AC3E}">
        <p14:creationId xmlns:p14="http://schemas.microsoft.com/office/powerpoint/2010/main" val="194139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2209-3B6C-403C-AB5B-C119C420CAFC}"/>
              </a:ext>
            </a:extLst>
          </p:cNvPr>
          <p:cNvSpPr>
            <a:spLocks noGrp="1"/>
          </p:cNvSpPr>
          <p:nvPr>
            <p:ph type="title"/>
          </p:nvPr>
        </p:nvSpPr>
        <p:spPr>
          <a:xfrm>
            <a:off x="646111" y="424582"/>
            <a:ext cx="9404723" cy="1400530"/>
          </a:xfrm>
        </p:spPr>
        <p:txBody>
          <a:bodyPr/>
          <a:lstStyle/>
          <a:p>
            <a:r>
              <a:rPr lang="en-US" dirty="0"/>
              <a:t> Hiring Analysis:</a:t>
            </a:r>
          </a:p>
        </p:txBody>
      </p:sp>
      <p:sp>
        <p:nvSpPr>
          <p:cNvPr id="3" name="Content Placeholder 2">
            <a:extLst>
              <a:ext uri="{FF2B5EF4-FFF2-40B4-BE49-F238E27FC236}">
                <a16:creationId xmlns:a16="http://schemas.microsoft.com/office/drawing/2014/main" id="{A1788033-0CEF-4102-ACA4-021A42A25C1A}"/>
              </a:ext>
            </a:extLst>
          </p:cNvPr>
          <p:cNvSpPr>
            <a:spLocks noGrp="1"/>
          </p:cNvSpPr>
          <p:nvPr>
            <p:ph sz="half" idx="1"/>
          </p:nvPr>
        </p:nvSpPr>
        <p:spPr>
          <a:xfrm>
            <a:off x="422031" y="1690827"/>
            <a:ext cx="5824024" cy="4797425"/>
          </a:xfrm>
        </p:spPr>
        <p:txBody>
          <a:bodyPr>
            <a:normAutofit/>
          </a:bodyPr>
          <a:lstStyle/>
          <a:p>
            <a:pPr marL="0" indent="0">
              <a:buClr>
                <a:schemeClr val="tx1"/>
              </a:buClr>
              <a:buSzPct val="92000"/>
              <a:buNone/>
            </a:pPr>
            <a:r>
              <a:rPr lang="en-US" sz="2000" b="1" dirty="0"/>
              <a:t>Q-&gt; </a:t>
            </a:r>
            <a:r>
              <a:rPr lang="en-US" sz="2000" dirty="0"/>
              <a:t>Determine the gender distribution of hires. How many males and females have been hired by the company ?</a:t>
            </a:r>
          </a:p>
          <a:p>
            <a:pPr marL="0" indent="0">
              <a:buClr>
                <a:schemeClr val="tx1"/>
              </a:buClr>
              <a:buSzPct val="92000"/>
              <a:buNone/>
            </a:pPr>
            <a:r>
              <a:rPr lang="en-US" sz="2000" b="1" dirty="0"/>
              <a:t>A-&gt; </a:t>
            </a:r>
            <a:r>
              <a:rPr lang="en-US" sz="2000" dirty="0"/>
              <a:t>According to the data ,the number of males hired is 2563, while the number of females hired is1856. This means that there are more males who were hired compared to females.</a:t>
            </a:r>
          </a:p>
        </p:txBody>
      </p:sp>
      <p:pic>
        <p:nvPicPr>
          <p:cNvPr id="10" name="Content Placeholder 9">
            <a:extLst>
              <a:ext uri="{FF2B5EF4-FFF2-40B4-BE49-F238E27FC236}">
                <a16:creationId xmlns:a16="http://schemas.microsoft.com/office/drawing/2014/main" id="{70B8CE80-F8F0-46CE-8546-903321C87FDB}"/>
              </a:ext>
            </a:extLst>
          </p:cNvPr>
          <p:cNvPicPr>
            <a:picLocks noGrp="1" noChangeAspect="1"/>
          </p:cNvPicPr>
          <p:nvPr>
            <p:ph sz="half" idx="2"/>
          </p:nvPr>
        </p:nvPicPr>
        <p:blipFill rotWithShape="1">
          <a:blip r:embed="rId2"/>
          <a:srcRect t="22562" r="68949" b="26778"/>
          <a:stretch/>
        </p:blipFill>
        <p:spPr>
          <a:xfrm>
            <a:off x="6959296" y="1690827"/>
            <a:ext cx="4889339" cy="4484890"/>
          </a:xfrm>
        </p:spPr>
      </p:pic>
    </p:spTree>
    <p:extLst>
      <p:ext uri="{BB962C8B-B14F-4D97-AF65-F5344CB8AC3E}">
        <p14:creationId xmlns:p14="http://schemas.microsoft.com/office/powerpoint/2010/main" val="418801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1EE6-2206-418C-B078-B47DF62DFBCB}"/>
              </a:ext>
            </a:extLst>
          </p:cNvPr>
          <p:cNvSpPr>
            <a:spLocks noGrp="1"/>
          </p:cNvSpPr>
          <p:nvPr>
            <p:ph type="title"/>
          </p:nvPr>
        </p:nvSpPr>
        <p:spPr/>
        <p:txBody>
          <a:bodyPr/>
          <a:lstStyle/>
          <a:p>
            <a:r>
              <a:rPr lang="en-US" dirty="0"/>
              <a:t> Salary Analysis:</a:t>
            </a:r>
          </a:p>
        </p:txBody>
      </p:sp>
      <p:sp>
        <p:nvSpPr>
          <p:cNvPr id="3" name="Content Placeholder 2">
            <a:extLst>
              <a:ext uri="{FF2B5EF4-FFF2-40B4-BE49-F238E27FC236}">
                <a16:creationId xmlns:a16="http://schemas.microsoft.com/office/drawing/2014/main" id="{F6A9C4B3-FA73-4781-9EF1-D4295BBD6D8E}"/>
              </a:ext>
            </a:extLst>
          </p:cNvPr>
          <p:cNvSpPr>
            <a:spLocks noGrp="1"/>
          </p:cNvSpPr>
          <p:nvPr>
            <p:ph sz="half" idx="1"/>
          </p:nvPr>
        </p:nvSpPr>
        <p:spPr>
          <a:xfrm>
            <a:off x="807891" y="1357532"/>
            <a:ext cx="10737998" cy="2693963"/>
          </a:xfrm>
        </p:spPr>
        <p:txBody>
          <a:bodyPr>
            <a:noAutofit/>
          </a:bodyPr>
          <a:lstStyle/>
          <a:p>
            <a:pPr marL="0" indent="0">
              <a:buClr>
                <a:schemeClr val="tx1"/>
              </a:buClr>
              <a:buSzPct val="92000"/>
              <a:buNone/>
            </a:pPr>
            <a:r>
              <a:rPr lang="en-US" sz="2000" b="1" dirty="0"/>
              <a:t>Q-&gt;</a:t>
            </a:r>
            <a:r>
              <a:rPr lang="en-US" sz="2000" dirty="0"/>
              <a:t> What is the average salary offered by this company? Use Excel functions to calculate this.</a:t>
            </a:r>
          </a:p>
          <a:p>
            <a:pPr marL="0" indent="0">
              <a:buClr>
                <a:schemeClr val="tx1"/>
              </a:buClr>
              <a:buSzPct val="92000"/>
              <a:buNone/>
            </a:pPr>
            <a:r>
              <a:rPr lang="en-US" sz="2000" b="1" dirty="0">
                <a:sym typeface="Wingdings" panose="05000000000000000000" pitchFamily="2" charset="2"/>
              </a:rPr>
              <a:t>A-&gt; </a:t>
            </a:r>
            <a:r>
              <a:rPr lang="en-US" dirty="0"/>
              <a:t>•The data contains outliers, which are data points that are significantly different from the rest of the data. </a:t>
            </a:r>
          </a:p>
          <a:p>
            <a:pPr marL="0" indent="0">
              <a:buClr>
                <a:schemeClr val="tx1"/>
              </a:buClr>
              <a:buSzPct val="92000"/>
              <a:buNone/>
            </a:pPr>
            <a:r>
              <a:rPr lang="en-US" dirty="0"/>
              <a:t>•Despite the presence of these outliers, they do not affect the average salary. </a:t>
            </a:r>
          </a:p>
          <a:p>
            <a:pPr marL="0" indent="0">
              <a:buClr>
                <a:schemeClr val="tx1"/>
              </a:buClr>
              <a:buSzPct val="92000"/>
              <a:buNone/>
            </a:pPr>
            <a:r>
              <a:rPr lang="en-US" dirty="0"/>
              <a:t>•If the outliers are included in the calculation, the average salary is 49976.05. </a:t>
            </a:r>
          </a:p>
          <a:p>
            <a:pPr marL="0" indent="0">
              <a:buClr>
                <a:schemeClr val="tx1"/>
              </a:buClr>
              <a:buSzPct val="92000"/>
              <a:buNone/>
            </a:pPr>
            <a:r>
              <a:rPr lang="en-US" dirty="0"/>
              <a:t>•If the outliers are excluded from the calculation, the average salary is 49878.33 .</a:t>
            </a:r>
            <a:endParaRPr lang="en-US" b="1" dirty="0">
              <a:sym typeface="Wingdings" panose="05000000000000000000" pitchFamily="2" charset="2"/>
            </a:endParaRPr>
          </a:p>
        </p:txBody>
      </p:sp>
      <p:pic>
        <p:nvPicPr>
          <p:cNvPr id="6" name="Content Placeholder 5">
            <a:extLst>
              <a:ext uri="{FF2B5EF4-FFF2-40B4-BE49-F238E27FC236}">
                <a16:creationId xmlns:a16="http://schemas.microsoft.com/office/drawing/2014/main" id="{3CA284E7-134B-479E-A4C5-68B907C3161C}"/>
              </a:ext>
            </a:extLst>
          </p:cNvPr>
          <p:cNvPicPr>
            <a:picLocks noGrp="1" noChangeAspect="1"/>
          </p:cNvPicPr>
          <p:nvPr>
            <p:ph sz="half" idx="2"/>
          </p:nvPr>
        </p:nvPicPr>
        <p:blipFill rotWithShape="1">
          <a:blip r:embed="rId3"/>
          <a:srcRect t="16201" r="30639" b="38368"/>
          <a:stretch/>
        </p:blipFill>
        <p:spPr>
          <a:xfrm>
            <a:off x="1114096" y="4051495"/>
            <a:ext cx="8468751" cy="2495209"/>
          </a:xfrm>
        </p:spPr>
      </p:pic>
    </p:spTree>
    <p:extLst>
      <p:ext uri="{BB962C8B-B14F-4D97-AF65-F5344CB8AC3E}">
        <p14:creationId xmlns:p14="http://schemas.microsoft.com/office/powerpoint/2010/main" val="142858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p:txBody>
          <a:bodyPr/>
          <a:lstStyle/>
          <a:p>
            <a:r>
              <a:rPr lang="en-US" dirty="0"/>
              <a:t>Salary Distribution:</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10736" y="1681405"/>
            <a:ext cx="10316809" cy="1400530"/>
          </a:xfrm>
        </p:spPr>
        <p:txBody>
          <a:bodyPr>
            <a:normAutofit/>
          </a:bodyPr>
          <a:lstStyle/>
          <a:p>
            <a:pPr marL="0" indent="0">
              <a:buClr>
                <a:schemeClr val="tx1"/>
              </a:buClr>
              <a:buSzPct val="92000"/>
              <a:buNone/>
            </a:pPr>
            <a:r>
              <a:rPr lang="en-US" b="1" dirty="0">
                <a:sym typeface="Wingdings" panose="05000000000000000000" pitchFamily="2" charset="2"/>
              </a:rPr>
              <a:t>Q-&gt;</a:t>
            </a:r>
            <a:r>
              <a:rPr lang="en-US" dirty="0">
                <a:sym typeface="Wingdings" panose="05000000000000000000" pitchFamily="2" charset="2"/>
              </a:rPr>
              <a:t> Create class intervals for the salaries in the company. This will help you understand the salary distribution.</a:t>
            </a:r>
          </a:p>
          <a:p>
            <a:pPr marL="0" indent="0">
              <a:buClr>
                <a:schemeClr val="tx1"/>
              </a:buClr>
              <a:buSzPct val="92000"/>
              <a:buNone/>
            </a:pPr>
            <a:r>
              <a:rPr lang="en-US" b="1" dirty="0">
                <a:sym typeface="Wingdings" panose="05000000000000000000" pitchFamily="2" charset="2"/>
              </a:rPr>
              <a:t>A-&gt; </a:t>
            </a:r>
            <a:r>
              <a:rPr lang="en-US" dirty="0"/>
              <a:t>The majority of people in the dataset have salaries within the range of 100,000.</a:t>
            </a:r>
            <a:endParaRPr lang="en-US" b="1" dirty="0">
              <a:sym typeface="Wingdings" panose="05000000000000000000" pitchFamily="2" charset="2"/>
            </a:endParaRPr>
          </a:p>
        </p:txBody>
      </p:sp>
      <p:pic>
        <p:nvPicPr>
          <p:cNvPr id="6" name="Content Placeholder 5">
            <a:extLst>
              <a:ext uri="{FF2B5EF4-FFF2-40B4-BE49-F238E27FC236}">
                <a16:creationId xmlns:a16="http://schemas.microsoft.com/office/drawing/2014/main" id="{DD54F625-5416-45D1-857B-35D2B3800B1E}"/>
              </a:ext>
            </a:extLst>
          </p:cNvPr>
          <p:cNvPicPr>
            <a:picLocks noGrp="1" noChangeAspect="1"/>
          </p:cNvPicPr>
          <p:nvPr>
            <p:ph sz="half" idx="2"/>
          </p:nvPr>
        </p:nvPicPr>
        <p:blipFill rotWithShape="1">
          <a:blip r:embed="rId2"/>
          <a:srcRect t="16169" r="31182" b="34309"/>
          <a:stretch/>
        </p:blipFill>
        <p:spPr>
          <a:xfrm>
            <a:off x="1064454" y="3081934"/>
            <a:ext cx="9795803" cy="3291585"/>
          </a:xfrm>
        </p:spPr>
      </p:pic>
    </p:spTree>
    <p:extLst>
      <p:ext uri="{BB962C8B-B14F-4D97-AF65-F5344CB8AC3E}">
        <p14:creationId xmlns:p14="http://schemas.microsoft.com/office/powerpoint/2010/main" val="282897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368880"/>
            <a:ext cx="9404723" cy="1400530"/>
          </a:xfrm>
        </p:spPr>
        <p:txBody>
          <a:bodyPr/>
          <a:lstStyle/>
          <a:p>
            <a:r>
              <a:rPr lang="en-US" dirty="0"/>
              <a:t> Departmental Analysis:</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10737" y="1681405"/>
            <a:ext cx="10344944" cy="1311893"/>
          </a:xfrm>
        </p:spPr>
        <p:txBody>
          <a:bodyPr>
            <a:normAutofit lnSpcReduction="10000"/>
          </a:bodyPr>
          <a:lstStyle/>
          <a:p>
            <a:pPr marL="0" indent="0">
              <a:buClr>
                <a:schemeClr val="tx1"/>
              </a:buClr>
              <a:buSzPct val="92000"/>
              <a:buNone/>
            </a:pPr>
            <a:r>
              <a:rPr lang="en-US" b="1" dirty="0"/>
              <a:t>Q-&gt; </a:t>
            </a:r>
            <a:r>
              <a:rPr lang="en-US" dirty="0"/>
              <a:t>Use a pie chart, bar graph, or any other suitable visualization to show the proportion of people working in different departments.</a:t>
            </a:r>
          </a:p>
          <a:p>
            <a:pPr marL="0" indent="0">
              <a:buClr>
                <a:schemeClr val="tx1"/>
              </a:buClr>
              <a:buSzPct val="92000"/>
              <a:buNone/>
            </a:pPr>
            <a:r>
              <a:rPr lang="en-US" b="1" dirty="0"/>
              <a:t>A-&gt;</a:t>
            </a:r>
            <a:r>
              <a:rPr lang="en-US" dirty="0"/>
              <a:t>A significant portion of the workforce is concentrated in the operations and service departments.</a:t>
            </a:r>
            <a:endParaRPr lang="en-US" b="1" dirty="0"/>
          </a:p>
        </p:txBody>
      </p:sp>
      <p:pic>
        <p:nvPicPr>
          <p:cNvPr id="6" name="Content Placeholder 5">
            <a:extLst>
              <a:ext uri="{FF2B5EF4-FFF2-40B4-BE49-F238E27FC236}">
                <a16:creationId xmlns:a16="http://schemas.microsoft.com/office/drawing/2014/main" id="{770F8BB4-D4A4-4395-B459-AD315B93771E}"/>
              </a:ext>
            </a:extLst>
          </p:cNvPr>
          <p:cNvPicPr>
            <a:picLocks noGrp="1" noChangeAspect="1"/>
          </p:cNvPicPr>
          <p:nvPr>
            <p:ph sz="half" idx="2"/>
          </p:nvPr>
        </p:nvPicPr>
        <p:blipFill rotWithShape="1">
          <a:blip r:embed="rId2"/>
          <a:srcRect t="18130" r="27982" b="25201"/>
          <a:stretch/>
        </p:blipFill>
        <p:spPr>
          <a:xfrm>
            <a:off x="810737" y="3081934"/>
            <a:ext cx="10344944" cy="3344327"/>
          </a:xfrm>
        </p:spPr>
      </p:pic>
    </p:spTree>
    <p:extLst>
      <p:ext uri="{BB962C8B-B14F-4D97-AF65-F5344CB8AC3E}">
        <p14:creationId xmlns:p14="http://schemas.microsoft.com/office/powerpoint/2010/main" val="2180279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540</TotalTime>
  <Words>689</Words>
  <Application>Microsoft Office PowerPoint</Application>
  <PresentationFormat>Widescreen</PresentationFormat>
  <Paragraphs>42</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Manrope</vt:lpstr>
      <vt:lpstr>Wingdings 3</vt:lpstr>
      <vt:lpstr>Ion</vt:lpstr>
      <vt:lpstr>Hiring Process Analytics</vt:lpstr>
      <vt:lpstr>Contents:</vt:lpstr>
      <vt:lpstr>Project Description:</vt:lpstr>
      <vt:lpstr>Approach:</vt:lpstr>
      <vt:lpstr>Tech-Stack Used:</vt:lpstr>
      <vt:lpstr> Hiring Analysis:</vt:lpstr>
      <vt:lpstr> Salary Analysis:</vt:lpstr>
      <vt:lpstr>Salary Distribution:</vt:lpstr>
      <vt:lpstr> Departmental Analysis:</vt:lpstr>
      <vt:lpstr>Position Tier Analysis: </vt:lpstr>
      <vt:lpstr>Outlair detection:</vt:lpstr>
      <vt:lpstr>Results:</vt:lpstr>
      <vt:lpstr>Thank y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Deepak Soni</dc:creator>
  <cp:lastModifiedBy>Deepak Soni</cp:lastModifiedBy>
  <cp:revision>53</cp:revision>
  <dcterms:created xsi:type="dcterms:W3CDTF">2024-06-08T06:15:43Z</dcterms:created>
  <dcterms:modified xsi:type="dcterms:W3CDTF">2024-07-02T12:05:25Z</dcterms:modified>
</cp:coreProperties>
</file>