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6693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27085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90265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26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05584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09646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1545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02291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99781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7114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13878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6CC96-039C-4E48-B38C-4DB2553A552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25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6CC96-039C-4E48-B38C-4DB2553A5529}"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5341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22473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9730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06CC96-039C-4E48-B38C-4DB2553A5529}" type="datetimeFigureOut">
              <a:rPr lang="en-US" smtClean="0"/>
              <a:t>7/12/2024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5140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8251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06CC96-039C-4E48-B38C-4DB2553A5529}" type="datetimeFigureOut">
              <a:rPr lang="en-US" smtClean="0"/>
              <a:t>7/12/2024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BE29A0-901C-42B1-A334-20605DBFFEBD}" type="slidenum">
              <a:rPr lang="en-US" smtClean="0"/>
              <a:t>‹#›</a:t>
            </a:fld>
            <a:endParaRPr lang="en-US"/>
          </a:p>
        </p:txBody>
      </p:sp>
    </p:spTree>
    <p:extLst>
      <p:ext uri="{BB962C8B-B14F-4D97-AF65-F5344CB8AC3E}">
        <p14:creationId xmlns:p14="http://schemas.microsoft.com/office/powerpoint/2010/main" val="3305332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A046-FBC1-4A73-A174-79709D281FFF}"/>
              </a:ext>
            </a:extLst>
          </p:cNvPr>
          <p:cNvSpPr>
            <a:spLocks noGrp="1"/>
          </p:cNvSpPr>
          <p:nvPr>
            <p:ph type="ctrTitle"/>
          </p:nvPr>
        </p:nvSpPr>
        <p:spPr>
          <a:xfrm>
            <a:off x="1154955" y="415829"/>
            <a:ext cx="8825658" cy="3329581"/>
          </a:xfrm>
        </p:spPr>
        <p:txBody>
          <a:bodyPr/>
          <a:lstStyle/>
          <a:p>
            <a:r>
              <a:rPr lang="en-US" b="1" i="0" dirty="0">
                <a:solidFill>
                  <a:schemeClr val="tx1">
                    <a:lumMod val="95000"/>
                  </a:schemeClr>
                </a:solidFill>
                <a:effectLst/>
                <a:latin typeface="Manrope"/>
              </a:rPr>
              <a:t>IMDB Movie Analysis</a:t>
            </a:r>
            <a:endParaRPr lang="en-US" dirty="0">
              <a:solidFill>
                <a:schemeClr val="tx1">
                  <a:lumMod val="95000"/>
                </a:schemeClr>
              </a:solidFill>
            </a:endParaRPr>
          </a:p>
        </p:txBody>
      </p:sp>
      <p:sp>
        <p:nvSpPr>
          <p:cNvPr id="3" name="Subtitle 2">
            <a:extLst>
              <a:ext uri="{FF2B5EF4-FFF2-40B4-BE49-F238E27FC236}">
                <a16:creationId xmlns:a16="http://schemas.microsoft.com/office/drawing/2014/main" id="{15A36379-70A8-4132-9947-B9747A12501D}"/>
              </a:ext>
            </a:extLst>
          </p:cNvPr>
          <p:cNvSpPr>
            <a:spLocks noGrp="1"/>
          </p:cNvSpPr>
          <p:nvPr>
            <p:ph type="subTitle" idx="1"/>
          </p:nvPr>
        </p:nvSpPr>
        <p:spPr>
          <a:xfrm>
            <a:off x="1154955" y="4777380"/>
            <a:ext cx="3543654" cy="632820"/>
          </a:xfrm>
        </p:spPr>
        <p:txBody>
          <a:bodyPr>
            <a:normAutofit/>
          </a:bodyPr>
          <a:lstStyle/>
          <a:p>
            <a:r>
              <a:rPr lang="en-US" sz="2400" dirty="0">
                <a:solidFill>
                  <a:schemeClr val="tx1"/>
                </a:solidFill>
              </a:rPr>
              <a:t>By Deepak </a:t>
            </a:r>
            <a:r>
              <a:rPr lang="en-US" sz="2400" dirty="0" err="1">
                <a:solidFill>
                  <a:schemeClr val="tx1"/>
                </a:solidFill>
              </a:rPr>
              <a:t>soni</a:t>
            </a:r>
            <a:endParaRPr lang="en-US" sz="2400" dirty="0">
              <a:solidFill>
                <a:schemeClr val="tx1"/>
              </a:solidFill>
            </a:endParaRPr>
          </a:p>
        </p:txBody>
      </p:sp>
    </p:spTree>
    <p:extLst>
      <p:ext uri="{BB962C8B-B14F-4D97-AF65-F5344CB8AC3E}">
        <p14:creationId xmlns:p14="http://schemas.microsoft.com/office/powerpoint/2010/main" val="52896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Budget Analysis:</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6" y="1681405"/>
            <a:ext cx="10423319" cy="1747595"/>
          </a:xfrm>
        </p:spPr>
        <p:txBody>
          <a:bodyPr>
            <a:normAutofit lnSpcReduction="10000"/>
          </a:bodyPr>
          <a:lstStyle/>
          <a:p>
            <a:pPr marL="0" indent="0">
              <a:buClr>
                <a:schemeClr val="tx1"/>
              </a:buClr>
              <a:buSzPct val="92000"/>
              <a:buNone/>
            </a:pPr>
            <a:r>
              <a:rPr lang="en-US" dirty="0"/>
              <a:t>Q -&gt; Analyze the correlation between movie budgets and gross earnings, and identify the movies with the highest profit margin.</a:t>
            </a:r>
          </a:p>
          <a:p>
            <a:pPr marL="0" indent="0">
              <a:buClr>
                <a:schemeClr val="tx1"/>
              </a:buClr>
              <a:buSzPct val="92000"/>
              <a:buNone/>
            </a:pPr>
            <a:r>
              <a:rPr lang="en-US" dirty="0"/>
              <a:t>A -&gt; Calculated the correlation coefficient between movie budgets and gross earnings using Excel's CORREL function and calculated the profit margin (gross earnings - budget) for each movie and </a:t>
            </a:r>
            <a:r>
              <a:rPr lang="en-US" dirty="0" err="1"/>
              <a:t>identifed</a:t>
            </a:r>
            <a:r>
              <a:rPr lang="en-US" dirty="0"/>
              <a:t> the movies with the highest profit margin using Excel's MAX function.</a:t>
            </a:r>
          </a:p>
        </p:txBody>
      </p:sp>
      <p:pic>
        <p:nvPicPr>
          <p:cNvPr id="10" name="Content Placeholder 9">
            <a:extLst>
              <a:ext uri="{FF2B5EF4-FFF2-40B4-BE49-F238E27FC236}">
                <a16:creationId xmlns:a16="http://schemas.microsoft.com/office/drawing/2014/main" id="{07CA2697-8F29-403A-9F3C-D3134C1B1015}"/>
              </a:ext>
            </a:extLst>
          </p:cNvPr>
          <p:cNvPicPr>
            <a:picLocks noGrp="1" noChangeAspect="1"/>
          </p:cNvPicPr>
          <p:nvPr>
            <p:ph sz="half" idx="2"/>
          </p:nvPr>
        </p:nvPicPr>
        <p:blipFill rotWithShape="1">
          <a:blip r:embed="rId2"/>
          <a:srcRect t="26894" r="20291" b="11442"/>
          <a:stretch/>
        </p:blipFill>
        <p:spPr>
          <a:xfrm>
            <a:off x="810737" y="3652595"/>
            <a:ext cx="10423320" cy="2978428"/>
          </a:xfrm>
        </p:spPr>
      </p:pic>
    </p:spTree>
    <p:extLst>
      <p:ext uri="{BB962C8B-B14F-4D97-AF65-F5344CB8AC3E}">
        <p14:creationId xmlns:p14="http://schemas.microsoft.com/office/powerpoint/2010/main" val="322823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BBE4E-FE9C-4B81-B90B-34184BF4C7E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07172E16-0FF2-423B-BDE4-C144212015F9}"/>
              </a:ext>
            </a:extLst>
          </p:cNvPr>
          <p:cNvSpPr>
            <a:spLocks noGrp="1"/>
          </p:cNvSpPr>
          <p:nvPr>
            <p:ph idx="1"/>
          </p:nvPr>
        </p:nvSpPr>
        <p:spPr/>
        <p:txBody>
          <a:bodyPr>
            <a:normAutofit/>
          </a:bodyPr>
          <a:lstStyle/>
          <a:p>
            <a:r>
              <a:rPr lang="en-US" dirty="0"/>
              <a:t>In this project of IMBD Movie Analysis, I have gained various Logical, Statistics and Technical Skill for get desired answers from the dataset.</a:t>
            </a:r>
          </a:p>
          <a:p>
            <a:r>
              <a:rPr lang="en-US" dirty="0"/>
              <a:t>My ability to apply statistics and Microsoft Excel's technical capabilities to </a:t>
            </a:r>
            <a:r>
              <a:rPr lang="en-US" dirty="0" err="1"/>
              <a:t>analyse</a:t>
            </a:r>
            <a:r>
              <a:rPr lang="en-US" dirty="0"/>
              <a:t> data. It speeds up data analytics tasks considerably. simplifies difficult and time-consuming calculations. I also get a sense of how visual representation of data makes it very simple to understand through its data </a:t>
            </a:r>
            <a:r>
              <a:rPr lang="en-US" dirty="0" err="1"/>
              <a:t>visualisation</a:t>
            </a:r>
            <a:r>
              <a:rPr lang="en-US" dirty="0"/>
              <a:t> functionality. </a:t>
            </a:r>
          </a:p>
        </p:txBody>
      </p:sp>
    </p:spTree>
    <p:extLst>
      <p:ext uri="{BB962C8B-B14F-4D97-AF65-F5344CB8AC3E}">
        <p14:creationId xmlns:p14="http://schemas.microsoft.com/office/powerpoint/2010/main" val="377369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7F4FF1-9744-474B-8C88-8DC19D7B7C33}"/>
              </a:ext>
            </a:extLst>
          </p:cNvPr>
          <p:cNvSpPr>
            <a:spLocks noGrp="1"/>
          </p:cNvSpPr>
          <p:nvPr>
            <p:ph type="title"/>
          </p:nvPr>
        </p:nvSpPr>
        <p:spPr>
          <a:xfrm>
            <a:off x="1757459" y="2562872"/>
            <a:ext cx="9404723" cy="1400530"/>
          </a:xfrm>
        </p:spPr>
        <p:txBody>
          <a:bodyPr/>
          <a:lstStyle/>
          <a:p>
            <a:r>
              <a:rPr lang="en-US" dirty="0"/>
              <a:t>Thank y	 u </a:t>
            </a:r>
          </a:p>
        </p:txBody>
      </p:sp>
      <p:sp>
        <p:nvSpPr>
          <p:cNvPr id="6" name="Smiley Face 5">
            <a:extLst>
              <a:ext uri="{FF2B5EF4-FFF2-40B4-BE49-F238E27FC236}">
                <a16:creationId xmlns:a16="http://schemas.microsoft.com/office/drawing/2014/main" id="{8CBE8A36-C748-47ED-95A8-F73BDBAD8D1F}"/>
              </a:ext>
            </a:extLst>
          </p:cNvPr>
          <p:cNvSpPr/>
          <p:nvPr/>
        </p:nvSpPr>
        <p:spPr>
          <a:xfrm>
            <a:off x="3850196" y="2774286"/>
            <a:ext cx="410462" cy="376878"/>
          </a:xfrm>
          <a:prstGeom prst="smileyFace">
            <a:avLst>
              <a:gd name="adj" fmla="val 4653"/>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3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1AC-03E0-4D50-913D-71844B30CE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4CEE9C4-1CA1-4D62-99C2-2DC700150326}"/>
              </a:ext>
            </a:extLst>
          </p:cNvPr>
          <p:cNvSpPr>
            <a:spLocks noGrp="1"/>
          </p:cNvSpPr>
          <p:nvPr>
            <p:ph idx="1"/>
          </p:nvPr>
        </p:nvSpPr>
        <p:spPr/>
        <p:txBody>
          <a:bodyPr>
            <a:normAutofit/>
          </a:bodyPr>
          <a:lstStyle/>
          <a:p>
            <a:r>
              <a:rPr lang="en-US" dirty="0"/>
              <a:t>Project Description</a:t>
            </a:r>
          </a:p>
          <a:p>
            <a:r>
              <a:rPr lang="en-US" dirty="0"/>
              <a:t>Approach</a:t>
            </a:r>
          </a:p>
          <a:p>
            <a:r>
              <a:rPr lang="en-US" dirty="0"/>
              <a:t>Tech-Stack Used</a:t>
            </a:r>
          </a:p>
          <a:p>
            <a:r>
              <a:rPr lang="en-US" dirty="0"/>
              <a:t>Insights</a:t>
            </a:r>
          </a:p>
          <a:p>
            <a:r>
              <a:rPr lang="en-US" dirty="0"/>
              <a:t>Result</a:t>
            </a:r>
          </a:p>
        </p:txBody>
      </p:sp>
    </p:spTree>
    <p:extLst>
      <p:ext uri="{BB962C8B-B14F-4D97-AF65-F5344CB8AC3E}">
        <p14:creationId xmlns:p14="http://schemas.microsoft.com/office/powerpoint/2010/main" val="113647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C0B3-8C99-4906-97EE-0FB8ADDFF399}"/>
              </a:ext>
            </a:extLst>
          </p:cNvPr>
          <p:cNvSpPr>
            <a:spLocks noGrp="1"/>
          </p:cNvSpPr>
          <p:nvPr>
            <p:ph type="title"/>
          </p:nvPr>
        </p:nvSpPr>
        <p:spPr>
          <a:xfrm>
            <a:off x="645130" y="283906"/>
            <a:ext cx="9404723" cy="1400530"/>
          </a:xfrm>
        </p:spPr>
        <p:txBody>
          <a:bodyPr/>
          <a:lstStyle/>
          <a:p>
            <a:r>
              <a:rPr lang="en-US" sz="4400" dirty="0"/>
              <a:t>Project Description:</a:t>
            </a:r>
            <a:endParaRPr lang="en-US" dirty="0"/>
          </a:p>
        </p:txBody>
      </p:sp>
      <p:sp>
        <p:nvSpPr>
          <p:cNvPr id="3" name="Content Placeholder 2">
            <a:extLst>
              <a:ext uri="{FF2B5EF4-FFF2-40B4-BE49-F238E27FC236}">
                <a16:creationId xmlns:a16="http://schemas.microsoft.com/office/drawing/2014/main" id="{EA14D61E-67D8-40BE-8674-6D776C022A15}"/>
              </a:ext>
            </a:extLst>
          </p:cNvPr>
          <p:cNvSpPr>
            <a:spLocks noGrp="1"/>
          </p:cNvSpPr>
          <p:nvPr>
            <p:ph idx="1"/>
          </p:nvPr>
        </p:nvSpPr>
        <p:spPr>
          <a:xfrm>
            <a:off x="874221" y="1532811"/>
            <a:ext cx="10443558" cy="4195481"/>
          </a:xfrm>
        </p:spPr>
        <p:txBody>
          <a:bodyPr>
            <a:noAutofit/>
          </a:bodyPr>
          <a:lstStyle/>
          <a:p>
            <a:pPr algn="just"/>
            <a:r>
              <a:rPr lang="en-US" sz="1800" dirty="0"/>
              <a:t>The dataset provided is related to IMDB Movies. A potential problem to investigate could be: "What factors influence the success of a movie on IMDB?" Here, success can be defined by high IMDB ratings. </a:t>
            </a:r>
          </a:p>
          <a:p>
            <a:pPr algn="just"/>
            <a:r>
              <a:rPr lang="en-US" sz="1800" dirty="0"/>
              <a:t>The impact of this problem is significant for movie producers, directors, and investors who want to understand what makes a movie successful to make informed decisions in their future projects.</a:t>
            </a:r>
          </a:p>
        </p:txBody>
      </p:sp>
    </p:spTree>
    <p:extLst>
      <p:ext uri="{BB962C8B-B14F-4D97-AF65-F5344CB8AC3E}">
        <p14:creationId xmlns:p14="http://schemas.microsoft.com/office/powerpoint/2010/main" val="54953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1F5C-902C-4200-A1CB-0E1C62D88380}"/>
              </a:ext>
            </a:extLst>
          </p:cNvPr>
          <p:cNvSpPr>
            <a:spLocks noGrp="1"/>
          </p:cNvSpPr>
          <p:nvPr>
            <p:ph type="title"/>
          </p:nvPr>
        </p:nvSpPr>
        <p:spPr/>
        <p:txBody>
          <a:bodyPr/>
          <a:lstStyle/>
          <a:p>
            <a:r>
              <a:rPr lang="en-US" sz="4400" dirty="0"/>
              <a:t>Approach:</a:t>
            </a:r>
            <a:endParaRPr lang="en-US" dirty="0"/>
          </a:p>
        </p:txBody>
      </p:sp>
      <p:sp>
        <p:nvSpPr>
          <p:cNvPr id="3" name="Content Placeholder 2">
            <a:extLst>
              <a:ext uri="{FF2B5EF4-FFF2-40B4-BE49-F238E27FC236}">
                <a16:creationId xmlns:a16="http://schemas.microsoft.com/office/drawing/2014/main" id="{74AFF000-A075-415C-9356-586FAC51F2EF}"/>
              </a:ext>
            </a:extLst>
          </p:cNvPr>
          <p:cNvSpPr>
            <a:spLocks noGrp="1"/>
          </p:cNvSpPr>
          <p:nvPr>
            <p:ph idx="1"/>
          </p:nvPr>
        </p:nvSpPr>
        <p:spPr>
          <a:xfrm>
            <a:off x="1023257" y="1400630"/>
            <a:ext cx="10522632" cy="5457370"/>
          </a:xfrm>
        </p:spPr>
        <p:txBody>
          <a:bodyPr>
            <a:normAutofit fontScale="92500"/>
          </a:bodyPr>
          <a:lstStyle/>
          <a:p>
            <a:r>
              <a:rPr lang="en-US" dirty="0"/>
              <a:t>Five 'Whys' Approach: This technique will help you dig deeper into the problem. For instance, if you find that movies with higher budgets tend to have higher ratings, you can ask "Why?" repeatedly to uncover the root cause. Here's an example:</a:t>
            </a:r>
          </a:p>
          <a:p>
            <a:r>
              <a:rPr lang="en-US" dirty="0"/>
              <a:t>Q: "Why do movies with higher budgets tend to have higher ratings?"</a:t>
            </a:r>
          </a:p>
          <a:p>
            <a:r>
              <a:rPr lang="en-US" dirty="0"/>
              <a:t>A: They can afford better production quality.</a:t>
            </a:r>
          </a:p>
          <a:p>
            <a:r>
              <a:rPr lang="en-US" dirty="0"/>
              <a:t>Q: "Why does better production quality lead to higher ratings?"</a:t>
            </a:r>
          </a:p>
          <a:p>
            <a:r>
              <a:rPr lang="en-US" dirty="0"/>
              <a:t>A: It enhances the viewer's experience.</a:t>
            </a:r>
          </a:p>
          <a:p>
            <a:r>
              <a:rPr lang="en-US" dirty="0"/>
              <a:t>Q: "Why does an enhanced viewer experience lead to higher ratings?"</a:t>
            </a:r>
          </a:p>
          <a:p>
            <a:r>
              <a:rPr lang="en-US" dirty="0"/>
              <a:t>A: Viewers are more likely to rate a movie highly if they enjoyed watching it.</a:t>
            </a:r>
          </a:p>
          <a:p>
            <a:r>
              <a:rPr lang="en-US" dirty="0"/>
              <a:t>Q: "Why are viewers more likely to rate a movie highly if they enjoyed watching it?"</a:t>
            </a:r>
          </a:p>
          <a:p>
            <a:r>
              <a:rPr lang="en-US" dirty="0"/>
              <a:t>A: Positive experiences lead to positive reviews.</a:t>
            </a:r>
          </a:p>
          <a:p>
            <a:r>
              <a:rPr lang="en-US" dirty="0"/>
              <a:t>Q: "Why do positive reviews matter?"</a:t>
            </a:r>
          </a:p>
          <a:p>
            <a:r>
              <a:rPr lang="en-US" dirty="0"/>
              <a:t>A: They influence other viewers' decisions to watch the movie, increasing its popularity and success.</a:t>
            </a:r>
          </a:p>
        </p:txBody>
      </p:sp>
    </p:spTree>
    <p:extLst>
      <p:ext uri="{BB962C8B-B14F-4D97-AF65-F5344CB8AC3E}">
        <p14:creationId xmlns:p14="http://schemas.microsoft.com/office/powerpoint/2010/main" val="3431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C090-3790-4C6B-AC86-6E8847023F33}"/>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10339AD3-F9B8-4D57-BA9A-DF825B7ABD14}"/>
              </a:ext>
            </a:extLst>
          </p:cNvPr>
          <p:cNvSpPr>
            <a:spLocks noGrp="1"/>
          </p:cNvSpPr>
          <p:nvPr>
            <p:ph idx="1"/>
          </p:nvPr>
        </p:nvSpPr>
        <p:spPr/>
        <p:txBody>
          <a:bodyPr/>
          <a:lstStyle/>
          <a:p>
            <a:r>
              <a:rPr lang="en-US" dirty="0"/>
              <a:t>Microsoft Excel 2021 — A spreadsheet editor software used mainly by professionals to enter data in table format, perform computations, plot graphs etc. Here Microsoft Excel is used to filter data and plot graphs to get insights about IMDB MOVIES analysis project.</a:t>
            </a:r>
          </a:p>
        </p:txBody>
      </p:sp>
    </p:spTree>
    <p:extLst>
      <p:ext uri="{BB962C8B-B14F-4D97-AF65-F5344CB8AC3E}">
        <p14:creationId xmlns:p14="http://schemas.microsoft.com/office/powerpoint/2010/main" val="194139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2209-3B6C-403C-AB5B-C119C420CAFC}"/>
              </a:ext>
            </a:extLst>
          </p:cNvPr>
          <p:cNvSpPr>
            <a:spLocks noGrp="1"/>
          </p:cNvSpPr>
          <p:nvPr>
            <p:ph type="title"/>
          </p:nvPr>
        </p:nvSpPr>
        <p:spPr>
          <a:xfrm>
            <a:off x="646111" y="424582"/>
            <a:ext cx="9404723" cy="1400530"/>
          </a:xfrm>
        </p:spPr>
        <p:txBody>
          <a:bodyPr/>
          <a:lstStyle/>
          <a:p>
            <a:r>
              <a:rPr lang="en-US" dirty="0"/>
              <a:t> Movie Genre Analysis:</a:t>
            </a:r>
          </a:p>
        </p:txBody>
      </p:sp>
      <p:sp>
        <p:nvSpPr>
          <p:cNvPr id="3" name="Content Placeholder 2">
            <a:extLst>
              <a:ext uri="{FF2B5EF4-FFF2-40B4-BE49-F238E27FC236}">
                <a16:creationId xmlns:a16="http://schemas.microsoft.com/office/drawing/2014/main" id="{A1788033-0CEF-4102-ACA4-021A42A25C1A}"/>
              </a:ext>
            </a:extLst>
          </p:cNvPr>
          <p:cNvSpPr>
            <a:spLocks noGrp="1"/>
          </p:cNvSpPr>
          <p:nvPr>
            <p:ph sz="half" idx="1"/>
          </p:nvPr>
        </p:nvSpPr>
        <p:spPr>
          <a:xfrm>
            <a:off x="422031" y="1690827"/>
            <a:ext cx="5824024" cy="4797425"/>
          </a:xfrm>
        </p:spPr>
        <p:txBody>
          <a:bodyPr>
            <a:normAutofit/>
          </a:bodyPr>
          <a:lstStyle/>
          <a:p>
            <a:pPr marL="0" indent="0">
              <a:buClr>
                <a:schemeClr val="tx1"/>
              </a:buClr>
              <a:buSzPct val="92000"/>
              <a:buNone/>
            </a:pPr>
            <a:r>
              <a:rPr lang="en-US" sz="2000" dirty="0"/>
              <a:t>Q -&gt; Determine the most common genres of movies in the dataset. Then, for each genre, calculate descriptive statistics (mean, median, mode, range, variance, standard deviation) of the IMDB scores.</a:t>
            </a:r>
          </a:p>
          <a:p>
            <a:pPr marL="0" indent="0">
              <a:buClr>
                <a:schemeClr val="tx1"/>
              </a:buClr>
              <a:buSzPct val="92000"/>
              <a:buNone/>
            </a:pPr>
            <a:r>
              <a:rPr lang="en-US" sz="2000" dirty="0"/>
              <a:t>A-&gt; Here we identified top most genres and calculated their descriptive statistics.</a:t>
            </a:r>
          </a:p>
        </p:txBody>
      </p:sp>
      <p:pic>
        <p:nvPicPr>
          <p:cNvPr id="8" name="Content Placeholder 7">
            <a:extLst>
              <a:ext uri="{FF2B5EF4-FFF2-40B4-BE49-F238E27FC236}">
                <a16:creationId xmlns:a16="http://schemas.microsoft.com/office/drawing/2014/main" id="{B7DCF5F7-6E52-43A8-AF5A-8D81252A7AC9}"/>
              </a:ext>
            </a:extLst>
          </p:cNvPr>
          <p:cNvPicPr>
            <a:picLocks noGrp="1" noChangeAspect="1"/>
          </p:cNvPicPr>
          <p:nvPr>
            <p:ph sz="half" idx="2"/>
          </p:nvPr>
        </p:nvPicPr>
        <p:blipFill rotWithShape="1">
          <a:blip r:embed="rId2"/>
          <a:srcRect t="29619" r="64286" b="12364"/>
          <a:stretch/>
        </p:blipFill>
        <p:spPr>
          <a:xfrm>
            <a:off x="7006771" y="1825112"/>
            <a:ext cx="4930443" cy="4503117"/>
          </a:xfrm>
          <a:prstGeom prst="rect">
            <a:avLst/>
          </a:prstGeom>
        </p:spPr>
      </p:pic>
    </p:spTree>
    <p:extLst>
      <p:ext uri="{BB962C8B-B14F-4D97-AF65-F5344CB8AC3E}">
        <p14:creationId xmlns:p14="http://schemas.microsoft.com/office/powerpoint/2010/main" val="418801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EE6-2206-418C-B078-B47DF62DFBCB}"/>
              </a:ext>
            </a:extLst>
          </p:cNvPr>
          <p:cNvSpPr>
            <a:spLocks noGrp="1"/>
          </p:cNvSpPr>
          <p:nvPr>
            <p:ph type="title"/>
          </p:nvPr>
        </p:nvSpPr>
        <p:spPr>
          <a:xfrm>
            <a:off x="646111" y="450042"/>
            <a:ext cx="9404723" cy="1400530"/>
          </a:xfrm>
        </p:spPr>
        <p:txBody>
          <a:bodyPr/>
          <a:lstStyle/>
          <a:p>
            <a:r>
              <a:rPr lang="en-US" dirty="0"/>
              <a:t> Movie Duration Analysis</a:t>
            </a:r>
          </a:p>
        </p:txBody>
      </p:sp>
      <p:sp>
        <p:nvSpPr>
          <p:cNvPr id="3" name="Content Placeholder 2">
            <a:extLst>
              <a:ext uri="{FF2B5EF4-FFF2-40B4-BE49-F238E27FC236}">
                <a16:creationId xmlns:a16="http://schemas.microsoft.com/office/drawing/2014/main" id="{F6A9C4B3-FA73-4781-9EF1-D4295BBD6D8E}"/>
              </a:ext>
            </a:extLst>
          </p:cNvPr>
          <p:cNvSpPr>
            <a:spLocks noGrp="1"/>
          </p:cNvSpPr>
          <p:nvPr>
            <p:ph sz="half" idx="1"/>
          </p:nvPr>
        </p:nvSpPr>
        <p:spPr>
          <a:xfrm>
            <a:off x="807891" y="1357532"/>
            <a:ext cx="10440680" cy="2183954"/>
          </a:xfrm>
        </p:spPr>
        <p:txBody>
          <a:bodyPr>
            <a:noAutofit/>
          </a:bodyPr>
          <a:lstStyle/>
          <a:p>
            <a:pPr marL="0" indent="0">
              <a:buClr>
                <a:schemeClr val="tx1"/>
              </a:buClr>
              <a:buSzPct val="92000"/>
              <a:buNone/>
            </a:pPr>
            <a:r>
              <a:rPr lang="en-US" dirty="0">
                <a:sym typeface="Wingdings" panose="05000000000000000000" pitchFamily="2" charset="2"/>
              </a:rPr>
              <a:t>Q -&gt;  Analyze the distribution of movie durations and identify the relationship between movie duration and IMDB score.</a:t>
            </a:r>
          </a:p>
          <a:p>
            <a:pPr marL="0" indent="0">
              <a:buClr>
                <a:schemeClr val="tx1"/>
              </a:buClr>
              <a:buSzPct val="92000"/>
              <a:buNone/>
            </a:pPr>
            <a:r>
              <a:rPr lang="en-US" dirty="0">
                <a:sym typeface="Wingdings" panose="05000000000000000000" pitchFamily="2" charset="2"/>
              </a:rPr>
              <a:t>A -&gt; Here we Calculate descriptive statistics for movies duration and Created a scatter plot to visualize the relationship between movie duration and IMDB score.</a:t>
            </a:r>
          </a:p>
        </p:txBody>
      </p:sp>
      <p:pic>
        <p:nvPicPr>
          <p:cNvPr id="6" name="Content Placeholder 5">
            <a:extLst>
              <a:ext uri="{FF2B5EF4-FFF2-40B4-BE49-F238E27FC236}">
                <a16:creationId xmlns:a16="http://schemas.microsoft.com/office/drawing/2014/main" id="{EB971D3E-D12B-46DE-91D8-DE42B40359B3}"/>
              </a:ext>
            </a:extLst>
          </p:cNvPr>
          <p:cNvPicPr>
            <a:picLocks noGrp="1" noChangeAspect="1"/>
          </p:cNvPicPr>
          <p:nvPr>
            <p:ph sz="half" idx="2"/>
          </p:nvPr>
        </p:nvPicPr>
        <p:blipFill rotWithShape="1">
          <a:blip r:embed="rId2"/>
          <a:srcRect t="28069" r="38121" b="10854"/>
          <a:stretch/>
        </p:blipFill>
        <p:spPr>
          <a:xfrm>
            <a:off x="943428" y="2870547"/>
            <a:ext cx="10043885" cy="3704424"/>
          </a:xfrm>
        </p:spPr>
      </p:pic>
    </p:spTree>
    <p:extLst>
      <p:ext uri="{BB962C8B-B14F-4D97-AF65-F5344CB8AC3E}">
        <p14:creationId xmlns:p14="http://schemas.microsoft.com/office/powerpoint/2010/main" val="14285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p:txBody>
          <a:bodyPr/>
          <a:lstStyle/>
          <a:p>
            <a:r>
              <a:rPr lang="en-US" dirty="0"/>
              <a:t> Language Analysis</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7" y="1681405"/>
            <a:ext cx="10307206" cy="1572373"/>
          </a:xfrm>
        </p:spPr>
        <p:txBody>
          <a:bodyPr>
            <a:normAutofit lnSpcReduction="10000"/>
          </a:bodyPr>
          <a:lstStyle/>
          <a:p>
            <a:pPr marL="0" indent="0">
              <a:buClr>
                <a:schemeClr val="tx1"/>
              </a:buClr>
              <a:buSzPct val="92000"/>
              <a:buNone/>
            </a:pPr>
            <a:r>
              <a:rPr lang="en-US" dirty="0">
                <a:sym typeface="Wingdings" panose="05000000000000000000" pitchFamily="2" charset="2"/>
              </a:rPr>
              <a:t>Q -&gt;  Determine the most common languages used in movies and analyze their impact on the IMDB score using descriptive statistics</a:t>
            </a:r>
          </a:p>
          <a:p>
            <a:pPr marL="0" indent="0">
              <a:buClr>
                <a:schemeClr val="tx1"/>
              </a:buClr>
              <a:buSzPct val="92000"/>
              <a:buNone/>
            </a:pPr>
            <a:r>
              <a:rPr lang="en-US" dirty="0">
                <a:sym typeface="Wingdings" panose="05000000000000000000" pitchFamily="2" charset="2"/>
              </a:rPr>
              <a:t>A -&gt;  we use Excel's COUNTIF function to count the number of movies for each language and Calculate the mean, median, and standard deviation of the IMDB scores for each language.</a:t>
            </a:r>
          </a:p>
        </p:txBody>
      </p:sp>
      <p:pic>
        <p:nvPicPr>
          <p:cNvPr id="6" name="Content Placeholder 5">
            <a:extLst>
              <a:ext uri="{FF2B5EF4-FFF2-40B4-BE49-F238E27FC236}">
                <a16:creationId xmlns:a16="http://schemas.microsoft.com/office/drawing/2014/main" id="{FF379687-68F0-42EF-B0A2-B434700DAE7A}"/>
              </a:ext>
            </a:extLst>
          </p:cNvPr>
          <p:cNvPicPr>
            <a:picLocks noGrp="1" noChangeAspect="1"/>
          </p:cNvPicPr>
          <p:nvPr>
            <p:ph sz="half" idx="2"/>
          </p:nvPr>
        </p:nvPicPr>
        <p:blipFill rotWithShape="1">
          <a:blip r:embed="rId2"/>
          <a:srcRect t="28957" r="36485" b="11727"/>
          <a:stretch/>
        </p:blipFill>
        <p:spPr>
          <a:xfrm>
            <a:off x="923655" y="3204877"/>
            <a:ext cx="10194287" cy="3529752"/>
          </a:xfrm>
        </p:spPr>
      </p:pic>
    </p:spTree>
    <p:extLst>
      <p:ext uri="{BB962C8B-B14F-4D97-AF65-F5344CB8AC3E}">
        <p14:creationId xmlns:p14="http://schemas.microsoft.com/office/powerpoint/2010/main" val="282897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368880"/>
            <a:ext cx="9404723" cy="1400530"/>
          </a:xfrm>
        </p:spPr>
        <p:txBody>
          <a:bodyPr/>
          <a:lstStyle/>
          <a:p>
            <a:r>
              <a:rPr lang="en-US" dirty="0"/>
              <a:t>Director Analysis:</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10736" y="1681405"/>
            <a:ext cx="10278177" cy="1747595"/>
          </a:xfrm>
        </p:spPr>
        <p:txBody>
          <a:bodyPr>
            <a:normAutofit/>
          </a:bodyPr>
          <a:lstStyle/>
          <a:p>
            <a:pPr marL="0" indent="0">
              <a:buClr>
                <a:schemeClr val="tx1"/>
              </a:buClr>
              <a:buSzPct val="92000"/>
              <a:buNone/>
            </a:pPr>
            <a:r>
              <a:rPr lang="en-US" dirty="0"/>
              <a:t>Q -&gt;  Identify the top directors based on their average IMDB score and analyze their contribution to the success of movies using percentile calculations.</a:t>
            </a:r>
          </a:p>
          <a:p>
            <a:pPr marL="0" indent="0">
              <a:buClr>
                <a:schemeClr val="tx1"/>
              </a:buClr>
              <a:buSzPct val="92000"/>
              <a:buNone/>
            </a:pPr>
            <a:r>
              <a:rPr lang="en-US" dirty="0"/>
              <a:t>A -&gt; we have calculated the average IMDB score for each director. Uses Excel's PERCENTILE function to identify the directors with the highest scores and  Compare the scores of these directors to the overall distribution of scores.</a:t>
            </a:r>
          </a:p>
        </p:txBody>
      </p:sp>
      <p:pic>
        <p:nvPicPr>
          <p:cNvPr id="8" name="Content Placeholder 7">
            <a:extLst>
              <a:ext uri="{FF2B5EF4-FFF2-40B4-BE49-F238E27FC236}">
                <a16:creationId xmlns:a16="http://schemas.microsoft.com/office/drawing/2014/main" id="{1641BB28-27E0-441C-BC79-CEA367CCFF4C}"/>
              </a:ext>
            </a:extLst>
          </p:cNvPr>
          <p:cNvPicPr>
            <a:picLocks noGrp="1" noChangeAspect="1"/>
          </p:cNvPicPr>
          <p:nvPr>
            <p:ph sz="half" idx="2"/>
          </p:nvPr>
        </p:nvPicPr>
        <p:blipFill rotWithShape="1">
          <a:blip r:embed="rId2"/>
          <a:srcRect t="28069" r="25244" b="7917"/>
          <a:stretch/>
        </p:blipFill>
        <p:spPr>
          <a:xfrm>
            <a:off x="810736" y="3621337"/>
            <a:ext cx="10423321" cy="3110516"/>
          </a:xfrm>
        </p:spPr>
      </p:pic>
    </p:spTree>
    <p:extLst>
      <p:ext uri="{BB962C8B-B14F-4D97-AF65-F5344CB8AC3E}">
        <p14:creationId xmlns:p14="http://schemas.microsoft.com/office/powerpoint/2010/main" val="2180279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473</TotalTime>
  <Words>711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Manrope</vt:lpstr>
      <vt:lpstr>Wingdings 3</vt:lpstr>
      <vt:lpstr>Ion</vt:lpstr>
      <vt:lpstr>IMDB Movie Analysis</vt:lpstr>
      <vt:lpstr>Contents:</vt:lpstr>
      <vt:lpstr>Project Description:</vt:lpstr>
      <vt:lpstr>Approach:</vt:lpstr>
      <vt:lpstr>Tech-Stack Used:</vt:lpstr>
      <vt:lpstr> Movie Genre Analysis:</vt:lpstr>
      <vt:lpstr> Movie Duration Analysis</vt:lpstr>
      <vt:lpstr> Language Analysis</vt:lpstr>
      <vt:lpstr>Director Analysis:</vt:lpstr>
      <vt:lpstr>Budget Analysis:</vt:lpstr>
      <vt:lpstr>Results:</vt:lpstr>
      <vt:lpstr>Thank y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Deepak Soni</dc:creator>
  <cp:lastModifiedBy>PRISHA'S DADY</cp:lastModifiedBy>
  <cp:revision>50</cp:revision>
  <dcterms:created xsi:type="dcterms:W3CDTF">2024-06-08T06:15:43Z</dcterms:created>
  <dcterms:modified xsi:type="dcterms:W3CDTF">2024-07-12T12:19:17Z</dcterms:modified>
</cp:coreProperties>
</file>