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69" r:id="rId27"/>
    <p:sldId id="297"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6693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27085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90265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526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05584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09646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1545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02291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99781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7114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13878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6CC96-039C-4E48-B38C-4DB2553A5529}"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22258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6CC96-039C-4E48-B38C-4DB2553A5529}"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353417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22473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97309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06CC96-039C-4E48-B38C-4DB2553A5529}" type="datetimeFigureOut">
              <a:rPr lang="en-US" smtClean="0"/>
              <a:t>8/5/2024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45140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6CC96-039C-4E48-B38C-4DB2553A5529}"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E29A0-901C-42B1-A334-20605DBFFEBD}" type="slidenum">
              <a:rPr lang="en-US" smtClean="0"/>
              <a:t>‹#›</a:t>
            </a:fld>
            <a:endParaRPr lang="en-US"/>
          </a:p>
        </p:txBody>
      </p:sp>
    </p:spTree>
    <p:extLst>
      <p:ext uri="{BB962C8B-B14F-4D97-AF65-F5344CB8AC3E}">
        <p14:creationId xmlns:p14="http://schemas.microsoft.com/office/powerpoint/2010/main" val="18251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06CC96-039C-4E48-B38C-4DB2553A5529}" type="datetimeFigureOut">
              <a:rPr lang="en-US" smtClean="0"/>
              <a:t>8/5/2024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BE29A0-901C-42B1-A334-20605DBFFEBD}" type="slidenum">
              <a:rPr lang="en-US" smtClean="0"/>
              <a:t>‹#›</a:t>
            </a:fld>
            <a:endParaRPr lang="en-US"/>
          </a:p>
        </p:txBody>
      </p:sp>
    </p:spTree>
    <p:extLst>
      <p:ext uri="{BB962C8B-B14F-4D97-AF65-F5344CB8AC3E}">
        <p14:creationId xmlns:p14="http://schemas.microsoft.com/office/powerpoint/2010/main" val="3305332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A046-FBC1-4A73-A174-79709D281FFF}"/>
              </a:ext>
            </a:extLst>
          </p:cNvPr>
          <p:cNvSpPr>
            <a:spLocks noGrp="1"/>
          </p:cNvSpPr>
          <p:nvPr>
            <p:ph type="ctrTitle"/>
          </p:nvPr>
        </p:nvSpPr>
        <p:spPr>
          <a:xfrm>
            <a:off x="1454363" y="1764209"/>
            <a:ext cx="9283273" cy="3329581"/>
          </a:xfrm>
        </p:spPr>
        <p:txBody>
          <a:bodyPr/>
          <a:lstStyle/>
          <a:p>
            <a:r>
              <a:rPr lang="en-US" b="1" dirty="0">
                <a:solidFill>
                  <a:schemeClr val="tx1">
                    <a:lumMod val="95000"/>
                  </a:schemeClr>
                </a:solidFill>
                <a:latin typeface="Manrope"/>
              </a:rPr>
              <a:t>Analyzing the Impact of Car Features on Price and Profitability</a:t>
            </a:r>
            <a:endParaRPr lang="en-US" dirty="0">
              <a:solidFill>
                <a:schemeClr val="tx1">
                  <a:lumMod val="95000"/>
                </a:schemeClr>
              </a:solidFill>
            </a:endParaRPr>
          </a:p>
        </p:txBody>
      </p:sp>
      <p:sp>
        <p:nvSpPr>
          <p:cNvPr id="3" name="Subtitle 2">
            <a:extLst>
              <a:ext uri="{FF2B5EF4-FFF2-40B4-BE49-F238E27FC236}">
                <a16:creationId xmlns:a16="http://schemas.microsoft.com/office/drawing/2014/main" id="{15A36379-70A8-4132-9947-B9747A12501D}"/>
              </a:ext>
            </a:extLst>
          </p:cNvPr>
          <p:cNvSpPr>
            <a:spLocks noGrp="1"/>
          </p:cNvSpPr>
          <p:nvPr>
            <p:ph type="subTitle" idx="1"/>
          </p:nvPr>
        </p:nvSpPr>
        <p:spPr>
          <a:xfrm>
            <a:off x="8413885" y="5621442"/>
            <a:ext cx="3543654" cy="632820"/>
          </a:xfrm>
        </p:spPr>
        <p:txBody>
          <a:bodyPr>
            <a:normAutofit/>
          </a:bodyPr>
          <a:lstStyle/>
          <a:p>
            <a:r>
              <a:rPr lang="en-US" sz="2400" dirty="0">
                <a:solidFill>
                  <a:schemeClr val="tx1"/>
                </a:solidFill>
              </a:rPr>
              <a:t>By Deepak </a:t>
            </a:r>
            <a:r>
              <a:rPr lang="en-US" sz="2400" dirty="0" err="1">
                <a:solidFill>
                  <a:schemeClr val="tx1"/>
                </a:solidFill>
              </a:rPr>
              <a:t>soni</a:t>
            </a:r>
            <a:endParaRPr lang="en-US" sz="2400" dirty="0">
              <a:solidFill>
                <a:schemeClr val="tx1"/>
              </a:solidFill>
            </a:endParaRPr>
          </a:p>
        </p:txBody>
      </p:sp>
    </p:spTree>
    <p:extLst>
      <p:ext uri="{BB962C8B-B14F-4D97-AF65-F5344CB8AC3E}">
        <p14:creationId xmlns:p14="http://schemas.microsoft.com/office/powerpoint/2010/main" val="52896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3:</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3: Use regression analysis to identify the variables that have the strongest relationship with a car's price. Then create a bar chart that shows the coefficient values for each variable to visualize their relative importance</a:t>
            </a:r>
          </a:p>
          <a:p>
            <a:pPr marL="0" indent="0">
              <a:buClr>
                <a:schemeClr val="tx1"/>
              </a:buClr>
              <a:buSzPct val="92000"/>
              <a:buNone/>
            </a:pPr>
            <a:r>
              <a:rPr lang="en-US" dirty="0"/>
              <a:t>Result :</a:t>
            </a:r>
          </a:p>
        </p:txBody>
      </p:sp>
      <p:pic>
        <p:nvPicPr>
          <p:cNvPr id="5" name="Picture 4">
            <a:extLst>
              <a:ext uri="{FF2B5EF4-FFF2-40B4-BE49-F238E27FC236}">
                <a16:creationId xmlns:a16="http://schemas.microsoft.com/office/drawing/2014/main" id="{D331B89C-CA8C-4BE2-A97A-56729FA4BB46}"/>
              </a:ext>
            </a:extLst>
          </p:cNvPr>
          <p:cNvPicPr>
            <a:picLocks noChangeAspect="1"/>
          </p:cNvPicPr>
          <p:nvPr/>
        </p:nvPicPr>
        <p:blipFill>
          <a:blip r:embed="rId2"/>
          <a:stretch>
            <a:fillRect/>
          </a:stretch>
        </p:blipFill>
        <p:spPr>
          <a:xfrm>
            <a:off x="884340" y="2707634"/>
            <a:ext cx="10423318" cy="3946384"/>
          </a:xfrm>
          <a:prstGeom prst="rect">
            <a:avLst/>
          </a:prstGeom>
        </p:spPr>
      </p:pic>
    </p:spTree>
    <p:extLst>
      <p:ext uri="{BB962C8B-B14F-4D97-AF65-F5344CB8AC3E}">
        <p14:creationId xmlns:p14="http://schemas.microsoft.com/office/powerpoint/2010/main" val="350154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4 A:</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4 A : Create a pivot table that shows the average price of cars for each manufacturer .</a:t>
            </a:r>
          </a:p>
          <a:p>
            <a:pPr marL="0" indent="0">
              <a:buClr>
                <a:schemeClr val="tx1"/>
              </a:buClr>
              <a:buSzPct val="92000"/>
              <a:buNone/>
            </a:pPr>
            <a:r>
              <a:rPr lang="en-US" dirty="0"/>
              <a:t>Result :</a:t>
            </a:r>
          </a:p>
        </p:txBody>
      </p:sp>
      <p:pic>
        <p:nvPicPr>
          <p:cNvPr id="6" name="Picture 5">
            <a:extLst>
              <a:ext uri="{FF2B5EF4-FFF2-40B4-BE49-F238E27FC236}">
                <a16:creationId xmlns:a16="http://schemas.microsoft.com/office/drawing/2014/main" id="{B9680EE7-20AF-41BC-83E7-1DB93C7FD67F}"/>
              </a:ext>
            </a:extLst>
          </p:cNvPr>
          <p:cNvPicPr>
            <a:picLocks noChangeAspect="1"/>
          </p:cNvPicPr>
          <p:nvPr/>
        </p:nvPicPr>
        <p:blipFill>
          <a:blip r:embed="rId2"/>
          <a:stretch>
            <a:fillRect/>
          </a:stretch>
        </p:blipFill>
        <p:spPr>
          <a:xfrm>
            <a:off x="1545522" y="2152965"/>
            <a:ext cx="4062799" cy="4229100"/>
          </a:xfrm>
          <a:prstGeom prst="rect">
            <a:avLst/>
          </a:prstGeom>
        </p:spPr>
      </p:pic>
      <p:pic>
        <p:nvPicPr>
          <p:cNvPr id="8" name="Picture 7">
            <a:extLst>
              <a:ext uri="{FF2B5EF4-FFF2-40B4-BE49-F238E27FC236}">
                <a16:creationId xmlns:a16="http://schemas.microsoft.com/office/drawing/2014/main" id="{63F1E7B6-2EF2-4958-9A09-8D2E921A1313}"/>
              </a:ext>
            </a:extLst>
          </p:cNvPr>
          <p:cNvPicPr>
            <a:picLocks noChangeAspect="1"/>
          </p:cNvPicPr>
          <p:nvPr/>
        </p:nvPicPr>
        <p:blipFill>
          <a:blip r:embed="rId3"/>
          <a:stretch>
            <a:fillRect/>
          </a:stretch>
        </p:blipFill>
        <p:spPr>
          <a:xfrm>
            <a:off x="6583680" y="2129748"/>
            <a:ext cx="4062800" cy="4275534"/>
          </a:xfrm>
          <a:prstGeom prst="rect">
            <a:avLst/>
          </a:prstGeom>
        </p:spPr>
      </p:pic>
    </p:spTree>
    <p:extLst>
      <p:ext uri="{BB962C8B-B14F-4D97-AF65-F5344CB8AC3E}">
        <p14:creationId xmlns:p14="http://schemas.microsoft.com/office/powerpoint/2010/main" val="292665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4 B:</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4 B : Create a bar chart or a horizontal stacked bar chart that visualizes the relationship between manufacturer and average price.</a:t>
            </a:r>
          </a:p>
          <a:p>
            <a:pPr marL="0" indent="0">
              <a:buClr>
                <a:schemeClr val="tx1"/>
              </a:buClr>
              <a:buSzPct val="92000"/>
              <a:buNone/>
            </a:pPr>
            <a:r>
              <a:rPr lang="en-US" dirty="0"/>
              <a:t>Result :</a:t>
            </a:r>
          </a:p>
        </p:txBody>
      </p:sp>
      <p:pic>
        <p:nvPicPr>
          <p:cNvPr id="5" name="Picture 4">
            <a:extLst>
              <a:ext uri="{FF2B5EF4-FFF2-40B4-BE49-F238E27FC236}">
                <a16:creationId xmlns:a16="http://schemas.microsoft.com/office/drawing/2014/main" id="{20BF5732-10CD-46A4-B05C-ED73DEB99B84}"/>
              </a:ext>
            </a:extLst>
          </p:cNvPr>
          <p:cNvPicPr>
            <a:picLocks noChangeAspect="1"/>
          </p:cNvPicPr>
          <p:nvPr/>
        </p:nvPicPr>
        <p:blipFill>
          <a:blip r:embed="rId2"/>
          <a:stretch>
            <a:fillRect/>
          </a:stretch>
        </p:blipFill>
        <p:spPr>
          <a:xfrm>
            <a:off x="884340" y="2440745"/>
            <a:ext cx="10423319" cy="4114800"/>
          </a:xfrm>
          <a:prstGeom prst="rect">
            <a:avLst/>
          </a:prstGeom>
        </p:spPr>
      </p:pic>
    </p:spTree>
    <p:extLst>
      <p:ext uri="{BB962C8B-B14F-4D97-AF65-F5344CB8AC3E}">
        <p14:creationId xmlns:p14="http://schemas.microsoft.com/office/powerpoint/2010/main" val="48026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5 A:</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5 A : Create a scatter plot with the number of cylinders on the x-axis and highway MPG on the y-axis. Then create a trendline on the scatter plot to visually estimate the slope of the relationship and assess its significance.</a:t>
            </a:r>
          </a:p>
          <a:p>
            <a:pPr marL="0" indent="0">
              <a:buClr>
                <a:schemeClr val="tx1"/>
              </a:buClr>
              <a:buSzPct val="92000"/>
              <a:buNone/>
            </a:pPr>
            <a:r>
              <a:rPr lang="en-US" dirty="0"/>
              <a:t>Result :</a:t>
            </a:r>
          </a:p>
        </p:txBody>
      </p:sp>
      <p:pic>
        <p:nvPicPr>
          <p:cNvPr id="6" name="Picture 5">
            <a:extLst>
              <a:ext uri="{FF2B5EF4-FFF2-40B4-BE49-F238E27FC236}">
                <a16:creationId xmlns:a16="http://schemas.microsoft.com/office/drawing/2014/main" id="{ACD742F1-473F-46E4-899D-BF5C4EEA0C61}"/>
              </a:ext>
            </a:extLst>
          </p:cNvPr>
          <p:cNvPicPr>
            <a:picLocks noChangeAspect="1"/>
          </p:cNvPicPr>
          <p:nvPr/>
        </p:nvPicPr>
        <p:blipFill>
          <a:blip r:embed="rId2"/>
          <a:stretch>
            <a:fillRect/>
          </a:stretch>
        </p:blipFill>
        <p:spPr>
          <a:xfrm>
            <a:off x="884339" y="2707634"/>
            <a:ext cx="10423318" cy="3800475"/>
          </a:xfrm>
          <a:prstGeom prst="rect">
            <a:avLst/>
          </a:prstGeom>
        </p:spPr>
      </p:pic>
    </p:spTree>
    <p:extLst>
      <p:ext uri="{BB962C8B-B14F-4D97-AF65-F5344CB8AC3E}">
        <p14:creationId xmlns:p14="http://schemas.microsoft.com/office/powerpoint/2010/main" val="222034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5 B:</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5 B : Calculate the correlation coefficient between the number of cylinders and highway MPG to quantify the strength and direction of the relationship.</a:t>
            </a:r>
          </a:p>
          <a:p>
            <a:pPr marL="0" indent="0">
              <a:buClr>
                <a:schemeClr val="tx1"/>
              </a:buClr>
              <a:buSzPct val="92000"/>
              <a:buNone/>
            </a:pPr>
            <a:r>
              <a:rPr lang="en-US" dirty="0"/>
              <a:t>Result :</a:t>
            </a:r>
          </a:p>
        </p:txBody>
      </p:sp>
      <p:grpSp>
        <p:nvGrpSpPr>
          <p:cNvPr id="9" name="Group 8">
            <a:extLst>
              <a:ext uri="{FF2B5EF4-FFF2-40B4-BE49-F238E27FC236}">
                <a16:creationId xmlns:a16="http://schemas.microsoft.com/office/drawing/2014/main" id="{5CAB479B-C134-485C-A068-604B4F9A946A}"/>
              </a:ext>
            </a:extLst>
          </p:cNvPr>
          <p:cNvGrpSpPr/>
          <p:nvPr/>
        </p:nvGrpSpPr>
        <p:grpSpPr>
          <a:xfrm>
            <a:off x="884341" y="2567979"/>
            <a:ext cx="9525752" cy="1863344"/>
            <a:chOff x="884340" y="3027584"/>
            <a:chExt cx="5460189" cy="1032274"/>
          </a:xfrm>
        </p:grpSpPr>
        <p:pic>
          <p:nvPicPr>
            <p:cNvPr id="5" name="Picture 4">
              <a:extLst>
                <a:ext uri="{FF2B5EF4-FFF2-40B4-BE49-F238E27FC236}">
                  <a16:creationId xmlns:a16="http://schemas.microsoft.com/office/drawing/2014/main" id="{56BA12BB-8EF6-4FF1-BDDF-B33B9DCE9857}"/>
                </a:ext>
              </a:extLst>
            </p:cNvPr>
            <p:cNvPicPr>
              <a:picLocks noChangeAspect="1"/>
            </p:cNvPicPr>
            <p:nvPr/>
          </p:nvPicPr>
          <p:blipFill>
            <a:blip r:embed="rId2"/>
            <a:stretch>
              <a:fillRect/>
            </a:stretch>
          </p:blipFill>
          <p:spPr>
            <a:xfrm>
              <a:off x="3614434" y="3027584"/>
              <a:ext cx="2716989" cy="516137"/>
            </a:xfrm>
            <a:prstGeom prst="rect">
              <a:avLst/>
            </a:prstGeom>
          </p:spPr>
        </p:pic>
        <p:pic>
          <p:nvPicPr>
            <p:cNvPr id="8" name="Picture 7">
              <a:extLst>
                <a:ext uri="{FF2B5EF4-FFF2-40B4-BE49-F238E27FC236}">
                  <a16:creationId xmlns:a16="http://schemas.microsoft.com/office/drawing/2014/main" id="{0572B0F6-04A5-49E9-AB57-A122EC347A62}"/>
                </a:ext>
              </a:extLst>
            </p:cNvPr>
            <p:cNvPicPr>
              <a:picLocks noChangeAspect="1"/>
            </p:cNvPicPr>
            <p:nvPr/>
          </p:nvPicPr>
          <p:blipFill>
            <a:blip r:embed="rId3"/>
            <a:stretch>
              <a:fillRect/>
            </a:stretch>
          </p:blipFill>
          <p:spPr>
            <a:xfrm>
              <a:off x="884340" y="3543721"/>
              <a:ext cx="5460189" cy="516137"/>
            </a:xfrm>
            <a:prstGeom prst="rect">
              <a:avLst/>
            </a:prstGeom>
          </p:spPr>
        </p:pic>
      </p:grpSp>
    </p:spTree>
    <p:extLst>
      <p:ext uri="{BB962C8B-B14F-4D97-AF65-F5344CB8AC3E}">
        <p14:creationId xmlns:p14="http://schemas.microsoft.com/office/powerpoint/2010/main" val="354984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1:</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1: How does the distribution of car prices vary by brand and body style?                    Hints: Stacked column chart to show the distribution of car prices by brand and body style. Use filters and slicers to make the chart interactive. Calculate the total MSRP for each brand and body style using SUMIF or Pivot Tables.                                                                               Results:</a:t>
            </a:r>
          </a:p>
        </p:txBody>
      </p:sp>
      <p:pic>
        <p:nvPicPr>
          <p:cNvPr id="6" name="Picture 5">
            <a:extLst>
              <a:ext uri="{FF2B5EF4-FFF2-40B4-BE49-F238E27FC236}">
                <a16:creationId xmlns:a16="http://schemas.microsoft.com/office/drawing/2014/main" id="{4422DFB9-F302-408B-BB35-00C8062C43EA}"/>
              </a:ext>
            </a:extLst>
          </p:cNvPr>
          <p:cNvPicPr>
            <a:picLocks noChangeAspect="1"/>
          </p:cNvPicPr>
          <p:nvPr/>
        </p:nvPicPr>
        <p:blipFill rotWithShape="1">
          <a:blip r:embed="rId2"/>
          <a:srcRect l="1616" t="28708" r="3077" b="11160"/>
          <a:stretch/>
        </p:blipFill>
        <p:spPr>
          <a:xfrm>
            <a:off x="646111" y="2747471"/>
            <a:ext cx="11168092" cy="3961563"/>
          </a:xfrm>
          <a:prstGeom prst="rect">
            <a:avLst/>
          </a:prstGeom>
        </p:spPr>
      </p:pic>
    </p:spTree>
    <p:extLst>
      <p:ext uri="{BB962C8B-B14F-4D97-AF65-F5344CB8AC3E}">
        <p14:creationId xmlns:p14="http://schemas.microsoft.com/office/powerpoint/2010/main" val="8887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1:</a:t>
            </a:r>
          </a:p>
        </p:txBody>
      </p:sp>
      <p:pic>
        <p:nvPicPr>
          <p:cNvPr id="5" name="Picture 4">
            <a:extLst>
              <a:ext uri="{FF2B5EF4-FFF2-40B4-BE49-F238E27FC236}">
                <a16:creationId xmlns:a16="http://schemas.microsoft.com/office/drawing/2014/main" id="{BB920FBB-0ECD-4274-A3FE-D5875B4E32E1}"/>
              </a:ext>
            </a:extLst>
          </p:cNvPr>
          <p:cNvPicPr>
            <a:picLocks noChangeAspect="1"/>
          </p:cNvPicPr>
          <p:nvPr/>
        </p:nvPicPr>
        <p:blipFill>
          <a:blip r:embed="rId2"/>
          <a:stretch>
            <a:fillRect/>
          </a:stretch>
        </p:blipFill>
        <p:spPr>
          <a:xfrm>
            <a:off x="646111" y="1466850"/>
            <a:ext cx="10899778" cy="4938432"/>
          </a:xfrm>
          <a:prstGeom prst="rect">
            <a:avLst/>
          </a:prstGeom>
        </p:spPr>
      </p:pic>
    </p:spTree>
    <p:extLst>
      <p:ext uri="{BB962C8B-B14F-4D97-AF65-F5344CB8AC3E}">
        <p14:creationId xmlns:p14="http://schemas.microsoft.com/office/powerpoint/2010/main" val="309841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2 :</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3"/>
            <a:ext cx="10423319" cy="1661179"/>
          </a:xfrm>
        </p:spPr>
        <p:txBody>
          <a:bodyPr>
            <a:noAutofit/>
          </a:bodyPr>
          <a:lstStyle/>
          <a:p>
            <a:pPr marL="0" indent="0">
              <a:buClr>
                <a:schemeClr val="tx1"/>
              </a:buClr>
              <a:buSzPct val="92000"/>
              <a:buNone/>
            </a:pPr>
            <a:r>
              <a:rPr lang="en-US" dirty="0"/>
              <a:t>Task 2: Which car brands have the highest and lowest average MSRPs, and how does this vary by body style?                                                                                                                       Hints: Clustered column chart to compare the average MSRPs across different car brands and body styles. Calculate the average MSRP for each brand and body style using AVERAGEIF or Pivot Tables.                                                                                                               Results :</a:t>
            </a:r>
          </a:p>
        </p:txBody>
      </p:sp>
      <p:pic>
        <p:nvPicPr>
          <p:cNvPr id="5" name="Picture 4">
            <a:extLst>
              <a:ext uri="{FF2B5EF4-FFF2-40B4-BE49-F238E27FC236}">
                <a16:creationId xmlns:a16="http://schemas.microsoft.com/office/drawing/2014/main" id="{2AF806EC-219C-4B79-9A11-647685B2D300}"/>
              </a:ext>
            </a:extLst>
          </p:cNvPr>
          <p:cNvPicPr>
            <a:picLocks noChangeAspect="1"/>
          </p:cNvPicPr>
          <p:nvPr/>
        </p:nvPicPr>
        <p:blipFill rotWithShape="1">
          <a:blip r:embed="rId2"/>
          <a:srcRect l="1500" t="28708" r="1693" b="10955"/>
          <a:stretch/>
        </p:blipFill>
        <p:spPr>
          <a:xfrm>
            <a:off x="884340" y="3091146"/>
            <a:ext cx="10004475" cy="3505739"/>
          </a:xfrm>
          <a:prstGeom prst="rect">
            <a:avLst/>
          </a:prstGeom>
        </p:spPr>
      </p:pic>
    </p:spTree>
    <p:extLst>
      <p:ext uri="{BB962C8B-B14F-4D97-AF65-F5344CB8AC3E}">
        <p14:creationId xmlns:p14="http://schemas.microsoft.com/office/powerpoint/2010/main" val="125833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2:</a:t>
            </a:r>
          </a:p>
        </p:txBody>
      </p:sp>
      <p:pic>
        <p:nvPicPr>
          <p:cNvPr id="4" name="Picture 3">
            <a:extLst>
              <a:ext uri="{FF2B5EF4-FFF2-40B4-BE49-F238E27FC236}">
                <a16:creationId xmlns:a16="http://schemas.microsoft.com/office/drawing/2014/main" id="{3AB6F36C-792E-4013-852F-8313535557B1}"/>
              </a:ext>
            </a:extLst>
          </p:cNvPr>
          <p:cNvPicPr>
            <a:picLocks noChangeAspect="1"/>
          </p:cNvPicPr>
          <p:nvPr/>
        </p:nvPicPr>
        <p:blipFill>
          <a:blip r:embed="rId2"/>
          <a:stretch>
            <a:fillRect/>
          </a:stretch>
        </p:blipFill>
        <p:spPr>
          <a:xfrm>
            <a:off x="646111" y="1556702"/>
            <a:ext cx="10899778" cy="4848579"/>
          </a:xfrm>
          <a:prstGeom prst="rect">
            <a:avLst/>
          </a:prstGeom>
        </p:spPr>
      </p:pic>
    </p:spTree>
    <p:extLst>
      <p:ext uri="{BB962C8B-B14F-4D97-AF65-F5344CB8AC3E}">
        <p14:creationId xmlns:p14="http://schemas.microsoft.com/office/powerpoint/2010/main" val="230922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3 :</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3"/>
            <a:ext cx="10423319" cy="1661179"/>
          </a:xfrm>
        </p:spPr>
        <p:txBody>
          <a:bodyPr>
            <a:noAutofit/>
          </a:bodyPr>
          <a:lstStyle/>
          <a:p>
            <a:pPr marL="0" indent="0">
              <a:buClr>
                <a:schemeClr val="tx1"/>
              </a:buClr>
              <a:buSzPct val="92000"/>
              <a:buNone/>
            </a:pPr>
            <a:r>
              <a:rPr lang="en-US" dirty="0"/>
              <a:t>Task 3: How do the different feature such as transmission type affect the MSRP, and how does this vary by body style?                                                                                                        Hints: Scatter plot chart to visualize the relationship between MSRP and transmission type, with different symbols for each body style. Calculate the average MSRP for each combination of transmission type and body style using AVERAGEIFS or Pivot Tables.       Results :</a:t>
            </a:r>
          </a:p>
        </p:txBody>
      </p:sp>
      <p:pic>
        <p:nvPicPr>
          <p:cNvPr id="6" name="Picture 5">
            <a:extLst>
              <a:ext uri="{FF2B5EF4-FFF2-40B4-BE49-F238E27FC236}">
                <a16:creationId xmlns:a16="http://schemas.microsoft.com/office/drawing/2014/main" id="{6130B191-2345-40C8-8DC7-F3CA3FA48A3D}"/>
              </a:ext>
            </a:extLst>
          </p:cNvPr>
          <p:cNvPicPr>
            <a:picLocks noChangeAspect="1"/>
          </p:cNvPicPr>
          <p:nvPr/>
        </p:nvPicPr>
        <p:blipFill>
          <a:blip r:embed="rId2"/>
          <a:stretch>
            <a:fillRect/>
          </a:stretch>
        </p:blipFill>
        <p:spPr>
          <a:xfrm>
            <a:off x="313331" y="3197165"/>
            <a:ext cx="11565337" cy="2138745"/>
          </a:xfrm>
          <a:prstGeom prst="rect">
            <a:avLst/>
          </a:prstGeom>
        </p:spPr>
      </p:pic>
    </p:spTree>
    <p:extLst>
      <p:ext uri="{BB962C8B-B14F-4D97-AF65-F5344CB8AC3E}">
        <p14:creationId xmlns:p14="http://schemas.microsoft.com/office/powerpoint/2010/main" val="410045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1AC-03E0-4D50-913D-71844B30CE7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4CEE9C4-1CA1-4D62-99C2-2DC700150326}"/>
              </a:ext>
            </a:extLst>
          </p:cNvPr>
          <p:cNvSpPr>
            <a:spLocks noGrp="1"/>
          </p:cNvSpPr>
          <p:nvPr>
            <p:ph idx="1"/>
          </p:nvPr>
        </p:nvSpPr>
        <p:spPr/>
        <p:txBody>
          <a:bodyPr>
            <a:normAutofit/>
          </a:bodyPr>
          <a:lstStyle/>
          <a:p>
            <a:r>
              <a:rPr lang="en-US" dirty="0"/>
              <a:t>Project Description</a:t>
            </a:r>
          </a:p>
          <a:p>
            <a:r>
              <a:rPr lang="en-US" dirty="0"/>
              <a:t>Approach</a:t>
            </a:r>
          </a:p>
          <a:p>
            <a:r>
              <a:rPr lang="en-US" dirty="0"/>
              <a:t>Tech-Stack Used</a:t>
            </a:r>
          </a:p>
          <a:p>
            <a:r>
              <a:rPr lang="en-US" dirty="0"/>
              <a:t>Insights</a:t>
            </a:r>
          </a:p>
          <a:p>
            <a:r>
              <a:rPr lang="en-US" dirty="0"/>
              <a:t>Result</a:t>
            </a:r>
          </a:p>
        </p:txBody>
      </p:sp>
    </p:spTree>
    <p:extLst>
      <p:ext uri="{BB962C8B-B14F-4D97-AF65-F5344CB8AC3E}">
        <p14:creationId xmlns:p14="http://schemas.microsoft.com/office/powerpoint/2010/main" val="113647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3 :</a:t>
            </a:r>
          </a:p>
        </p:txBody>
      </p:sp>
      <p:pic>
        <p:nvPicPr>
          <p:cNvPr id="8" name="Picture 7">
            <a:extLst>
              <a:ext uri="{FF2B5EF4-FFF2-40B4-BE49-F238E27FC236}">
                <a16:creationId xmlns:a16="http://schemas.microsoft.com/office/drawing/2014/main" id="{17C81B10-96E9-4282-B32F-F78A0F5E6156}"/>
              </a:ext>
            </a:extLst>
          </p:cNvPr>
          <p:cNvPicPr>
            <a:picLocks noChangeAspect="1"/>
          </p:cNvPicPr>
          <p:nvPr/>
        </p:nvPicPr>
        <p:blipFill>
          <a:blip r:embed="rId2"/>
          <a:stretch>
            <a:fillRect/>
          </a:stretch>
        </p:blipFill>
        <p:spPr>
          <a:xfrm>
            <a:off x="646111" y="1652587"/>
            <a:ext cx="10899778" cy="4752695"/>
          </a:xfrm>
          <a:prstGeom prst="rect">
            <a:avLst/>
          </a:prstGeom>
        </p:spPr>
      </p:pic>
    </p:spTree>
    <p:extLst>
      <p:ext uri="{BB962C8B-B14F-4D97-AF65-F5344CB8AC3E}">
        <p14:creationId xmlns:p14="http://schemas.microsoft.com/office/powerpoint/2010/main" val="236920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4 :</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3"/>
            <a:ext cx="10423319" cy="1661179"/>
          </a:xfrm>
        </p:spPr>
        <p:txBody>
          <a:bodyPr>
            <a:noAutofit/>
          </a:bodyPr>
          <a:lstStyle/>
          <a:p>
            <a:pPr marL="0" indent="0">
              <a:buClr>
                <a:schemeClr val="tx1"/>
              </a:buClr>
              <a:buSzPct val="92000"/>
              <a:buNone/>
            </a:pPr>
            <a:r>
              <a:rPr lang="en-US" dirty="0"/>
              <a:t>Task 4: How does the fuel efficiency of cars vary across different body styles and model years?                                                                                                                                               Hints: Line chart to show the trend of fuel efficiency (MPG) over time for each body style. Calculate the average MPG for each combination of body style and model year using AVERAGEIFS or Pivot Tables.                                                                                                         Results :</a:t>
            </a:r>
          </a:p>
        </p:txBody>
      </p:sp>
      <p:pic>
        <p:nvPicPr>
          <p:cNvPr id="5" name="Picture 4">
            <a:extLst>
              <a:ext uri="{FF2B5EF4-FFF2-40B4-BE49-F238E27FC236}">
                <a16:creationId xmlns:a16="http://schemas.microsoft.com/office/drawing/2014/main" id="{C027622C-C19A-41EA-AD6F-708B8192C85B}"/>
              </a:ext>
            </a:extLst>
          </p:cNvPr>
          <p:cNvPicPr>
            <a:picLocks noChangeAspect="1"/>
          </p:cNvPicPr>
          <p:nvPr/>
        </p:nvPicPr>
        <p:blipFill>
          <a:blip r:embed="rId2"/>
          <a:stretch>
            <a:fillRect/>
          </a:stretch>
        </p:blipFill>
        <p:spPr>
          <a:xfrm>
            <a:off x="478302" y="3265222"/>
            <a:ext cx="11438170" cy="3140060"/>
          </a:xfrm>
          <a:prstGeom prst="rect">
            <a:avLst/>
          </a:prstGeom>
        </p:spPr>
      </p:pic>
    </p:spTree>
    <p:extLst>
      <p:ext uri="{BB962C8B-B14F-4D97-AF65-F5344CB8AC3E}">
        <p14:creationId xmlns:p14="http://schemas.microsoft.com/office/powerpoint/2010/main" val="1638143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4 :</a:t>
            </a:r>
          </a:p>
        </p:txBody>
      </p:sp>
      <p:pic>
        <p:nvPicPr>
          <p:cNvPr id="4" name="Picture 3">
            <a:extLst>
              <a:ext uri="{FF2B5EF4-FFF2-40B4-BE49-F238E27FC236}">
                <a16:creationId xmlns:a16="http://schemas.microsoft.com/office/drawing/2014/main" id="{4F44FC3D-FEDF-4881-80CD-207FC5B4DEBE}"/>
              </a:ext>
            </a:extLst>
          </p:cNvPr>
          <p:cNvPicPr>
            <a:picLocks noChangeAspect="1"/>
          </p:cNvPicPr>
          <p:nvPr/>
        </p:nvPicPr>
        <p:blipFill>
          <a:blip r:embed="rId2"/>
          <a:stretch>
            <a:fillRect/>
          </a:stretch>
        </p:blipFill>
        <p:spPr>
          <a:xfrm>
            <a:off x="646111" y="1548178"/>
            <a:ext cx="10899778" cy="4857103"/>
          </a:xfrm>
          <a:prstGeom prst="rect">
            <a:avLst/>
          </a:prstGeom>
        </p:spPr>
      </p:pic>
    </p:spTree>
    <p:extLst>
      <p:ext uri="{BB962C8B-B14F-4D97-AF65-F5344CB8AC3E}">
        <p14:creationId xmlns:p14="http://schemas.microsoft.com/office/powerpoint/2010/main" val="3348015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5 :</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3"/>
            <a:ext cx="10423319" cy="1661179"/>
          </a:xfrm>
        </p:spPr>
        <p:txBody>
          <a:bodyPr>
            <a:noAutofit/>
          </a:bodyPr>
          <a:lstStyle/>
          <a:p>
            <a:pPr marL="0" indent="0">
              <a:buClr>
                <a:schemeClr val="tx1"/>
              </a:buClr>
              <a:buSzPct val="92000"/>
              <a:buNone/>
            </a:pPr>
            <a:r>
              <a:rPr lang="en-US" dirty="0"/>
              <a:t>Task 5: How does the car's horsepower, MPG, and price vary across different Brands?     Hints: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                                                                                              Results :</a:t>
            </a:r>
          </a:p>
        </p:txBody>
      </p:sp>
      <p:pic>
        <p:nvPicPr>
          <p:cNvPr id="6" name="Picture 5">
            <a:extLst>
              <a:ext uri="{FF2B5EF4-FFF2-40B4-BE49-F238E27FC236}">
                <a16:creationId xmlns:a16="http://schemas.microsoft.com/office/drawing/2014/main" id="{DEBEC913-8565-4A95-AB5C-BDCB8388EF12}"/>
              </a:ext>
            </a:extLst>
          </p:cNvPr>
          <p:cNvPicPr>
            <a:picLocks noChangeAspect="1"/>
          </p:cNvPicPr>
          <p:nvPr/>
        </p:nvPicPr>
        <p:blipFill>
          <a:blip r:embed="rId2"/>
          <a:stretch>
            <a:fillRect/>
          </a:stretch>
        </p:blipFill>
        <p:spPr>
          <a:xfrm>
            <a:off x="2016515" y="2949277"/>
            <a:ext cx="3807510" cy="3456005"/>
          </a:xfrm>
          <a:prstGeom prst="rect">
            <a:avLst/>
          </a:prstGeom>
        </p:spPr>
      </p:pic>
      <p:pic>
        <p:nvPicPr>
          <p:cNvPr id="8" name="Picture 7">
            <a:extLst>
              <a:ext uri="{FF2B5EF4-FFF2-40B4-BE49-F238E27FC236}">
                <a16:creationId xmlns:a16="http://schemas.microsoft.com/office/drawing/2014/main" id="{63B807B3-3320-4554-8D0C-959CBA039B10}"/>
              </a:ext>
            </a:extLst>
          </p:cNvPr>
          <p:cNvPicPr>
            <a:picLocks noChangeAspect="1"/>
          </p:cNvPicPr>
          <p:nvPr/>
        </p:nvPicPr>
        <p:blipFill>
          <a:blip r:embed="rId3"/>
          <a:stretch>
            <a:fillRect/>
          </a:stretch>
        </p:blipFill>
        <p:spPr>
          <a:xfrm>
            <a:off x="6584642" y="2905147"/>
            <a:ext cx="3962400" cy="3456005"/>
          </a:xfrm>
          <a:prstGeom prst="rect">
            <a:avLst/>
          </a:prstGeom>
        </p:spPr>
      </p:pic>
    </p:spTree>
    <p:extLst>
      <p:ext uri="{BB962C8B-B14F-4D97-AF65-F5344CB8AC3E}">
        <p14:creationId xmlns:p14="http://schemas.microsoft.com/office/powerpoint/2010/main" val="138014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Task 5 :</a:t>
            </a:r>
          </a:p>
        </p:txBody>
      </p:sp>
      <p:pic>
        <p:nvPicPr>
          <p:cNvPr id="5" name="Picture 4">
            <a:extLst>
              <a:ext uri="{FF2B5EF4-FFF2-40B4-BE49-F238E27FC236}">
                <a16:creationId xmlns:a16="http://schemas.microsoft.com/office/drawing/2014/main" id="{27A9598C-316A-4AE5-B8E1-FC86B99EB9AB}"/>
              </a:ext>
            </a:extLst>
          </p:cNvPr>
          <p:cNvPicPr>
            <a:picLocks noChangeAspect="1"/>
          </p:cNvPicPr>
          <p:nvPr/>
        </p:nvPicPr>
        <p:blipFill>
          <a:blip r:embed="rId2"/>
          <a:stretch>
            <a:fillRect/>
          </a:stretch>
        </p:blipFill>
        <p:spPr>
          <a:xfrm>
            <a:off x="646111" y="1510738"/>
            <a:ext cx="10899778" cy="4894544"/>
          </a:xfrm>
          <a:prstGeom prst="rect">
            <a:avLst/>
          </a:prstGeom>
        </p:spPr>
      </p:pic>
    </p:spTree>
    <p:extLst>
      <p:ext uri="{BB962C8B-B14F-4D97-AF65-F5344CB8AC3E}">
        <p14:creationId xmlns:p14="http://schemas.microsoft.com/office/powerpoint/2010/main" val="150377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Dashboard View :</a:t>
            </a:r>
          </a:p>
        </p:txBody>
      </p:sp>
      <p:pic>
        <p:nvPicPr>
          <p:cNvPr id="4" name="Picture 3">
            <a:extLst>
              <a:ext uri="{FF2B5EF4-FFF2-40B4-BE49-F238E27FC236}">
                <a16:creationId xmlns:a16="http://schemas.microsoft.com/office/drawing/2014/main" id="{124C1A64-4001-45C1-81D5-3796F07C6BF0}"/>
              </a:ext>
            </a:extLst>
          </p:cNvPr>
          <p:cNvPicPr>
            <a:picLocks noChangeAspect="1"/>
          </p:cNvPicPr>
          <p:nvPr/>
        </p:nvPicPr>
        <p:blipFill>
          <a:blip r:embed="rId2"/>
          <a:stretch>
            <a:fillRect/>
          </a:stretch>
        </p:blipFill>
        <p:spPr>
          <a:xfrm>
            <a:off x="831751" y="1392554"/>
            <a:ext cx="10714137" cy="5012727"/>
          </a:xfrm>
          <a:prstGeom prst="rect">
            <a:avLst/>
          </a:prstGeom>
        </p:spPr>
      </p:pic>
    </p:spTree>
    <p:extLst>
      <p:ext uri="{BB962C8B-B14F-4D97-AF65-F5344CB8AC3E}">
        <p14:creationId xmlns:p14="http://schemas.microsoft.com/office/powerpoint/2010/main" val="3180489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BBE4E-FE9C-4B81-B90B-34184BF4C7EC}"/>
              </a:ext>
            </a:extLst>
          </p:cNvPr>
          <p:cNvSpPr>
            <a:spLocks noGrp="1"/>
          </p:cNvSpPr>
          <p:nvPr>
            <p:ph type="title"/>
          </p:nvPr>
        </p:nvSpPr>
        <p:spPr/>
        <p:txBody>
          <a:bodyPr/>
          <a:lstStyle/>
          <a:p>
            <a:r>
              <a:rPr lang="en-US" dirty="0"/>
              <a:t>Insights:</a:t>
            </a:r>
          </a:p>
        </p:txBody>
      </p:sp>
      <p:sp>
        <p:nvSpPr>
          <p:cNvPr id="6" name="Content Placeholder 5">
            <a:extLst>
              <a:ext uri="{FF2B5EF4-FFF2-40B4-BE49-F238E27FC236}">
                <a16:creationId xmlns:a16="http://schemas.microsoft.com/office/drawing/2014/main" id="{07172E16-0FF2-423B-BDE4-C144212015F9}"/>
              </a:ext>
            </a:extLst>
          </p:cNvPr>
          <p:cNvSpPr>
            <a:spLocks noGrp="1"/>
          </p:cNvSpPr>
          <p:nvPr>
            <p:ph idx="1"/>
          </p:nvPr>
        </p:nvSpPr>
        <p:spPr>
          <a:xfrm>
            <a:off x="788952" y="1433939"/>
            <a:ext cx="10614095" cy="4769913"/>
          </a:xfrm>
        </p:spPr>
        <p:txBody>
          <a:bodyPr>
            <a:normAutofit fontScale="85000" lnSpcReduction="10000"/>
          </a:bodyPr>
          <a:lstStyle/>
          <a:p>
            <a:pPr>
              <a:buFont typeface="Wingdings" panose="05000000000000000000" pitchFamily="2" charset="2"/>
              <a:buChar char="q"/>
            </a:pPr>
            <a:r>
              <a:rPr lang="en-US" dirty="0"/>
              <a:t>The most popular category of car is Hatchback and Fuel Flex and have the highest number of cars as per the chart </a:t>
            </a:r>
          </a:p>
          <a:p>
            <a:pPr>
              <a:buFont typeface="Wingdings" panose="05000000000000000000" pitchFamily="2" charset="2"/>
              <a:buChar char="q"/>
            </a:pPr>
            <a:r>
              <a:rPr lang="en-US" dirty="0"/>
              <a:t>Through the scatter plot we observe that cars with high engine power have higher prices.</a:t>
            </a:r>
          </a:p>
          <a:p>
            <a:pPr>
              <a:buFont typeface="Wingdings" panose="05000000000000000000" pitchFamily="2" charset="2"/>
              <a:buChar char="q"/>
            </a:pPr>
            <a:r>
              <a:rPr lang="en-US" dirty="0"/>
              <a:t>Through Regression Analysis we conclude that engine cylinders have strongest relationship with MSRP and number of doors have the weakest relationship with MSRP.</a:t>
            </a:r>
          </a:p>
          <a:p>
            <a:pPr>
              <a:buFont typeface="Wingdings" panose="05000000000000000000" pitchFamily="2" charset="2"/>
              <a:buChar char="q"/>
            </a:pPr>
            <a:r>
              <a:rPr lang="en-US" dirty="0"/>
              <a:t>From the bar chart it is clear that Bugatti and Maybach have the highest average price. </a:t>
            </a:r>
          </a:p>
          <a:p>
            <a:pPr>
              <a:buFont typeface="Wingdings" panose="05000000000000000000" pitchFamily="2" charset="2"/>
              <a:buChar char="q"/>
            </a:pPr>
            <a:r>
              <a:rPr lang="en-US" dirty="0"/>
              <a:t>The scatter plot shows that no. of cylinders having 4 has the maximum fuel efficiency. </a:t>
            </a:r>
          </a:p>
          <a:p>
            <a:pPr>
              <a:buFont typeface="Wingdings" panose="05000000000000000000" pitchFamily="2" charset="2"/>
              <a:buChar char="q"/>
            </a:pPr>
            <a:r>
              <a:rPr lang="en-US" dirty="0"/>
              <a:t>Body style of Chevrolet and Mercedes Benz have the highest contribution in car price. </a:t>
            </a:r>
          </a:p>
          <a:p>
            <a:pPr>
              <a:buFont typeface="Wingdings" panose="05000000000000000000" pitchFamily="2" charset="2"/>
              <a:buChar char="q"/>
            </a:pPr>
            <a:r>
              <a:rPr lang="en-US" dirty="0"/>
              <a:t>Coupe style of Bugatti and Convertible style of Maybach have the highest average car price. </a:t>
            </a:r>
          </a:p>
          <a:p>
            <a:pPr>
              <a:buFont typeface="Wingdings" panose="05000000000000000000" pitchFamily="2" charset="2"/>
              <a:buChar char="q"/>
            </a:pPr>
            <a:r>
              <a:rPr lang="en-US" dirty="0"/>
              <a:t>From the scatter plot it is observed that AUTOMATED_MANUAL with Coupe and Convertible vehicle style as well as AUTOMATIC with Coupe and Convertible vehicle styles are highest contributors of MSRP. </a:t>
            </a:r>
          </a:p>
          <a:p>
            <a:pPr>
              <a:buFont typeface="Wingdings" panose="05000000000000000000" pitchFamily="2" charset="2"/>
              <a:buChar char="q"/>
            </a:pPr>
            <a:r>
              <a:rPr lang="en-US" dirty="0"/>
              <a:t>The line chart shows that as the years have passed fuel efficiency of cars have increased. </a:t>
            </a:r>
          </a:p>
          <a:p>
            <a:pPr>
              <a:buFont typeface="Wingdings" panose="05000000000000000000" pitchFamily="2" charset="2"/>
              <a:buChar char="q"/>
            </a:pPr>
            <a:r>
              <a:rPr lang="en-US" dirty="0"/>
              <a:t>From the bubble chart we observe that higher the engine power, higher the price. Cars with low highway MPG have low prices.</a:t>
            </a:r>
          </a:p>
        </p:txBody>
      </p:sp>
    </p:spTree>
    <p:extLst>
      <p:ext uri="{BB962C8B-B14F-4D97-AF65-F5344CB8AC3E}">
        <p14:creationId xmlns:p14="http://schemas.microsoft.com/office/powerpoint/2010/main" val="3773696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BBE4E-FE9C-4B81-B90B-34184BF4C7EC}"/>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07172E16-0FF2-423B-BDE4-C144212015F9}"/>
              </a:ext>
            </a:extLst>
          </p:cNvPr>
          <p:cNvSpPr>
            <a:spLocks noGrp="1"/>
          </p:cNvSpPr>
          <p:nvPr>
            <p:ph idx="1"/>
          </p:nvPr>
        </p:nvSpPr>
        <p:spPr>
          <a:xfrm>
            <a:off x="1104293" y="1546481"/>
            <a:ext cx="8946541" cy="4195481"/>
          </a:xfrm>
        </p:spPr>
        <p:txBody>
          <a:bodyPr>
            <a:normAutofit/>
          </a:bodyPr>
          <a:lstStyle/>
          <a:p>
            <a:pPr marL="0" indent="0">
              <a:buNone/>
            </a:pPr>
            <a:r>
              <a:rPr lang="en-US" dirty="0"/>
              <a:t>The project has provided a comprehensive understanding of the Car features and its pricing. I learnt a lot about advanced excel charts and how to use them. This analysis can be used as an efficient and valuable tool for budgeting and also for the planning and designing of cars as per customer requirements. The insights derived in this project can be used in effective decision making for the stakeholders and the potential customers.</a:t>
            </a:r>
          </a:p>
        </p:txBody>
      </p:sp>
    </p:spTree>
    <p:extLst>
      <p:ext uri="{BB962C8B-B14F-4D97-AF65-F5344CB8AC3E}">
        <p14:creationId xmlns:p14="http://schemas.microsoft.com/office/powerpoint/2010/main" val="401402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7F4FF1-9744-474B-8C88-8DC19D7B7C33}"/>
              </a:ext>
            </a:extLst>
          </p:cNvPr>
          <p:cNvSpPr>
            <a:spLocks noGrp="1"/>
          </p:cNvSpPr>
          <p:nvPr>
            <p:ph type="title"/>
          </p:nvPr>
        </p:nvSpPr>
        <p:spPr>
          <a:xfrm>
            <a:off x="1757459" y="2562872"/>
            <a:ext cx="9404723" cy="1400530"/>
          </a:xfrm>
        </p:spPr>
        <p:txBody>
          <a:bodyPr/>
          <a:lstStyle/>
          <a:p>
            <a:r>
              <a:rPr lang="en-US" dirty="0"/>
              <a:t>Thank y	 u </a:t>
            </a:r>
          </a:p>
        </p:txBody>
      </p:sp>
      <p:sp>
        <p:nvSpPr>
          <p:cNvPr id="6" name="Smiley Face 5">
            <a:extLst>
              <a:ext uri="{FF2B5EF4-FFF2-40B4-BE49-F238E27FC236}">
                <a16:creationId xmlns:a16="http://schemas.microsoft.com/office/drawing/2014/main" id="{8CBE8A36-C748-47ED-95A8-F73BDBAD8D1F}"/>
              </a:ext>
            </a:extLst>
          </p:cNvPr>
          <p:cNvSpPr/>
          <p:nvPr/>
        </p:nvSpPr>
        <p:spPr>
          <a:xfrm>
            <a:off x="3850196" y="2774286"/>
            <a:ext cx="410462" cy="376878"/>
          </a:xfrm>
          <a:prstGeom prst="smileyFace">
            <a:avLst>
              <a:gd name="adj" fmla="val 4653"/>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36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C0B3-8C99-4906-97EE-0FB8ADDFF399}"/>
              </a:ext>
            </a:extLst>
          </p:cNvPr>
          <p:cNvSpPr>
            <a:spLocks noGrp="1"/>
          </p:cNvSpPr>
          <p:nvPr>
            <p:ph type="title"/>
          </p:nvPr>
        </p:nvSpPr>
        <p:spPr>
          <a:xfrm>
            <a:off x="645130" y="283906"/>
            <a:ext cx="9404723" cy="1400530"/>
          </a:xfrm>
        </p:spPr>
        <p:txBody>
          <a:bodyPr/>
          <a:lstStyle/>
          <a:p>
            <a:r>
              <a:rPr lang="en-US" sz="4400" dirty="0"/>
              <a:t>Project Description:</a:t>
            </a:r>
            <a:endParaRPr lang="en-US" dirty="0"/>
          </a:p>
        </p:txBody>
      </p:sp>
      <p:sp>
        <p:nvSpPr>
          <p:cNvPr id="3" name="Content Placeholder 2">
            <a:extLst>
              <a:ext uri="{FF2B5EF4-FFF2-40B4-BE49-F238E27FC236}">
                <a16:creationId xmlns:a16="http://schemas.microsoft.com/office/drawing/2014/main" id="{EA14D61E-67D8-40BE-8674-6D776C022A15}"/>
              </a:ext>
            </a:extLst>
          </p:cNvPr>
          <p:cNvSpPr>
            <a:spLocks noGrp="1"/>
          </p:cNvSpPr>
          <p:nvPr>
            <p:ph idx="1"/>
          </p:nvPr>
        </p:nvSpPr>
        <p:spPr>
          <a:xfrm>
            <a:off x="874221" y="1532811"/>
            <a:ext cx="10443558" cy="4195481"/>
          </a:xfrm>
        </p:spPr>
        <p:txBody>
          <a:bodyPr>
            <a:noAutofit/>
          </a:bodyPr>
          <a:lstStyle/>
          <a:p>
            <a:pPr algn="just"/>
            <a:r>
              <a:rPr lang="en-US" sz="1600" dirty="0"/>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a:t>
            </a:r>
          </a:p>
          <a:p>
            <a:pPr algn="just"/>
            <a:r>
              <a:rPr lang="en-US" sz="1600" dirty="0"/>
              <a:t>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p>
          <a:p>
            <a:pPr algn="just"/>
            <a:r>
              <a:rPr lang="en-US" sz="1600" dirty="0"/>
              <a:t>For the given dataset, as a Data Analyst, the client has asked How can a car manufacturer optimize pricing and product development decisions to maximize profitability while meeting consumer demand?</a:t>
            </a:r>
          </a:p>
          <a:p>
            <a:pPr algn="just"/>
            <a:r>
              <a:rPr lang="en-US" sz="1600" dirty="0"/>
              <a:t>This problem could be approached by analyzing the relationship between a car's features, market category, and pricing, and identifying which features and categories are most popular among consumers and most profitable for the manufacturer. 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improve its competitiveness in the market and increase its profitability over time.</a:t>
            </a:r>
          </a:p>
        </p:txBody>
      </p:sp>
    </p:spTree>
    <p:extLst>
      <p:ext uri="{BB962C8B-B14F-4D97-AF65-F5344CB8AC3E}">
        <p14:creationId xmlns:p14="http://schemas.microsoft.com/office/powerpoint/2010/main" val="54953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1F5C-902C-4200-A1CB-0E1C62D88380}"/>
              </a:ext>
            </a:extLst>
          </p:cNvPr>
          <p:cNvSpPr>
            <a:spLocks noGrp="1"/>
          </p:cNvSpPr>
          <p:nvPr>
            <p:ph type="title"/>
          </p:nvPr>
        </p:nvSpPr>
        <p:spPr/>
        <p:txBody>
          <a:bodyPr/>
          <a:lstStyle/>
          <a:p>
            <a:r>
              <a:rPr lang="en-US" sz="4400" dirty="0"/>
              <a:t>Approach:</a:t>
            </a:r>
            <a:endParaRPr lang="en-US" dirty="0"/>
          </a:p>
        </p:txBody>
      </p:sp>
      <p:sp>
        <p:nvSpPr>
          <p:cNvPr id="3" name="Content Placeholder 2">
            <a:extLst>
              <a:ext uri="{FF2B5EF4-FFF2-40B4-BE49-F238E27FC236}">
                <a16:creationId xmlns:a16="http://schemas.microsoft.com/office/drawing/2014/main" id="{74AFF000-A075-415C-9356-586FAC51F2EF}"/>
              </a:ext>
            </a:extLst>
          </p:cNvPr>
          <p:cNvSpPr>
            <a:spLocks noGrp="1"/>
          </p:cNvSpPr>
          <p:nvPr>
            <p:ph idx="1"/>
          </p:nvPr>
        </p:nvSpPr>
        <p:spPr>
          <a:xfrm>
            <a:off x="1023257" y="1400630"/>
            <a:ext cx="10522632" cy="5457370"/>
          </a:xfrm>
        </p:spPr>
        <p:txBody>
          <a:bodyPr>
            <a:normAutofit/>
          </a:bodyPr>
          <a:lstStyle/>
          <a:p>
            <a:r>
              <a:rPr lang="en-US" dirty="0"/>
              <a:t>The given problem would require advanced Excel skills and knowledge of data analysis techniques such as regression analysis, pivot tables, sensitivity analysis, optimization, and time series analysis. </a:t>
            </a:r>
          </a:p>
          <a:p>
            <a:r>
              <a:rPr lang="en-US" dirty="0"/>
              <a:t>However, by answering these questions and building an interactive dashboard, a data analyst could provide valuable insights to a car manufacturer and help them optimize their pricing and product development decisions to maximize profitability while meeting consumer demand.</a:t>
            </a:r>
          </a:p>
        </p:txBody>
      </p:sp>
    </p:spTree>
    <p:extLst>
      <p:ext uri="{BB962C8B-B14F-4D97-AF65-F5344CB8AC3E}">
        <p14:creationId xmlns:p14="http://schemas.microsoft.com/office/powerpoint/2010/main" val="34314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C090-3790-4C6B-AC86-6E8847023F33}"/>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10339AD3-F9B8-4D57-BA9A-DF825B7ABD14}"/>
              </a:ext>
            </a:extLst>
          </p:cNvPr>
          <p:cNvSpPr>
            <a:spLocks noGrp="1"/>
          </p:cNvSpPr>
          <p:nvPr>
            <p:ph idx="1"/>
          </p:nvPr>
        </p:nvSpPr>
        <p:spPr/>
        <p:txBody>
          <a:bodyPr/>
          <a:lstStyle/>
          <a:p>
            <a:r>
              <a:rPr lang="en-US" dirty="0"/>
              <a:t>Microsoft Excel 2021 - A spreadsheet editor software used mainly by professionals to enter data in table format, perform computations, plot graphs etc. Here Microsoft Excel is used to filter data and plot graphs to get insights about IMDB MOVIES analysis project.</a:t>
            </a:r>
          </a:p>
          <a:p>
            <a:r>
              <a:rPr lang="en-US" dirty="0"/>
              <a:t>Microsoft PowerPoint - Microsoft PowerPoint is a powerful presentation software that allows you to create clean and impactful slideshows.</a:t>
            </a:r>
          </a:p>
        </p:txBody>
      </p:sp>
    </p:spTree>
    <p:extLst>
      <p:ext uri="{BB962C8B-B14F-4D97-AF65-F5344CB8AC3E}">
        <p14:creationId xmlns:p14="http://schemas.microsoft.com/office/powerpoint/2010/main" val="194139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2209-3B6C-403C-AB5B-C119C420CAFC}"/>
              </a:ext>
            </a:extLst>
          </p:cNvPr>
          <p:cNvSpPr>
            <a:spLocks noGrp="1"/>
          </p:cNvSpPr>
          <p:nvPr>
            <p:ph type="title"/>
          </p:nvPr>
        </p:nvSpPr>
        <p:spPr>
          <a:xfrm>
            <a:off x="646111" y="396446"/>
            <a:ext cx="9404723" cy="1400530"/>
          </a:xfrm>
        </p:spPr>
        <p:txBody>
          <a:bodyPr/>
          <a:lstStyle/>
          <a:p>
            <a:r>
              <a:rPr lang="en-US" dirty="0"/>
              <a:t>Identify Missing Data and Deal with it Appropriately:</a:t>
            </a:r>
          </a:p>
        </p:txBody>
      </p:sp>
      <p:sp>
        <p:nvSpPr>
          <p:cNvPr id="3" name="Content Placeholder 2">
            <a:extLst>
              <a:ext uri="{FF2B5EF4-FFF2-40B4-BE49-F238E27FC236}">
                <a16:creationId xmlns:a16="http://schemas.microsoft.com/office/drawing/2014/main" id="{A1788033-0CEF-4102-ACA4-021A42A25C1A}"/>
              </a:ext>
            </a:extLst>
          </p:cNvPr>
          <p:cNvSpPr>
            <a:spLocks noGrp="1"/>
          </p:cNvSpPr>
          <p:nvPr>
            <p:ph sz="half" idx="1"/>
          </p:nvPr>
        </p:nvSpPr>
        <p:spPr>
          <a:xfrm>
            <a:off x="646111" y="2159545"/>
            <a:ext cx="10537704" cy="4522609"/>
          </a:xfrm>
        </p:spPr>
        <p:txBody>
          <a:bodyPr>
            <a:normAutofit/>
          </a:bodyPr>
          <a:lstStyle/>
          <a:p>
            <a:pPr marL="0" indent="0">
              <a:lnSpc>
                <a:spcPct val="110000"/>
              </a:lnSpc>
              <a:buClr>
                <a:schemeClr val="tx1"/>
              </a:buClr>
              <a:buSzPct val="92000"/>
              <a:buNone/>
            </a:pPr>
            <a:r>
              <a:rPr lang="en-US" sz="2000" dirty="0"/>
              <a:t>In provided data set the no. of observation was 11914 and no. of variable was 16. Here we use count blank function to identify the blank space in dataset .                Formulas: count blank: </a:t>
            </a:r>
            <a:r>
              <a:rPr lang="en-US" sz="2000" dirty="0" err="1"/>
              <a:t>countblank</a:t>
            </a:r>
            <a:r>
              <a:rPr lang="en-US" sz="2000" dirty="0"/>
              <a:t>(column)</a:t>
            </a:r>
          </a:p>
          <a:p>
            <a:pPr marL="0" indent="0">
              <a:lnSpc>
                <a:spcPct val="110000"/>
              </a:lnSpc>
              <a:buClr>
                <a:schemeClr val="tx1"/>
              </a:buClr>
              <a:buSzPct val="92000"/>
              <a:buNone/>
            </a:pPr>
            <a:r>
              <a:rPr lang="en-US" sz="2000" dirty="0"/>
              <a:t>The no. of blanks finds in variables are : Engine Fuel Type(3 blanks), Engine HP(69 blanks), Engine Cylinders(30 blanks), Number of Doors(6 blanks). </a:t>
            </a:r>
          </a:p>
          <a:p>
            <a:pPr marL="0" indent="0">
              <a:lnSpc>
                <a:spcPct val="110000"/>
              </a:lnSpc>
              <a:buClr>
                <a:schemeClr val="tx1"/>
              </a:buClr>
              <a:buSzPct val="92000"/>
              <a:buNone/>
            </a:pPr>
            <a:r>
              <a:rPr lang="en-US" sz="2000" dirty="0"/>
              <a:t>The no. of missing data is less, that’s why I decided to delete the blank space from data set that are 102  rows and removed duplicate values that are 715 rows .</a:t>
            </a:r>
          </a:p>
          <a:p>
            <a:pPr marL="0" indent="0">
              <a:lnSpc>
                <a:spcPct val="110000"/>
              </a:lnSpc>
              <a:buClr>
                <a:schemeClr val="tx1"/>
              </a:buClr>
              <a:buSzPct val="92000"/>
              <a:buNone/>
            </a:pPr>
            <a:r>
              <a:rPr lang="en-US" sz="2000" dirty="0"/>
              <a:t>After that the no. of observation remains are 11097.</a:t>
            </a:r>
          </a:p>
        </p:txBody>
      </p:sp>
    </p:spTree>
    <p:extLst>
      <p:ext uri="{BB962C8B-B14F-4D97-AF65-F5344CB8AC3E}">
        <p14:creationId xmlns:p14="http://schemas.microsoft.com/office/powerpoint/2010/main" val="418801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1 A:</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43690"/>
            <a:ext cx="10423319" cy="1019115"/>
          </a:xfrm>
        </p:spPr>
        <p:txBody>
          <a:bodyPr>
            <a:normAutofit lnSpcReduction="10000"/>
          </a:bodyPr>
          <a:lstStyle/>
          <a:p>
            <a:pPr marL="0" indent="0">
              <a:buClr>
                <a:schemeClr val="tx1"/>
              </a:buClr>
              <a:buSzPct val="92000"/>
              <a:buNone/>
            </a:pPr>
            <a:r>
              <a:rPr lang="en-US" dirty="0"/>
              <a:t>Task 1A : Create a pivot table that shows the number of car models in each market category and their corresponding popularity scores.</a:t>
            </a:r>
          </a:p>
          <a:p>
            <a:pPr marL="0" indent="0">
              <a:buClr>
                <a:schemeClr val="tx1"/>
              </a:buClr>
              <a:buSzPct val="92000"/>
              <a:buNone/>
            </a:pPr>
            <a:r>
              <a:rPr lang="en-US" dirty="0"/>
              <a:t>Result :</a:t>
            </a:r>
          </a:p>
        </p:txBody>
      </p:sp>
      <p:pic>
        <p:nvPicPr>
          <p:cNvPr id="8" name="Picture 7">
            <a:extLst>
              <a:ext uri="{FF2B5EF4-FFF2-40B4-BE49-F238E27FC236}">
                <a16:creationId xmlns:a16="http://schemas.microsoft.com/office/drawing/2014/main" id="{FC85CA18-2CD0-46F6-968C-4553FFAC8F4F}"/>
              </a:ext>
            </a:extLst>
          </p:cNvPr>
          <p:cNvPicPr>
            <a:picLocks noChangeAspect="1"/>
          </p:cNvPicPr>
          <p:nvPr/>
        </p:nvPicPr>
        <p:blipFill>
          <a:blip r:embed="rId2"/>
          <a:stretch>
            <a:fillRect/>
          </a:stretch>
        </p:blipFill>
        <p:spPr>
          <a:xfrm>
            <a:off x="884340" y="2323496"/>
            <a:ext cx="10423319" cy="4343400"/>
          </a:xfrm>
          <a:prstGeom prst="rect">
            <a:avLst/>
          </a:prstGeom>
        </p:spPr>
      </p:pic>
    </p:spTree>
    <p:extLst>
      <p:ext uri="{BB962C8B-B14F-4D97-AF65-F5344CB8AC3E}">
        <p14:creationId xmlns:p14="http://schemas.microsoft.com/office/powerpoint/2010/main" val="322823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1 B:</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1B : Create a combo chart that visualizes the relationship between market category and popularity.</a:t>
            </a:r>
          </a:p>
          <a:p>
            <a:pPr marL="0" indent="0">
              <a:buClr>
                <a:schemeClr val="tx1"/>
              </a:buClr>
              <a:buSzPct val="92000"/>
              <a:buNone/>
            </a:pPr>
            <a:r>
              <a:rPr lang="en-US" dirty="0"/>
              <a:t>Result :</a:t>
            </a:r>
          </a:p>
        </p:txBody>
      </p:sp>
      <p:pic>
        <p:nvPicPr>
          <p:cNvPr id="5" name="Picture 4">
            <a:extLst>
              <a:ext uri="{FF2B5EF4-FFF2-40B4-BE49-F238E27FC236}">
                <a16:creationId xmlns:a16="http://schemas.microsoft.com/office/drawing/2014/main" id="{42D212EF-5F86-4ABA-84AC-FF455AAAEA39}"/>
              </a:ext>
            </a:extLst>
          </p:cNvPr>
          <p:cNvPicPr>
            <a:picLocks noChangeAspect="1"/>
          </p:cNvPicPr>
          <p:nvPr/>
        </p:nvPicPr>
        <p:blipFill>
          <a:blip r:embed="rId2"/>
          <a:stretch>
            <a:fillRect/>
          </a:stretch>
        </p:blipFill>
        <p:spPr>
          <a:xfrm>
            <a:off x="884340" y="2406248"/>
            <a:ext cx="10423319" cy="4210050"/>
          </a:xfrm>
          <a:prstGeom prst="rect">
            <a:avLst/>
          </a:prstGeom>
        </p:spPr>
      </p:pic>
    </p:spTree>
    <p:extLst>
      <p:ext uri="{BB962C8B-B14F-4D97-AF65-F5344CB8AC3E}">
        <p14:creationId xmlns:p14="http://schemas.microsoft.com/office/powerpoint/2010/main" val="305091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D5-DE7C-4BB6-A8F7-F2EE37B3E467}"/>
              </a:ext>
            </a:extLst>
          </p:cNvPr>
          <p:cNvSpPr>
            <a:spLocks noGrp="1"/>
          </p:cNvSpPr>
          <p:nvPr>
            <p:ph type="title"/>
          </p:nvPr>
        </p:nvSpPr>
        <p:spPr>
          <a:xfrm>
            <a:off x="646111" y="452718"/>
            <a:ext cx="10129741" cy="1400530"/>
          </a:xfrm>
        </p:spPr>
        <p:txBody>
          <a:bodyPr/>
          <a:lstStyle/>
          <a:p>
            <a:r>
              <a:rPr lang="en-US" dirty="0"/>
              <a:t>Data Analysis Task 2:</a:t>
            </a:r>
          </a:p>
        </p:txBody>
      </p:sp>
      <p:sp>
        <p:nvSpPr>
          <p:cNvPr id="3" name="Content Placeholder 2">
            <a:extLst>
              <a:ext uri="{FF2B5EF4-FFF2-40B4-BE49-F238E27FC236}">
                <a16:creationId xmlns:a16="http://schemas.microsoft.com/office/drawing/2014/main" id="{41CB6B5C-44CC-4CEC-9C28-A1AACC90C7A5}"/>
              </a:ext>
            </a:extLst>
          </p:cNvPr>
          <p:cNvSpPr>
            <a:spLocks noGrp="1"/>
          </p:cNvSpPr>
          <p:nvPr>
            <p:ph sz="half" idx="1"/>
          </p:nvPr>
        </p:nvSpPr>
        <p:spPr>
          <a:xfrm>
            <a:off x="884340" y="1307104"/>
            <a:ext cx="10423319" cy="822644"/>
          </a:xfrm>
        </p:spPr>
        <p:txBody>
          <a:bodyPr>
            <a:noAutofit/>
          </a:bodyPr>
          <a:lstStyle/>
          <a:p>
            <a:pPr marL="0" indent="0">
              <a:buClr>
                <a:schemeClr val="tx1"/>
              </a:buClr>
              <a:buSzPct val="92000"/>
              <a:buNone/>
            </a:pPr>
            <a:r>
              <a:rPr lang="en-US" dirty="0"/>
              <a:t>Task 2:  Create a scatter chart that plots engine power on the x-axis and price on the y-axis. Add a trendline to the chart to visualize the relationship between these variables.</a:t>
            </a:r>
          </a:p>
          <a:p>
            <a:pPr marL="0" indent="0">
              <a:buClr>
                <a:schemeClr val="tx1"/>
              </a:buClr>
              <a:buSzPct val="92000"/>
              <a:buNone/>
            </a:pPr>
            <a:r>
              <a:rPr lang="en-US" dirty="0"/>
              <a:t>Result :</a:t>
            </a:r>
          </a:p>
        </p:txBody>
      </p:sp>
      <p:pic>
        <p:nvPicPr>
          <p:cNvPr id="7" name="Picture 6">
            <a:extLst>
              <a:ext uri="{FF2B5EF4-FFF2-40B4-BE49-F238E27FC236}">
                <a16:creationId xmlns:a16="http://schemas.microsoft.com/office/drawing/2014/main" id="{63EC3721-1F1C-46F1-87F7-B6E151AA4656}"/>
              </a:ext>
            </a:extLst>
          </p:cNvPr>
          <p:cNvPicPr>
            <a:picLocks noChangeAspect="1"/>
          </p:cNvPicPr>
          <p:nvPr/>
        </p:nvPicPr>
        <p:blipFill>
          <a:blip r:embed="rId2"/>
          <a:stretch>
            <a:fillRect/>
          </a:stretch>
        </p:blipFill>
        <p:spPr>
          <a:xfrm>
            <a:off x="884340" y="2500032"/>
            <a:ext cx="10423319" cy="4097716"/>
          </a:xfrm>
          <a:prstGeom prst="rect">
            <a:avLst/>
          </a:prstGeom>
        </p:spPr>
      </p:pic>
    </p:spTree>
    <p:extLst>
      <p:ext uri="{BB962C8B-B14F-4D97-AF65-F5344CB8AC3E}">
        <p14:creationId xmlns:p14="http://schemas.microsoft.com/office/powerpoint/2010/main" val="300857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1013</TotalTime>
  <Words>1487</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Manrope</vt:lpstr>
      <vt:lpstr>Wingdings</vt:lpstr>
      <vt:lpstr>Wingdings 3</vt:lpstr>
      <vt:lpstr>Ion</vt:lpstr>
      <vt:lpstr>Analyzing the Impact of Car Features on Price and Profitability</vt:lpstr>
      <vt:lpstr>Contents:</vt:lpstr>
      <vt:lpstr>Project Description:</vt:lpstr>
      <vt:lpstr>Approach:</vt:lpstr>
      <vt:lpstr>Tech-Stack Used:</vt:lpstr>
      <vt:lpstr>Identify Missing Data and Deal with it Appropriately:</vt:lpstr>
      <vt:lpstr>Data Analysis Task 1 A:</vt:lpstr>
      <vt:lpstr>Data Analysis Task 1 B:</vt:lpstr>
      <vt:lpstr>Data Analysis Task 2:</vt:lpstr>
      <vt:lpstr>Data Analysis Task 3:</vt:lpstr>
      <vt:lpstr>Data Analysis Task 4 A:</vt:lpstr>
      <vt:lpstr>Data Analysis Task 4 B:</vt:lpstr>
      <vt:lpstr>Data Analysis Task 5 A:</vt:lpstr>
      <vt:lpstr>Data Analysis Task 5 B:</vt:lpstr>
      <vt:lpstr>Dashboard Task 1:</vt:lpstr>
      <vt:lpstr>Dashboard Task 1:</vt:lpstr>
      <vt:lpstr>Dashboard Task 2 :</vt:lpstr>
      <vt:lpstr>Dashboard Task 2:</vt:lpstr>
      <vt:lpstr>Dashboard Task 3 :</vt:lpstr>
      <vt:lpstr>Dashboard Task 3 :</vt:lpstr>
      <vt:lpstr>Dashboard Task 4 :</vt:lpstr>
      <vt:lpstr>Dashboard Task 4 :</vt:lpstr>
      <vt:lpstr>Dashboard Task 5 :</vt:lpstr>
      <vt:lpstr>Dashboard Task 5 :</vt:lpstr>
      <vt:lpstr>Dashboard View :</vt:lpstr>
      <vt:lpstr>Insights:</vt:lpstr>
      <vt:lpstr>Results:</vt:lpstr>
      <vt:lpstr>Thank y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Deepak Soni</dc:creator>
  <cp:lastModifiedBy>PRISHA'S DADY</cp:lastModifiedBy>
  <cp:revision>91</cp:revision>
  <dcterms:created xsi:type="dcterms:W3CDTF">2024-06-08T06:15:43Z</dcterms:created>
  <dcterms:modified xsi:type="dcterms:W3CDTF">2024-08-05T11:48:03Z</dcterms:modified>
</cp:coreProperties>
</file>