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 id="2147483815" r:id="rId2"/>
    <p:sldMasterId id="2147483827" r:id="rId3"/>
    <p:sldMasterId id="2147483839" r:id="rId4"/>
    <p:sldMasterId id="2147483851" r:id="rId5"/>
  </p:sldMasterIdLst>
  <p:notesMasterIdLst>
    <p:notesMasterId r:id="rId28"/>
  </p:notesMasterIdLst>
  <p:sldIdLst>
    <p:sldId id="278" r:id="rId6"/>
    <p:sldId id="261" r:id="rId7"/>
    <p:sldId id="257" r:id="rId8"/>
    <p:sldId id="258" r:id="rId9"/>
    <p:sldId id="259" r:id="rId10"/>
    <p:sldId id="260" r:id="rId11"/>
    <p:sldId id="284" r:id="rId12"/>
    <p:sldId id="281" r:id="rId13"/>
    <p:sldId id="263" r:id="rId14"/>
    <p:sldId id="264" r:id="rId15"/>
    <p:sldId id="282" r:id="rId16"/>
    <p:sldId id="283" r:id="rId17"/>
    <p:sldId id="265" r:id="rId18"/>
    <p:sldId id="266" r:id="rId19"/>
    <p:sldId id="267" r:id="rId20"/>
    <p:sldId id="272" r:id="rId21"/>
    <p:sldId id="269" r:id="rId22"/>
    <p:sldId id="280" r:id="rId23"/>
    <p:sldId id="279" r:id="rId24"/>
    <p:sldId id="273" r:id="rId25"/>
    <p:sldId id="274"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8158E9C-6DC5-40A9-9B54-C6A75FD55D9D}">
          <p14:sldIdLst>
            <p14:sldId id="278"/>
            <p14:sldId id="261"/>
            <p14:sldId id="257"/>
            <p14:sldId id="258"/>
            <p14:sldId id="259"/>
            <p14:sldId id="260"/>
            <p14:sldId id="284"/>
            <p14:sldId id="281"/>
            <p14:sldId id="263"/>
            <p14:sldId id="264"/>
            <p14:sldId id="282"/>
            <p14:sldId id="283"/>
            <p14:sldId id="265"/>
            <p14:sldId id="266"/>
            <p14:sldId id="267"/>
            <p14:sldId id="272"/>
            <p14:sldId id="269"/>
            <p14:sldId id="280"/>
            <p14:sldId id="279"/>
            <p14:sldId id="273"/>
            <p14:sldId id="27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0" autoAdjust="0"/>
    <p:restoredTop sz="65821" autoAdjust="0"/>
  </p:normalViewPr>
  <p:slideViewPr>
    <p:cSldViewPr snapToGrid="0">
      <p:cViewPr>
        <p:scale>
          <a:sx n="100" d="100"/>
          <a:sy n="100" d="100"/>
        </p:scale>
        <p:origin x="138" y="-42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3A844-FF17-462A-8C3B-65435EF1777C}" type="datetimeFigureOut">
              <a:rPr lang="zh-CN" altLang="en-US" smtClean="0"/>
              <a:t>2016/11/8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B276E-09F9-4779-B134-2E734761C9E3}" type="slidenum">
              <a:rPr lang="zh-CN" altLang="en-US" smtClean="0"/>
              <a:t>‹#›</a:t>
            </a:fld>
            <a:endParaRPr lang="zh-CN" altLang="en-US"/>
          </a:p>
        </p:txBody>
      </p:sp>
    </p:spTree>
    <p:extLst>
      <p:ext uri="{BB962C8B-B14F-4D97-AF65-F5344CB8AC3E}">
        <p14:creationId xmlns:p14="http://schemas.microsoft.com/office/powerpoint/2010/main" val="3161099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a:t>
            </a:fld>
            <a:endParaRPr lang="zh-CN" altLang="en-US"/>
          </a:p>
        </p:txBody>
      </p:sp>
    </p:spTree>
    <p:extLst>
      <p:ext uri="{BB962C8B-B14F-4D97-AF65-F5344CB8AC3E}">
        <p14:creationId xmlns:p14="http://schemas.microsoft.com/office/powerpoint/2010/main" val="3276356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An intuitive visual interpretation is shown: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 blue points are annotated landmarks while red points are mapped from </a:t>
            </a:r>
            <a:r>
              <a:rPr lang="en-US" altLang="zh-CN" sz="1200" b="0" i="0" u="none" strike="noStrike" kern="1200" baseline="0" dirty="0" err="1" smtClean="0">
                <a:solidFill>
                  <a:schemeClr val="tx1"/>
                </a:solidFill>
                <a:latin typeface="+mn-lt"/>
                <a:ea typeface="+mn-ea"/>
                <a:cs typeface="+mn-cs"/>
              </a:rPr>
              <a:t>meanshape</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Positive samples extracted in this way retain excellent uniformity, which would be used for training LE and LM component detector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The pose-invariant component mapping method is also used for preparing negative samples for bootstrapping</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10</a:t>
            </a:fld>
            <a:endParaRPr lang="zh-CN" altLang="en-US"/>
          </a:p>
        </p:txBody>
      </p:sp>
    </p:spTree>
    <p:extLst>
      <p:ext uri="{BB962C8B-B14F-4D97-AF65-F5344CB8AC3E}">
        <p14:creationId xmlns:p14="http://schemas.microsoft.com/office/powerpoint/2010/main" val="448570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11</a:t>
            </a:fld>
            <a:endParaRPr lang="zh-CN" altLang="en-US"/>
          </a:p>
        </p:txBody>
      </p:sp>
    </p:spTree>
    <p:extLst>
      <p:ext uri="{BB962C8B-B14F-4D97-AF65-F5344CB8AC3E}">
        <p14:creationId xmlns:p14="http://schemas.microsoft.com/office/powerpoint/2010/main" val="301985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why not eyes, noses or other patches?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Our motivations are:</a:t>
            </a:r>
          </a:p>
          <a:p>
            <a:r>
              <a:rPr lang="en-US" altLang="zh-CN" sz="1200" b="0" i="0" u="none" strike="noStrike" kern="1200" baseline="0" dirty="0" smtClean="0">
                <a:solidFill>
                  <a:schemeClr val="tx1"/>
                </a:solidFill>
                <a:latin typeface="+mn-lt"/>
                <a:ea typeface="+mn-ea"/>
                <a:cs typeface="+mn-cs"/>
              </a:rPr>
              <a:t>These patches are not </a:t>
            </a:r>
            <a:r>
              <a:rPr lang="en-US" altLang="zh-CN" sz="1200" b="0" i="0" u="none" strike="noStrike" kern="1200" baseline="0" dirty="0" err="1" smtClean="0">
                <a:solidFill>
                  <a:schemeClr val="tx1"/>
                </a:solidFill>
                <a:latin typeface="+mn-lt"/>
                <a:ea typeface="+mn-ea"/>
                <a:cs typeface="+mn-cs"/>
              </a:rPr>
              <a:t>dened</a:t>
            </a:r>
            <a:r>
              <a:rPr lang="en-US" altLang="zh-CN" sz="1200" b="0" i="0" u="none" strike="noStrike" kern="1200" baseline="0" dirty="0" smtClean="0">
                <a:solidFill>
                  <a:schemeClr val="tx1"/>
                </a:solidFill>
                <a:latin typeface="+mn-lt"/>
                <a:ea typeface="+mn-ea"/>
                <a:cs typeface="+mn-cs"/>
              </a:rPr>
              <a:t> arbitrarily or conceptually but based on the regression of local</a:t>
            </a:r>
          </a:p>
          <a:p>
            <a:r>
              <a:rPr lang="en-US" altLang="zh-CN" sz="1200" b="0" i="0" u="none" strike="noStrike" kern="1200" baseline="0" dirty="0" smtClean="0">
                <a:solidFill>
                  <a:schemeClr val="tx1"/>
                </a:solidFill>
                <a:latin typeface="+mn-lt"/>
                <a:ea typeface="+mn-ea"/>
                <a:cs typeface="+mn-cs"/>
              </a:rPr>
              <a:t>landmarks. As in Fig 3, these landmarks are derived by LE/LM </a:t>
            </a:r>
            <a:r>
              <a:rPr lang="en-US" altLang="zh-CN" sz="1200" b="0" i="0" u="none" strike="noStrike" kern="1200" baseline="0" dirty="0" err="1" smtClean="0">
                <a:solidFill>
                  <a:schemeClr val="tx1"/>
                </a:solidFill>
                <a:latin typeface="+mn-lt"/>
                <a:ea typeface="+mn-ea"/>
                <a:cs typeface="+mn-cs"/>
              </a:rPr>
              <a:t>meanshape</a:t>
            </a:r>
            <a:r>
              <a:rPr lang="en-US" altLang="zh-CN" sz="1200" b="0" i="0" u="none" strike="noStrike" kern="1200" baseline="0" dirty="0" smtClean="0">
                <a:solidFill>
                  <a:schemeClr val="tx1"/>
                </a:solidFill>
                <a:latin typeface="+mn-lt"/>
                <a:ea typeface="+mn-ea"/>
                <a:cs typeface="+mn-cs"/>
              </a:rPr>
              <a:t> of AFLW to ensure that they retain invariance throughout the database</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Why 6 landmarks instead of 3 or 9?</a:t>
            </a:r>
          </a:p>
          <a:p>
            <a:r>
              <a:rPr lang="en-US" altLang="zh-CN" sz="1200" b="0" i="0" u="none" strike="noStrike" kern="1200" baseline="0" dirty="0" smtClean="0">
                <a:solidFill>
                  <a:schemeClr val="tx1"/>
                </a:solidFill>
                <a:latin typeface="+mn-lt"/>
                <a:ea typeface="+mn-ea"/>
                <a:cs typeface="+mn-cs"/>
              </a:rPr>
              <a:t>According to AFLW, a nose is defined by 3 landmarks, the width/height of these patches would then be too small for</a:t>
            </a:r>
          </a:p>
          <a:p>
            <a:r>
              <a:rPr lang="en-US" altLang="zh-CN" sz="1200" b="0" i="0" u="none" strike="noStrike" kern="1200" baseline="0" dirty="0" smtClean="0">
                <a:solidFill>
                  <a:schemeClr val="tx1"/>
                </a:solidFill>
                <a:latin typeface="+mn-lt"/>
                <a:ea typeface="+mn-ea"/>
                <a:cs typeface="+mn-cs"/>
              </a:rPr>
              <a:t>training and testing. While 9 landmarks would result with a facial area too broad thus vulnerable for occlusions.</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12</a:t>
            </a:fld>
            <a:endParaRPr lang="zh-CN" altLang="en-US"/>
          </a:p>
        </p:txBody>
      </p:sp>
    </p:spTree>
    <p:extLst>
      <p:ext uri="{BB962C8B-B14F-4D97-AF65-F5344CB8AC3E}">
        <p14:creationId xmlns:p14="http://schemas.microsoft.com/office/powerpoint/2010/main" val="313937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We choose NPD as our feature mainly for its two properties: illumination invariant and fast in speed because each computation involves only two pixels.</a:t>
            </a:r>
          </a:p>
          <a:p>
            <a:pPr marL="228600" indent="-228600">
              <a:buAutoNum type="arabicPeriod"/>
            </a:pP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With the scale-invariance property of NPD, the facial</a:t>
            </a:r>
          </a:p>
          <a:p>
            <a:r>
              <a:rPr lang="en-US" altLang="zh-CN" sz="1200" b="0" i="0" u="none" strike="noStrike" kern="1200" baseline="0" dirty="0" smtClean="0">
                <a:solidFill>
                  <a:schemeClr val="tx1"/>
                </a:solidFill>
                <a:latin typeface="+mn-lt"/>
                <a:ea typeface="+mn-ea"/>
                <a:cs typeface="+mn-cs"/>
              </a:rPr>
              <a:t>component detector is expected to be robust against illumination changes which</a:t>
            </a:r>
          </a:p>
          <a:p>
            <a:r>
              <a:rPr lang="en-US" altLang="zh-CN" sz="1200" b="0" i="0" u="none" strike="noStrike" kern="1200" baseline="0" dirty="0" smtClean="0">
                <a:solidFill>
                  <a:schemeClr val="tx1"/>
                </a:solidFill>
                <a:latin typeface="+mn-lt"/>
                <a:ea typeface="+mn-ea"/>
                <a:cs typeface="+mn-cs"/>
              </a:rPr>
              <a:t>is important in practice.</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The Deep Quadratic Tree (DQT) [23] is used as weak classier which learns two thresholds and is deeper compared to typical tree classifiers</a:t>
            </a:r>
          </a:p>
          <a:p>
            <a:r>
              <a:rPr lang="en-US" altLang="zh-CN" sz="1200" b="0" i="0" u="none" strike="noStrike" kern="1200" baseline="0" dirty="0" smtClean="0">
                <a:solidFill>
                  <a:schemeClr val="tx1"/>
                </a:solidFill>
                <a:latin typeface="+mn-lt"/>
                <a:ea typeface="+mn-ea"/>
                <a:cs typeface="+mn-cs"/>
              </a:rPr>
              <a:t>Soft-Cascade [31] as well as hard-negative mining are applied for cascade training.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While individual NPD features may be "weak", the Gentle </a:t>
            </a:r>
            <a:r>
              <a:rPr lang="en-US" altLang="zh-CN" sz="1200" b="0" i="0" u="none" strike="noStrike" kern="1200" baseline="0" dirty="0" err="1" smtClean="0">
                <a:solidFill>
                  <a:schemeClr val="tx1"/>
                </a:solidFill>
                <a:latin typeface="+mn-lt"/>
                <a:ea typeface="+mn-ea"/>
                <a:cs typeface="+mn-cs"/>
              </a:rPr>
              <a:t>AdaBoost</a:t>
            </a:r>
            <a:r>
              <a:rPr lang="en-US" altLang="zh-CN" sz="1200" b="0" i="0" u="none" strike="noStrike" kern="1200" baseline="0" dirty="0" smtClean="0">
                <a:solidFill>
                  <a:schemeClr val="tx1"/>
                </a:solidFill>
                <a:latin typeface="+mn-lt"/>
                <a:ea typeface="+mn-ea"/>
                <a:cs typeface="+mn-cs"/>
              </a:rPr>
              <a:t> algorithm is utilized to learn a subset of NPD features organized in</a:t>
            </a:r>
          </a:p>
          <a:p>
            <a:r>
              <a:rPr lang="en-US" altLang="zh-CN" sz="1200" b="0" i="0" u="none" strike="noStrike" kern="1200" baseline="0" dirty="0" smtClean="0">
                <a:solidFill>
                  <a:schemeClr val="tx1"/>
                </a:solidFill>
                <a:latin typeface="+mn-lt"/>
                <a:ea typeface="+mn-ea"/>
                <a:cs typeface="+mn-cs"/>
              </a:rPr>
              <a:t>DQT for stronger discriminative ability.</a:t>
            </a:r>
          </a:p>
          <a:p>
            <a:pPr marL="228600" indent="-228600">
              <a:buAutoNum type="arabicPeriod"/>
            </a:pPr>
            <a:endParaRPr lang="en-US" altLang="zh-CN" sz="1200" b="0" i="0" u="none" strike="noStrike" kern="1200" baseline="0" dirty="0" smtClean="0">
              <a:solidFill>
                <a:schemeClr val="tx1"/>
              </a:solidFill>
              <a:latin typeface="+mn-lt"/>
              <a:ea typeface="+mn-ea"/>
              <a:cs typeface="+mn-cs"/>
            </a:endParaRP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13</a:t>
            </a:fld>
            <a:endParaRPr lang="zh-CN" altLang="en-US"/>
          </a:p>
        </p:txBody>
      </p:sp>
    </p:spTree>
    <p:extLst>
      <p:ext uri="{BB962C8B-B14F-4D97-AF65-F5344CB8AC3E}">
        <p14:creationId xmlns:p14="http://schemas.microsoft.com/office/powerpoint/2010/main" val="1242533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This figure shows some example outputs by LE and LM detector respectively. As can be seen, our component-based detector has the inherent advantages under occasions of occlusions (the first and last picture)</a:t>
            </a:r>
          </a:p>
          <a:p>
            <a:r>
              <a:rPr lang="en-US" altLang="zh-CN" sz="1200" b="0" i="0" u="none" strike="noStrike" kern="1200" baseline="0" dirty="0" smtClean="0">
                <a:solidFill>
                  <a:schemeClr val="tx1"/>
                </a:solidFill>
                <a:latin typeface="+mn-lt"/>
                <a:ea typeface="+mn-ea"/>
                <a:cs typeface="+mn-cs"/>
              </a:rPr>
              <a:t>and pose-variations (the 4</a:t>
            </a:r>
            <a:r>
              <a:rPr lang="en-US" altLang="zh-CN" sz="1200" b="0" i="0" u="none" strike="noStrike" kern="1200" baseline="30000" dirty="0" smtClean="0">
                <a:solidFill>
                  <a:schemeClr val="tx1"/>
                </a:solidFill>
                <a:latin typeface="+mn-lt"/>
                <a:ea typeface="+mn-ea"/>
                <a:cs typeface="+mn-cs"/>
              </a:rPr>
              <a:t>th</a:t>
            </a:r>
            <a:r>
              <a:rPr lang="en-US" altLang="zh-CN" sz="1200" b="0" i="0" u="none" strike="noStrike" kern="1200" baseline="0" dirty="0" smtClean="0">
                <a:solidFill>
                  <a:schemeClr val="tx1"/>
                </a:solidFill>
                <a:latin typeface="+mn-lt"/>
                <a:ea typeface="+mn-ea"/>
                <a:cs typeface="+mn-cs"/>
              </a:rPr>
              <a:t> and 7</a:t>
            </a:r>
            <a:r>
              <a:rPr lang="en-US" altLang="zh-CN" sz="1200" b="0" i="0" u="none" strike="noStrike" kern="1200" baseline="30000" dirty="0" smtClean="0">
                <a:solidFill>
                  <a:schemeClr val="tx1"/>
                </a:solidFill>
                <a:latin typeface="+mn-lt"/>
                <a:ea typeface="+mn-ea"/>
                <a:cs typeface="+mn-cs"/>
              </a:rPr>
              <a:t>th</a:t>
            </a:r>
            <a:r>
              <a:rPr lang="en-US" altLang="zh-CN" sz="1200" b="0" i="0" u="none" strike="noStrike" kern="1200" baseline="0" dirty="0" smtClean="0">
                <a:solidFill>
                  <a:schemeClr val="tx1"/>
                </a:solidFill>
                <a:latin typeface="+mn-lt"/>
                <a:ea typeface="+mn-ea"/>
                <a:cs typeface="+mn-cs"/>
              </a:rPr>
              <a:t> ), where a holistic detector would normally fail.</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14</a:t>
            </a:fld>
            <a:endParaRPr lang="zh-CN" altLang="en-US"/>
          </a:p>
        </p:txBody>
      </p:sp>
    </p:spTree>
    <p:extLst>
      <p:ext uri="{BB962C8B-B14F-4D97-AF65-F5344CB8AC3E}">
        <p14:creationId xmlns:p14="http://schemas.microsoft.com/office/powerpoint/2010/main" val="2120780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detection of right eyebrow + right eye (RE)</a:t>
            </a:r>
          </a:p>
          <a:p>
            <a:r>
              <a:rPr lang="en-US" altLang="zh-CN" sz="1200" b="0" i="0" u="none" strike="noStrike" kern="1200" baseline="0" dirty="0" smtClean="0">
                <a:solidFill>
                  <a:schemeClr val="tx1"/>
                </a:solidFill>
                <a:latin typeface="+mn-lt"/>
                <a:ea typeface="+mn-ea"/>
                <a:cs typeface="+mn-cs"/>
              </a:rPr>
              <a:t>and right mouth + right nose (RM) can be achieved by deploying the detector</a:t>
            </a:r>
          </a:p>
          <a:p>
            <a:r>
              <a:rPr lang="en-US" altLang="zh-CN" sz="1200" b="0" i="0" u="none" strike="noStrike" kern="1200" baseline="0" dirty="0" smtClean="0">
                <a:solidFill>
                  <a:schemeClr val="tx1"/>
                </a:solidFill>
                <a:latin typeface="+mn-lt"/>
                <a:ea typeface="+mn-ea"/>
                <a:cs typeface="+mn-cs"/>
              </a:rPr>
              <a:t>of their left counterpart. From left to right of the above figure illustrates how we locate RM and</a:t>
            </a:r>
          </a:p>
          <a:p>
            <a:r>
              <a:rPr lang="en-US" altLang="zh-CN" sz="1200" b="0" i="0" u="none" strike="noStrike" kern="1200" baseline="0" dirty="0" smtClean="0">
                <a:solidFill>
                  <a:schemeClr val="tx1"/>
                </a:solidFill>
                <a:latin typeface="+mn-lt"/>
                <a:ea typeface="+mn-ea"/>
                <a:cs typeface="+mn-cs"/>
              </a:rPr>
              <a:t>RE using the same detectors as LM and LE.</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15</a:t>
            </a:fld>
            <a:endParaRPr lang="zh-CN" altLang="en-US"/>
          </a:p>
        </p:txBody>
      </p:sp>
    </p:spTree>
    <p:extLst>
      <p:ext uri="{BB962C8B-B14F-4D97-AF65-F5344CB8AC3E}">
        <p14:creationId xmlns:p14="http://schemas.microsoft.com/office/powerpoint/2010/main" val="1131074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We use rectangle as facial representation. Note that our proposed pipeline also applies to elliptical representation as the aforementioned work flow remains unchanged. Line 6 to line 11 first obtains candidate outputs of a </a:t>
            </a:r>
            <a:r>
              <a:rPr lang="en-US" altLang="zh-CN" sz="1200" b="0" i="0" u="none" strike="noStrike" kern="1200" baseline="0" dirty="0" err="1" smtClean="0">
                <a:solidFill>
                  <a:schemeClr val="tx1"/>
                </a:solidFill>
                <a:latin typeface="+mn-lt"/>
                <a:ea typeface="+mn-ea"/>
                <a:cs typeface="+mn-cs"/>
              </a:rPr>
              <a:t>specic</a:t>
            </a:r>
            <a:r>
              <a:rPr lang="en-US" altLang="zh-CN" sz="1200" b="0" i="0" u="none" strike="noStrike" kern="1200" baseline="0" dirty="0" smtClean="0">
                <a:solidFill>
                  <a:schemeClr val="tx1"/>
                </a:solidFill>
                <a:latin typeface="+mn-lt"/>
                <a:ea typeface="+mn-ea"/>
                <a:cs typeface="+mn-cs"/>
              </a:rPr>
              <a:t> facial region by LE, RE, LM, RM facial part detectors denoted as region </a:t>
            </a:r>
            <a:r>
              <a:rPr lang="en-US" altLang="zh-CN" sz="1200" b="0" i="0" u="none" strike="noStrike" kern="1200" baseline="0" dirty="0" err="1" smtClean="0">
                <a:solidFill>
                  <a:schemeClr val="tx1"/>
                </a:solidFill>
                <a:latin typeface="+mn-lt"/>
                <a:ea typeface="+mn-ea"/>
                <a:cs typeface="+mn-cs"/>
              </a:rPr>
              <a:t>rects</a:t>
            </a:r>
            <a:endParaRPr lang="en-US" altLang="zh-CN" sz="1200" b="0" i="0" u="none" strike="noStrike" kern="1200" baseline="0" dirty="0" smtClean="0">
              <a:solidFill>
                <a:schemeClr val="tx1"/>
              </a:solidFill>
              <a:latin typeface="+mn-lt"/>
              <a:ea typeface="+mn-ea"/>
              <a:cs typeface="+mn-cs"/>
            </a:endParaRPr>
          </a:p>
          <a:p>
            <a:pPr marL="228600" indent="-228600">
              <a:buAutoNum type="arabicPeriod"/>
            </a:pPr>
            <a:r>
              <a:rPr lang="en-US" altLang="zh-CN" sz="1200" b="0" i="0" u="none" strike="noStrike" kern="1200" baseline="0" dirty="0" smtClean="0">
                <a:solidFill>
                  <a:schemeClr val="tx1"/>
                </a:solidFill>
                <a:latin typeface="+mn-lt"/>
                <a:ea typeface="+mn-ea"/>
                <a:cs typeface="+mn-cs"/>
              </a:rPr>
              <a:t>Line 12, winning rectangles from each are regressed directly to bounding boxes. </a:t>
            </a:r>
          </a:p>
          <a:p>
            <a:pPr marL="228600" indent="-228600">
              <a:buAutoNum type="arabicPeriod"/>
            </a:pPr>
            <a:r>
              <a:rPr lang="en-US" altLang="zh-CN" sz="1200" b="0" i="0" u="none" strike="noStrike" kern="1200" baseline="0" dirty="0" smtClean="0">
                <a:solidFill>
                  <a:schemeClr val="tx1"/>
                </a:solidFill>
                <a:latin typeface="+mn-lt"/>
                <a:ea typeface="+mn-ea"/>
                <a:cs typeface="+mn-cs"/>
              </a:rPr>
              <a:t>This is a local to global bottom up strategy because </a:t>
            </a:r>
            <a:r>
              <a:rPr lang="en-US" altLang="zh-CN" sz="1200" b="0" i="0" u="none" strike="noStrike" kern="1200" baseline="0" dirty="0" err="1" smtClean="0">
                <a:solidFill>
                  <a:schemeClr val="tx1"/>
                </a:solidFill>
                <a:latin typeface="+mn-lt"/>
                <a:ea typeface="+mn-ea"/>
                <a:cs typeface="+mn-cs"/>
              </a:rPr>
              <a:t>rects</a:t>
            </a:r>
            <a:r>
              <a:rPr lang="en-US" altLang="zh-CN" sz="1200" b="0" i="0" u="none" strike="noStrike" kern="1200" baseline="0" dirty="0" smtClean="0">
                <a:solidFill>
                  <a:schemeClr val="tx1"/>
                </a:solidFill>
                <a:latin typeface="+mn-lt"/>
                <a:ea typeface="+mn-ea"/>
                <a:cs typeface="+mn-cs"/>
              </a:rPr>
              <a:t> of different facial regions are mapped to global facial representations</a:t>
            </a:r>
          </a:p>
          <a:p>
            <a:r>
              <a:rPr lang="en-US" altLang="zh-CN" sz="1200" b="0" i="0" u="none" strike="noStrike" kern="1200" baseline="0" dirty="0" smtClean="0">
                <a:solidFill>
                  <a:schemeClr val="tx1"/>
                </a:solidFill>
                <a:latin typeface="+mn-lt"/>
                <a:ea typeface="+mn-ea"/>
                <a:cs typeface="+mn-cs"/>
              </a:rPr>
              <a:t>4. Note that we only learn two sets of regression parameters (linear regression), because during inference the coordinates of RE/RM component are </a:t>
            </a:r>
            <a:r>
              <a:rPr lang="en-US" altLang="zh-CN" sz="1200" b="0" i="0" u="none" strike="noStrike" kern="1200" baseline="0" dirty="0" err="1" smtClean="0">
                <a:solidFill>
                  <a:schemeClr val="tx1"/>
                </a:solidFill>
                <a:latin typeface="+mn-lt"/>
                <a:ea typeface="+mn-ea"/>
                <a:cs typeface="+mn-cs"/>
              </a:rPr>
              <a:t>rst</a:t>
            </a:r>
            <a:r>
              <a:rPr lang="en-US" altLang="zh-CN" sz="1200" b="0" i="0" u="none" strike="noStrike" kern="1200" baseline="0" dirty="0" smtClean="0">
                <a:solidFill>
                  <a:schemeClr val="tx1"/>
                </a:solidFill>
                <a:latin typeface="+mn-lt"/>
                <a:ea typeface="+mn-ea"/>
                <a:cs typeface="+mn-cs"/>
              </a:rPr>
              <a:t> mirrored, regressed and then mirrored </a:t>
            </a:r>
            <a:r>
              <a:rPr lang="en-US" altLang="zh-CN" sz="1200" b="0" i="0" u="none" strike="noStrike" kern="1200" baseline="0" dirty="0" smtClean="0">
                <a:solidFill>
                  <a:schemeClr val="tx1"/>
                </a:solidFill>
                <a:latin typeface="+mn-lt"/>
                <a:ea typeface="+mn-ea"/>
                <a:cs typeface="+mn-cs"/>
              </a:rPr>
              <a:t>back, using </a:t>
            </a:r>
            <a:r>
              <a:rPr lang="en-US" altLang="zh-CN" sz="1200" b="0" i="0" u="none" strike="noStrike" kern="1200" baseline="0" dirty="0" smtClean="0">
                <a:solidFill>
                  <a:schemeClr val="tx1"/>
                </a:solidFill>
                <a:latin typeface="+mn-lt"/>
                <a:ea typeface="+mn-ea"/>
                <a:cs typeface="+mn-cs"/>
              </a:rPr>
              <a:t>the same parameters of their left counterparts.</a:t>
            </a:r>
          </a:p>
          <a:p>
            <a:r>
              <a:rPr lang="en-US" altLang="zh-CN" sz="1200" b="0" i="0" u="none" strike="noStrike" kern="1200" baseline="0" dirty="0" smtClean="0">
                <a:solidFill>
                  <a:schemeClr val="tx1"/>
                </a:solidFill>
                <a:latin typeface="+mn-lt"/>
                <a:ea typeface="+mn-ea"/>
                <a:cs typeface="+mn-cs"/>
              </a:rPr>
              <a:t>5. </a:t>
            </a:r>
            <a:r>
              <a:rPr lang="en-US" altLang="zh-CN" dirty="0" smtClean="0"/>
              <a:t>Line </a:t>
            </a:r>
            <a:r>
              <a:rPr lang="en-US" altLang="zh-CN" dirty="0" smtClean="0"/>
              <a:t>15, </a:t>
            </a:r>
            <a:r>
              <a:rPr lang="en-US" altLang="zh-CN" dirty="0" smtClean="0"/>
              <a:t>these </a:t>
            </a:r>
            <a:r>
              <a:rPr lang="en-US" altLang="zh-CN" dirty="0" err="1" smtClean="0"/>
              <a:t>rects</a:t>
            </a:r>
            <a:r>
              <a:rPr lang="en-US" altLang="zh-CN" dirty="0" smtClean="0"/>
              <a:t> are then</a:t>
            </a:r>
            <a:r>
              <a:rPr lang="en-US" altLang="zh-CN" baseline="0" dirty="0" smtClean="0"/>
              <a:t> </a:t>
            </a:r>
            <a:r>
              <a:rPr lang="en-US" altLang="zh-CN" dirty="0" smtClean="0"/>
              <a:t>concatenated for partitioning using disjoint-set algorithm.</a:t>
            </a:r>
          </a:p>
          <a:p>
            <a:r>
              <a:rPr lang="en-US" altLang="zh-CN" sz="1200" b="0" i="0" u="none" strike="noStrike" kern="1200" baseline="0" dirty="0" smtClean="0">
                <a:solidFill>
                  <a:schemeClr val="tx1"/>
                </a:solidFill>
                <a:latin typeface="+mn-lt"/>
                <a:ea typeface="+mn-ea"/>
                <a:cs typeface="+mn-cs"/>
              </a:rPr>
              <a:t>6.  Then the locations of partitioned </a:t>
            </a:r>
            <a:r>
              <a:rPr lang="en-US" altLang="zh-CN" sz="1200" b="0" i="0" u="none" strike="noStrike" kern="1200" baseline="0" dirty="0" err="1" smtClean="0">
                <a:solidFill>
                  <a:schemeClr val="tx1"/>
                </a:solidFill>
                <a:latin typeface="+mn-lt"/>
                <a:ea typeface="+mn-ea"/>
                <a:cs typeface="+mn-cs"/>
              </a:rPr>
              <a:t>rects</a:t>
            </a:r>
            <a:r>
              <a:rPr lang="en-US" altLang="zh-CN" sz="1200" b="0" i="0" u="none" strike="noStrike" kern="1200" baseline="0" dirty="0" smtClean="0">
                <a:solidFill>
                  <a:schemeClr val="tx1"/>
                </a:solidFill>
                <a:latin typeface="+mn-lt"/>
                <a:ea typeface="+mn-ea"/>
                <a:cs typeface="+mn-cs"/>
              </a:rPr>
              <a:t> are translated and adjusted by tuning their widths and heights according to their confidence scores (weights).</a:t>
            </a:r>
          </a:p>
          <a:p>
            <a:r>
              <a:rPr lang="en-US" altLang="zh-CN" sz="1200" b="0" i="0" u="none" strike="noStrike" kern="1200" baseline="0" dirty="0" smtClean="0">
                <a:solidFill>
                  <a:schemeClr val="tx1"/>
                </a:solidFill>
                <a:latin typeface="+mn-lt"/>
                <a:ea typeface="+mn-ea"/>
                <a:cs typeface="+mn-cs"/>
              </a:rPr>
              <a:t>7.  Finally, NMS is deployed to eliminate interior </a:t>
            </a:r>
            <a:r>
              <a:rPr lang="en-US" altLang="zh-CN" sz="1200" b="0" i="0" u="none" strike="noStrike" kern="1200" baseline="0" dirty="0" err="1" smtClean="0">
                <a:solidFill>
                  <a:schemeClr val="tx1"/>
                </a:solidFill>
                <a:latin typeface="+mn-lt"/>
                <a:ea typeface="+mn-ea"/>
                <a:cs typeface="+mn-cs"/>
              </a:rPr>
              <a:t>rects</a:t>
            </a:r>
            <a:r>
              <a:rPr lang="en-US" altLang="zh-CN" sz="1200" b="0" i="0" u="none" strike="noStrike" kern="1200" baseline="0" dirty="0" smtClean="0">
                <a:solidFill>
                  <a:schemeClr val="tx1"/>
                </a:solidFill>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16</a:t>
            </a:fld>
            <a:endParaRPr lang="zh-CN" altLang="en-US"/>
          </a:p>
        </p:txBody>
      </p:sp>
    </p:spTree>
    <p:extLst>
      <p:ext uri="{BB962C8B-B14F-4D97-AF65-F5344CB8AC3E}">
        <p14:creationId xmlns:p14="http://schemas.microsoft.com/office/powerpoint/2010/main" val="3921379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Annotated Faces in the Wild (AFW) [18] contains 205 images collected from Flickr that contain images of cluttered scenes and </a:t>
            </a:r>
            <a:r>
              <a:rPr lang="en-US" altLang="zh-CN" sz="1200" b="0" i="0" u="none" strike="noStrike" kern="1200" baseline="0" dirty="0" err="1" smtClean="0">
                <a:solidFill>
                  <a:schemeClr val="tx1"/>
                </a:solidFill>
                <a:latin typeface="+mn-lt"/>
                <a:ea typeface="+mn-ea"/>
                <a:cs typeface="+mn-cs"/>
              </a:rPr>
              <a:t>dierent</a:t>
            </a:r>
            <a:r>
              <a:rPr lang="en-US" altLang="zh-CN" sz="1200" b="0" i="0" u="none" strike="noStrike" kern="1200" baseline="0" dirty="0" smtClean="0">
                <a:solidFill>
                  <a:schemeClr val="tx1"/>
                </a:solidFill>
                <a:latin typeface="+mn-lt"/>
                <a:ea typeface="+mn-ea"/>
                <a:cs typeface="+mn-cs"/>
              </a:rPr>
              <a:t> viewpoints.</a:t>
            </a:r>
          </a:p>
          <a:p>
            <a:pPr marL="228600" indent="-228600">
              <a:buAutoNum type="arabicPeriod"/>
            </a:pP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Face Detection Data Set and Benchmark (FDDB) [1] contains 2845 images with 5171 faces, with a wide range of arbitrary poses, occlusions, illumination changes and resolutions.</a:t>
            </a:r>
            <a:endParaRPr lang="en-US" altLang="zh-CN" sz="1200" dirty="0" smtClean="0"/>
          </a:p>
          <a:p>
            <a:pPr marL="285750" marR="0" indent="-285750" algn="l" defTabSz="914400" rtl="0" eaLnBrk="1" fontAlgn="auto" latinLnBrk="0" hangingPunct="1">
              <a:lnSpc>
                <a:spcPct val="100000"/>
              </a:lnSpc>
              <a:spcBef>
                <a:spcPts val="0"/>
              </a:spcBef>
              <a:spcAft>
                <a:spcPts val="0"/>
              </a:spcAft>
              <a:buClrTx/>
              <a:buSzTx/>
              <a:buFontTx/>
              <a:buAutoNum type="romanUcPeriod" startAt="3"/>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17</a:t>
            </a:fld>
            <a:endParaRPr lang="zh-CN" altLang="en-US"/>
          </a:p>
        </p:txBody>
      </p:sp>
    </p:spTree>
    <p:extLst>
      <p:ext uri="{BB962C8B-B14F-4D97-AF65-F5344CB8AC3E}">
        <p14:creationId xmlns:p14="http://schemas.microsoft.com/office/powerpoint/2010/main" val="1065000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To evaluate on AFW, we t winning </a:t>
            </a:r>
            <a:r>
              <a:rPr lang="en-US" altLang="zh-CN" sz="1200" b="0" i="0" u="none" strike="noStrike" kern="1200" baseline="0" dirty="0" err="1" smtClean="0">
                <a:solidFill>
                  <a:schemeClr val="tx1"/>
                </a:solidFill>
                <a:latin typeface="+mn-lt"/>
                <a:ea typeface="+mn-ea"/>
                <a:cs typeface="+mn-cs"/>
              </a:rPr>
              <a:t>rects</a:t>
            </a:r>
            <a:r>
              <a:rPr lang="en-US" altLang="zh-CN" sz="1200" b="0" i="0" u="none" strike="noStrike" kern="1200" baseline="0" dirty="0" smtClean="0">
                <a:solidFill>
                  <a:schemeClr val="tx1"/>
                </a:solidFill>
                <a:latin typeface="+mn-lt"/>
                <a:ea typeface="+mn-ea"/>
                <a:cs typeface="+mn-cs"/>
              </a:rPr>
              <a:t> from local component detectors to rectangle representations of the whole face, which would be used for further aggregation. </a:t>
            </a:r>
          </a:p>
          <a:p>
            <a:r>
              <a:rPr lang="en-US" altLang="zh-CN" sz="1200" b="0" i="0" u="none" strike="noStrike" kern="1200" baseline="0" dirty="0" smtClean="0">
                <a:solidFill>
                  <a:schemeClr val="tx1"/>
                </a:solidFill>
                <a:latin typeface="+mn-lt"/>
                <a:ea typeface="+mn-ea"/>
                <a:cs typeface="+mn-cs"/>
              </a:rPr>
              <a:t>2. We compare AVC with both academic methods like DPM, </a:t>
            </a:r>
            <a:r>
              <a:rPr lang="en-US" altLang="zh-CN" sz="1200" b="0" i="0" u="none" strike="noStrike" kern="1200" baseline="0" dirty="0" err="1" smtClean="0">
                <a:solidFill>
                  <a:schemeClr val="tx1"/>
                </a:solidFill>
                <a:latin typeface="+mn-lt"/>
                <a:ea typeface="+mn-ea"/>
                <a:cs typeface="+mn-cs"/>
              </a:rPr>
              <a:t>HeadHunter</a:t>
            </a:r>
            <a:r>
              <a:rPr lang="en-US" altLang="zh-CN" sz="1200" b="0" i="0" u="none" strike="noStrike" kern="1200" baseline="0" dirty="0" smtClean="0">
                <a:solidFill>
                  <a:schemeClr val="tx1"/>
                </a:solidFill>
                <a:latin typeface="+mn-lt"/>
                <a:ea typeface="+mn-ea"/>
                <a:cs typeface="+mn-cs"/>
              </a:rPr>
              <a:t>, Structured Models and commercial systems like Face++ and Picasa.</a:t>
            </a:r>
          </a:p>
          <a:p>
            <a:r>
              <a:rPr lang="en-US" altLang="zh-CN" sz="1200" b="0" i="0" u="none" strike="noStrike" kern="1200" baseline="0" dirty="0" smtClean="0">
                <a:solidFill>
                  <a:schemeClr val="tx1"/>
                </a:solidFill>
                <a:latin typeface="+mn-lt"/>
                <a:ea typeface="+mn-ea"/>
                <a:cs typeface="+mn-cs"/>
              </a:rPr>
              <a:t>3. AVC outperforms DPM and is superior or equal to Face++ and Google Picasa. The precision of AVC is 98.68% with a recall of 97.13%, and the AP of AVC is 98.08%</a:t>
            </a:r>
          </a:p>
          <a:p>
            <a:r>
              <a:rPr lang="en-US" altLang="zh-CN" sz="1200" b="0" i="0" u="none" strike="noStrike" kern="1200" baseline="0" dirty="0" smtClean="0">
                <a:solidFill>
                  <a:schemeClr val="tx1"/>
                </a:solidFill>
                <a:latin typeface="+mn-lt"/>
                <a:ea typeface="+mn-ea"/>
                <a:cs typeface="+mn-cs"/>
              </a:rPr>
              <a:t>4. As FDDB uses ellipse for annotations, we map the output rectangles to elliptical representations of the whole face.</a:t>
            </a:r>
          </a:p>
          <a:p>
            <a:r>
              <a:rPr lang="en-US" altLang="zh-CN" dirty="0" smtClean="0"/>
              <a:t>5. </a:t>
            </a:r>
            <a:r>
              <a:rPr lang="en-US" altLang="zh-CN" sz="1200" b="0" i="0" u="none" strike="noStrike" kern="1200" baseline="0" dirty="0" smtClean="0">
                <a:solidFill>
                  <a:schemeClr val="tx1"/>
                </a:solidFill>
                <a:latin typeface="+mn-lt"/>
                <a:ea typeface="+mn-ea"/>
                <a:cs typeface="+mn-cs"/>
              </a:rPr>
              <a:t>Ours performs worse than MTCNN and DP2MFD which resort to powerful yet complex CN- N features but is better than </a:t>
            </a:r>
            <a:r>
              <a:rPr lang="en-US" altLang="zh-CN" sz="1200" b="0" i="0" u="none" strike="noStrike" kern="1200" baseline="0" dirty="0" err="1" smtClean="0">
                <a:solidFill>
                  <a:schemeClr val="tx1"/>
                </a:solidFill>
                <a:latin typeface="+mn-lt"/>
                <a:ea typeface="+mn-ea"/>
                <a:cs typeface="+mn-cs"/>
              </a:rPr>
              <a:t>Faceness</a:t>
            </a:r>
            <a:r>
              <a:rPr lang="en-US" altLang="zh-CN" sz="1200" b="0" i="0" u="none" strike="noStrike" kern="1200" baseline="0" dirty="0" smtClean="0">
                <a:solidFill>
                  <a:schemeClr val="tx1"/>
                </a:solidFill>
                <a:latin typeface="+mn-lt"/>
                <a:ea typeface="+mn-ea"/>
                <a:cs typeface="+mn-cs"/>
              </a:rPr>
              <a:t>-Net, which is also component-based but with the help of CNN structure.</a:t>
            </a:r>
          </a:p>
          <a:p>
            <a:r>
              <a:rPr lang="en-US" altLang="zh-CN" sz="1200" b="0" i="0" u="none" strike="noStrike" kern="1200" baseline="0" dirty="0" smtClean="0">
                <a:solidFill>
                  <a:schemeClr val="tx1"/>
                </a:solidFill>
                <a:latin typeface="+mn-lt"/>
                <a:ea typeface="+mn-ea"/>
                <a:cs typeface="+mn-cs"/>
              </a:rPr>
              <a:t>6. AVC gets 84.4% detection rate at FP=100, and a detection rate of 89.0% at FP=300.</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18</a:t>
            </a:fld>
            <a:endParaRPr lang="zh-CN" altLang="en-US"/>
          </a:p>
        </p:txBody>
      </p:sp>
    </p:spTree>
    <p:extLst>
      <p:ext uri="{BB962C8B-B14F-4D97-AF65-F5344CB8AC3E}">
        <p14:creationId xmlns:p14="http://schemas.microsoft.com/office/powerpoint/2010/main" val="2818935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sz="1200" b="0" i="0" u="none" strike="noStrike" kern="1200" baseline="0" dirty="0" smtClean="0">
                <a:solidFill>
                  <a:schemeClr val="tx1"/>
                </a:solidFill>
                <a:latin typeface="+mn-lt"/>
                <a:ea typeface="+mn-ea"/>
                <a:cs typeface="+mn-cs"/>
              </a:rPr>
              <a:t>Qualitative results of AVC on AFW (first row using rectangle representations) and FDDB (second and third row using elliptical representations)</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19</a:t>
            </a:fld>
            <a:endParaRPr lang="zh-CN" altLang="en-US"/>
          </a:p>
        </p:txBody>
      </p:sp>
    </p:spTree>
    <p:extLst>
      <p:ext uri="{BB962C8B-B14F-4D97-AF65-F5344CB8AC3E}">
        <p14:creationId xmlns:p14="http://schemas.microsoft.com/office/powerpoint/2010/main" val="286298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dirty="0" smtClean="0"/>
              <a:t>Unconstrained face detection is challenging due to pose and illumination variations, occlusions, blur, etc.</a:t>
            </a:r>
          </a:p>
          <a:p>
            <a:r>
              <a:rPr lang="en-US" altLang="zh-CN" sz="1200" b="0" i="0" u="none" strike="noStrike" kern="1200" baseline="0" dirty="0" smtClean="0">
                <a:solidFill>
                  <a:schemeClr val="tx1"/>
                </a:solidFill>
                <a:latin typeface="+mn-lt"/>
                <a:ea typeface="+mn-ea"/>
                <a:cs typeface="+mn-cs"/>
              </a:rPr>
              <a:t>While illumination variations are handled relatively better due to many physical models, pose variations and occlusions are the</a:t>
            </a:r>
          </a:p>
          <a:p>
            <a:r>
              <a:rPr lang="en-US" altLang="zh-CN" sz="1200" b="0" i="0" u="none" strike="noStrike" kern="1200" baseline="0" dirty="0" smtClean="0">
                <a:solidFill>
                  <a:schemeClr val="tx1"/>
                </a:solidFill>
                <a:latin typeface="+mn-lt"/>
                <a:ea typeface="+mn-ea"/>
                <a:cs typeface="+mn-cs"/>
              </a:rPr>
              <a:t>most commonly encountered problems in practice.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Many approaches have been</a:t>
            </a:r>
          </a:p>
          <a:p>
            <a:r>
              <a:rPr lang="en-US" altLang="zh-CN" sz="1200" b="0" i="0" u="none" strike="noStrike" kern="1200" baseline="0" dirty="0" smtClean="0">
                <a:solidFill>
                  <a:schemeClr val="tx1"/>
                </a:solidFill>
                <a:latin typeface="+mn-lt"/>
                <a:ea typeface="+mn-ea"/>
                <a:cs typeface="+mn-cs"/>
              </a:rPr>
              <a:t>specifically proposed to solve pose variations and occlusions, however, few of them addresses pose variations and occlusions in a model explicitly and</a:t>
            </a:r>
          </a:p>
          <a:p>
            <a:r>
              <a:rPr lang="en-US" altLang="zh-CN" sz="1200" b="0" i="0" u="none" strike="noStrike" kern="1200" baseline="0" dirty="0" smtClean="0">
                <a:solidFill>
                  <a:schemeClr val="tx1"/>
                </a:solidFill>
                <a:latin typeface="+mn-lt"/>
                <a:ea typeface="+mn-ea"/>
                <a:cs typeface="+mn-cs"/>
              </a:rPr>
              <a:t>simultaneously.</a:t>
            </a: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2</a:t>
            </a:fld>
            <a:endParaRPr lang="zh-CN" altLang="en-US"/>
          </a:p>
        </p:txBody>
      </p:sp>
    </p:spTree>
    <p:extLst>
      <p:ext uri="{BB962C8B-B14F-4D97-AF65-F5344CB8AC3E}">
        <p14:creationId xmlns:p14="http://schemas.microsoft.com/office/powerpoint/2010/main" val="2334213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 The complexity of the model is measured by </a:t>
            </a:r>
            <a:r>
              <a:rPr lang="en-US" altLang="zh-CN" sz="1200" b="0" i="0" u="none" strike="noStrike" kern="1200" baseline="0" dirty="0" err="1" smtClean="0">
                <a:solidFill>
                  <a:schemeClr val="tx1"/>
                </a:solidFill>
                <a:latin typeface="+mn-lt"/>
                <a:ea typeface="+mn-ea"/>
                <a:cs typeface="+mn-cs"/>
              </a:rPr>
              <a:t>aveEval</a:t>
            </a:r>
            <a:r>
              <a:rPr lang="en-US" altLang="zh-CN" sz="1200" b="0" i="0" u="none" strike="noStrike" kern="1200" baseline="0" dirty="0" smtClean="0">
                <a:solidFill>
                  <a:schemeClr val="tx1"/>
                </a:solidFill>
                <a:latin typeface="+mn-lt"/>
                <a:ea typeface="+mn-ea"/>
                <a:cs typeface="+mn-cs"/>
              </a:rPr>
              <a:t>, which means the average number of NPD features evaluated per detection window. The lower the value of </a:t>
            </a:r>
            <a:r>
              <a:rPr lang="en-US" altLang="zh-CN" sz="1200" b="0" i="0" u="none" strike="noStrike" kern="1200" baseline="0" dirty="0" err="1" smtClean="0">
                <a:solidFill>
                  <a:schemeClr val="tx1"/>
                </a:solidFill>
                <a:latin typeface="+mn-lt"/>
                <a:ea typeface="+mn-ea"/>
                <a:cs typeface="+mn-cs"/>
              </a:rPr>
              <a:t>aveEval</a:t>
            </a:r>
            <a:r>
              <a:rPr lang="en-US" altLang="zh-CN" sz="1200" b="0" i="0" u="none" strike="noStrike" kern="1200" baseline="0" dirty="0" smtClean="0">
                <a:solidFill>
                  <a:schemeClr val="tx1"/>
                </a:solidFill>
                <a:latin typeface="+mn-lt"/>
                <a:ea typeface="+mn-ea"/>
                <a:cs typeface="+mn-cs"/>
              </a:rPr>
              <a:t>, the faster the detector. For the</a:t>
            </a:r>
          </a:p>
          <a:p>
            <a:r>
              <a:rPr lang="en-US" altLang="zh-CN" sz="1200" b="0" i="0" u="none" strike="noStrike" kern="1200" baseline="0" dirty="0" smtClean="0">
                <a:solidFill>
                  <a:schemeClr val="tx1"/>
                </a:solidFill>
                <a:latin typeface="+mn-lt"/>
                <a:ea typeface="+mn-ea"/>
                <a:cs typeface="+mn-cs"/>
              </a:rPr>
              <a:t>sake of speed, this index is important for the choices of our component models.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The </a:t>
            </a:r>
            <a:r>
              <a:rPr lang="en-US" altLang="zh-CN" sz="1200" b="0" i="0" u="none" strike="noStrike" kern="1200" baseline="0" dirty="0" err="1" smtClean="0">
                <a:solidFill>
                  <a:schemeClr val="tx1"/>
                </a:solidFill>
                <a:latin typeface="+mn-lt"/>
                <a:ea typeface="+mn-ea"/>
                <a:cs typeface="+mn-cs"/>
              </a:rPr>
              <a:t>aveEval</a:t>
            </a:r>
            <a:r>
              <a:rPr lang="en-US" altLang="zh-CN" sz="1200" b="0" i="0" u="none" strike="noStrike" kern="1200" baseline="0" dirty="0" smtClean="0">
                <a:solidFill>
                  <a:schemeClr val="tx1"/>
                </a:solidFill>
                <a:latin typeface="+mn-lt"/>
                <a:ea typeface="+mn-ea"/>
                <a:cs typeface="+mn-cs"/>
              </a:rPr>
              <a:t> in LE and LM are 24.754 and 26.755 respectively (See Table 1). So the total number of features per detection window that AVC has to evaluate is</a:t>
            </a:r>
          </a:p>
          <a:p>
            <a:r>
              <a:rPr lang="en-US" altLang="zh-CN" sz="1200" b="0" i="0" u="none" strike="noStrike" kern="1200" baseline="0" dirty="0" smtClean="0">
                <a:solidFill>
                  <a:schemeClr val="tx1"/>
                </a:solidFill>
                <a:latin typeface="+mn-lt"/>
                <a:ea typeface="+mn-ea"/>
                <a:cs typeface="+mn-cs"/>
              </a:rPr>
              <a:t>103.018 with symmetric detection considered, which is faster than NPD holistic face detector implemented in NPD that has 46401 weak </a:t>
            </a:r>
            <a:r>
              <a:rPr lang="en-US" altLang="zh-CN" sz="1200" b="0" i="0" u="none" strike="noStrike" kern="1200" baseline="0" dirty="0" err="1" smtClean="0">
                <a:solidFill>
                  <a:schemeClr val="tx1"/>
                </a:solidFill>
                <a:latin typeface="+mn-lt"/>
                <a:ea typeface="+mn-ea"/>
                <a:cs typeface="+mn-cs"/>
              </a:rPr>
              <a:t>classiers</a:t>
            </a:r>
            <a:r>
              <a:rPr lang="en-US" altLang="zh-CN" sz="1200" b="0" i="0" u="none" strike="noStrike" kern="1200" baseline="0" dirty="0" smtClean="0">
                <a:solidFill>
                  <a:schemeClr val="tx1"/>
                </a:solidFill>
                <a:latin typeface="+mn-lt"/>
                <a:ea typeface="+mn-ea"/>
                <a:cs typeface="+mn-cs"/>
              </a:rPr>
              <a:t> and an </a:t>
            </a:r>
            <a:r>
              <a:rPr lang="en-US" altLang="zh-CN" sz="1200" b="0" i="0" u="none" strike="noStrike" kern="1200" baseline="0" dirty="0" err="1" smtClean="0">
                <a:solidFill>
                  <a:schemeClr val="tx1"/>
                </a:solidFill>
                <a:latin typeface="+mn-lt"/>
                <a:ea typeface="+mn-ea"/>
                <a:cs typeface="+mn-cs"/>
              </a:rPr>
              <a:t>aveEval</a:t>
            </a:r>
            <a:r>
              <a:rPr lang="en-US" altLang="zh-CN" sz="1200" b="0" i="0" u="none" strike="noStrike" kern="1200" baseline="0" dirty="0" smtClean="0">
                <a:solidFill>
                  <a:schemeClr val="tx1"/>
                </a:solidFill>
                <a:latin typeface="+mn-lt"/>
                <a:ea typeface="+mn-ea"/>
                <a:cs typeface="+mn-cs"/>
              </a:rPr>
              <a:t> of 114.507.</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Another advantage of AVC is that storage memory required is low compared to CNN methods, which is crucial for real-world applications. The total model size of AVC is only</a:t>
            </a:r>
          </a:p>
          <a:p>
            <a:r>
              <a:rPr lang="en-US" altLang="zh-CN" sz="1200" b="0" i="0" u="none" strike="noStrike" kern="1200" baseline="0" dirty="0" smtClean="0">
                <a:solidFill>
                  <a:schemeClr val="tx1"/>
                </a:solidFill>
                <a:latin typeface="+mn-lt"/>
                <a:ea typeface="+mn-ea"/>
                <a:cs typeface="+mn-cs"/>
              </a:rPr>
              <a:t>2.65MB, smaller compared to NPD (6.31MB) or a typical CNN model.</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20</a:t>
            </a:fld>
            <a:endParaRPr lang="zh-CN" altLang="en-US"/>
          </a:p>
        </p:txBody>
      </p:sp>
    </p:spTree>
    <p:extLst>
      <p:ext uri="{BB962C8B-B14F-4D97-AF65-F5344CB8AC3E}">
        <p14:creationId xmlns:p14="http://schemas.microsoft.com/office/powerpoint/2010/main" val="298510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en-US" altLang="zh-CN" sz="1200" b="0" i="0" u="none" strike="noStrike" kern="1200" baseline="0" dirty="0" smtClean="0">
                <a:solidFill>
                  <a:schemeClr val="tx1"/>
                </a:solidFill>
                <a:latin typeface="+mn-lt"/>
                <a:ea typeface="+mn-ea"/>
                <a:cs typeface="+mn-cs"/>
              </a:rPr>
              <a:t>we proposed a new method called AVC highlighting component-based face detection, which addresses pose variations and occlusions </a:t>
            </a:r>
            <a:r>
              <a:rPr lang="en-US" altLang="zh-CN" sz="1200" b="0" i="0" u="none" strike="noStrike" kern="1200" baseline="0" dirty="0" err="1" smtClean="0">
                <a:solidFill>
                  <a:schemeClr val="tx1"/>
                </a:solidFill>
                <a:latin typeface="+mn-lt"/>
                <a:ea typeface="+mn-ea"/>
                <a:cs typeface="+mn-cs"/>
              </a:rPr>
              <a:t>simultanesously</a:t>
            </a:r>
            <a:r>
              <a:rPr lang="en-US" altLang="zh-CN" sz="1200" b="0" i="0" u="none" strike="noStrike" kern="1200" baseline="0" dirty="0" smtClean="0">
                <a:solidFill>
                  <a:schemeClr val="tx1"/>
                </a:solidFill>
                <a:latin typeface="+mn-lt"/>
                <a:ea typeface="+mn-ea"/>
                <a:cs typeface="+mn-cs"/>
              </a:rPr>
              <a:t> in a single framework with low complexity.</a:t>
            </a:r>
            <a:endParaRPr lang="zh-CN" altLang="en-US" dirty="0" smtClean="0"/>
          </a:p>
          <a:p>
            <a:endParaRPr lang="en-US" altLang="zh-CN" dirty="0" smtClean="0"/>
          </a:p>
          <a:p>
            <a:r>
              <a:rPr lang="en-US" altLang="zh-CN" dirty="0" smtClean="0"/>
              <a:t>2. </a:t>
            </a:r>
            <a:r>
              <a:rPr lang="en-US" altLang="zh-CN" sz="1200" b="0" i="0" u="none" strike="noStrike" kern="1200" baseline="0" dirty="0" smtClean="0">
                <a:solidFill>
                  <a:schemeClr val="tx1"/>
                </a:solidFill>
                <a:latin typeface="+mn-lt"/>
                <a:ea typeface="+mn-ea"/>
                <a:cs typeface="+mn-cs"/>
              </a:rPr>
              <a:t>We show a consistent component </a:t>
            </a:r>
            <a:r>
              <a:rPr lang="en-US" altLang="zh-CN" sz="1200" b="0" i="0" u="none" strike="noStrike" kern="1200" baseline="0" dirty="0" err="1" smtClean="0">
                <a:solidFill>
                  <a:schemeClr val="tx1"/>
                </a:solidFill>
                <a:latin typeface="+mn-lt"/>
                <a:ea typeface="+mn-ea"/>
                <a:cs typeface="+mn-cs"/>
              </a:rPr>
              <a:t>denition</a:t>
            </a:r>
            <a:r>
              <a:rPr lang="en-US" altLang="zh-CN" sz="1200" b="0" i="0" u="none" strike="noStrike" kern="1200" baseline="0" dirty="0" smtClean="0">
                <a:solidFill>
                  <a:schemeClr val="tx1"/>
                </a:solidFill>
                <a:latin typeface="+mn-lt"/>
                <a:ea typeface="+mn-ea"/>
                <a:cs typeface="+mn-cs"/>
              </a:rPr>
              <a:t> which helps to achieve pose-invariant component detection.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To handle facial occlusions, we only detect visible facial components, and build a local to global aggregation strategy to detect the whole face adaptively</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21</a:t>
            </a:fld>
            <a:endParaRPr lang="zh-CN" altLang="en-US"/>
          </a:p>
        </p:txBody>
      </p:sp>
    </p:spTree>
    <p:extLst>
      <p:ext uri="{BB962C8B-B14F-4D97-AF65-F5344CB8AC3E}">
        <p14:creationId xmlns:p14="http://schemas.microsoft.com/office/powerpoint/2010/main" val="1982925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22</a:t>
            </a:fld>
            <a:endParaRPr lang="zh-CN" altLang="en-US"/>
          </a:p>
        </p:txBody>
      </p:sp>
    </p:spTree>
    <p:extLst>
      <p:ext uri="{BB962C8B-B14F-4D97-AF65-F5344CB8AC3E}">
        <p14:creationId xmlns:p14="http://schemas.microsoft.com/office/powerpoint/2010/main" val="401212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intuition behind our component-based design is the fact that face images</a:t>
            </a:r>
          </a:p>
          <a:p>
            <a:r>
              <a:rPr lang="en-US" altLang="zh-CN" sz="1200" b="0" i="0" u="none" strike="noStrike" kern="1200" baseline="0" dirty="0" smtClean="0">
                <a:solidFill>
                  <a:schemeClr val="tx1"/>
                </a:solidFill>
                <a:latin typeface="+mn-lt"/>
                <a:ea typeface="+mn-ea"/>
                <a:cs typeface="+mn-cs"/>
              </a:rPr>
              <a:t>in real-world applications are often with large pose variations and occlusions.</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 Consider for example, a face turning left over 60 degrees (see Fig. 2(a)), where the</a:t>
            </a:r>
          </a:p>
          <a:p>
            <a:r>
              <a:rPr lang="en-US" altLang="zh-CN" sz="1200" b="0" i="0" u="none" strike="noStrike" kern="1200" baseline="0" dirty="0" smtClean="0">
                <a:solidFill>
                  <a:schemeClr val="tx1"/>
                </a:solidFill>
                <a:latin typeface="+mn-lt"/>
                <a:ea typeface="+mn-ea"/>
                <a:cs typeface="+mn-cs"/>
              </a:rPr>
              <a:t>holistic face detector unavoidably includes unwanted backgrounds (see Fig. 2(b)).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a robust face detector should not only predict the number of faces but also give bounding boxes as tight as possible.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It's observed that although a face with large rotation towards left may lead to left eye invisible, we can still, under this circumstance, locate the right eye</a:t>
            </a:r>
          </a:p>
          <a:p>
            <a:r>
              <a:rPr lang="en-US" altLang="zh-CN" sz="1200" b="0" i="0" u="none" strike="noStrike" kern="1200" baseline="0" dirty="0" smtClean="0">
                <a:solidFill>
                  <a:schemeClr val="tx1"/>
                </a:solidFill>
                <a:latin typeface="+mn-lt"/>
                <a:ea typeface="+mn-ea"/>
                <a:cs typeface="+mn-cs"/>
              </a:rPr>
              <a:t>or mouth and nose etc.</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It also applies to occlusions where for example, the left half face is occluded by another person's shoulder, we can still locate the whole</a:t>
            </a:r>
          </a:p>
          <a:p>
            <a:r>
              <a:rPr lang="en-US" altLang="zh-CN" sz="1200" b="0" i="0" u="none" strike="noStrike" kern="1200" baseline="0" dirty="0" smtClean="0">
                <a:solidFill>
                  <a:schemeClr val="tx1"/>
                </a:solidFill>
                <a:latin typeface="+mn-lt"/>
                <a:ea typeface="+mn-ea"/>
                <a:cs typeface="+mn-cs"/>
              </a:rPr>
              <a:t>face by the detection of right eye.</a:t>
            </a:r>
          </a:p>
          <a:p>
            <a:endParaRPr lang="en-US" altLang="zh-CN" sz="1200" b="0" i="0" u="none" strike="noStrike"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3</a:t>
            </a:fld>
            <a:endParaRPr lang="zh-CN" altLang="en-US"/>
          </a:p>
        </p:txBody>
      </p:sp>
    </p:spTree>
    <p:extLst>
      <p:ext uri="{BB962C8B-B14F-4D97-AF65-F5344CB8AC3E}">
        <p14:creationId xmlns:p14="http://schemas.microsoft.com/office/powerpoint/2010/main" val="216371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Many approaches have been </a:t>
            </a:r>
            <a:r>
              <a:rPr lang="en-US" altLang="zh-CN" sz="1200" b="0" i="0" u="none" strike="noStrike" kern="1200" baseline="0" dirty="0" err="1" smtClean="0">
                <a:solidFill>
                  <a:schemeClr val="tx1"/>
                </a:solidFill>
                <a:latin typeface="+mn-lt"/>
                <a:ea typeface="+mn-ea"/>
                <a:cs typeface="+mn-cs"/>
              </a:rPr>
              <a:t>specically</a:t>
            </a:r>
            <a:r>
              <a:rPr lang="en-US" altLang="zh-CN" sz="1200" b="0" i="0" u="none" strike="noStrike" kern="1200" baseline="0" dirty="0" smtClean="0">
                <a:solidFill>
                  <a:schemeClr val="tx1"/>
                </a:solidFill>
                <a:latin typeface="+mn-lt"/>
                <a:ea typeface="+mn-ea"/>
                <a:cs typeface="+mn-cs"/>
              </a:rPr>
              <a:t> proposed to solve pose variations and occlusions, however, few of them addresses pose variations and occlusions in a model explicitly and simultaneously</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Data driven solutions such as CNN may be good in dealing with various face variations, however, they usually result in very complex models that run slowly, which limits their application in practice, especially in embedding devices.</a:t>
            </a: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pPr marL="228600" indent="-228600">
              <a:buAutoNum type="arabicPeriod"/>
            </a:pPr>
            <a:endParaRPr lang="zh-CN" altLang="en-US" sz="2400" dirty="0" smtClean="0"/>
          </a:p>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4</a:t>
            </a:fld>
            <a:endParaRPr lang="zh-CN" altLang="en-US"/>
          </a:p>
        </p:txBody>
      </p:sp>
    </p:spTree>
    <p:extLst>
      <p:ext uri="{BB962C8B-B14F-4D97-AF65-F5344CB8AC3E}">
        <p14:creationId xmlns:p14="http://schemas.microsoft.com/office/powerpoint/2010/main" val="309405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 In this paper, we propose a novel face detection method called Aggregating Visible Components (AVC), which addresses pose variations and occlusions simultaneously in a single framework with low complexity.</a:t>
            </a:r>
          </a:p>
          <a:p>
            <a:pPr marL="0" indent="0">
              <a:buNone/>
            </a:pPr>
            <a:r>
              <a:rPr lang="en-US" altLang="zh-CN" sz="1200" b="0" i="0" u="none" strike="noStrike" kern="1200" baseline="0" dirty="0" smtClean="0">
                <a:solidFill>
                  <a:schemeClr val="tx1"/>
                </a:solidFill>
                <a:latin typeface="+mn-lt"/>
                <a:ea typeface="+mn-ea"/>
                <a:cs typeface="+mn-cs"/>
              </a:rPr>
              <a:t>2. Mapped from </a:t>
            </a:r>
            <a:r>
              <a:rPr lang="en-US" altLang="zh-CN" sz="1200" b="0" i="0" u="none" strike="noStrike" kern="1200" baseline="0" dirty="0" err="1" smtClean="0">
                <a:solidFill>
                  <a:schemeClr val="tx1"/>
                </a:solidFill>
                <a:latin typeface="+mn-lt"/>
                <a:ea typeface="+mn-ea"/>
                <a:cs typeface="+mn-cs"/>
              </a:rPr>
              <a:t>meanshape</a:t>
            </a:r>
            <a:r>
              <a:rPr lang="en-US" altLang="zh-CN" sz="1200" b="0" i="0" u="none" strike="noStrike" kern="1200" baseline="0" dirty="0" smtClean="0">
                <a:solidFill>
                  <a:schemeClr val="tx1"/>
                </a:solidFill>
                <a:latin typeface="+mn-lt"/>
                <a:ea typeface="+mn-ea"/>
                <a:cs typeface="+mn-cs"/>
              </a:rPr>
              <a:t> through component invariant mapping, the proposed component detector is more robust to pose-variations </a:t>
            </a:r>
          </a:p>
          <a:p>
            <a:pPr marL="0" indent="0">
              <a:buNone/>
            </a:pPr>
            <a:r>
              <a:rPr lang="en-US" altLang="zh-CN" sz="1200" b="0" i="0" u="none" strike="noStrike" kern="1200" baseline="0" dirty="0" smtClean="0">
                <a:solidFill>
                  <a:schemeClr val="tx1"/>
                </a:solidFill>
                <a:latin typeface="+mn-lt"/>
                <a:ea typeface="+mn-ea"/>
                <a:cs typeface="+mn-cs"/>
              </a:rPr>
              <a:t>3. A local to global aggregation strategy that involves region competition helps alleviate false alarms while enhancing localization accuracy</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5</a:t>
            </a:fld>
            <a:endParaRPr lang="zh-CN" altLang="en-US"/>
          </a:p>
        </p:txBody>
      </p:sp>
    </p:spTree>
    <p:extLst>
      <p:ext uri="{BB962C8B-B14F-4D97-AF65-F5344CB8AC3E}">
        <p14:creationId xmlns:p14="http://schemas.microsoft.com/office/powerpoint/2010/main" val="341246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Liao et al proposed to learn features in deep quadratic trees, where </a:t>
            </a:r>
            <a:r>
              <a:rPr lang="en-US" altLang="zh-CN" sz="1200" b="0" i="0" u="none" strike="noStrike" kern="1200" baseline="0" dirty="0" err="1" smtClean="0">
                <a:solidFill>
                  <a:schemeClr val="tx1"/>
                </a:solidFill>
                <a:latin typeface="+mn-lt"/>
                <a:ea typeface="+mn-ea"/>
                <a:cs typeface="+mn-cs"/>
              </a:rPr>
              <a:t>dierent</a:t>
            </a:r>
            <a:r>
              <a:rPr lang="en-US" altLang="zh-CN" sz="1200" b="0" i="0" u="none" strike="noStrike" kern="1200" baseline="0" dirty="0" smtClean="0">
                <a:solidFill>
                  <a:schemeClr val="tx1"/>
                </a:solidFill>
                <a:latin typeface="+mn-lt"/>
                <a:ea typeface="+mn-ea"/>
                <a:cs typeface="+mn-cs"/>
              </a:rPr>
              <a:t> views could be automatically partitioned.</a:t>
            </a:r>
          </a:p>
          <a:p>
            <a:pPr marL="228600" indent="-228600">
              <a:buAutoNum type="arabicPeriod"/>
            </a:pPr>
            <a:endParaRPr lang="zh-CN" altLang="en-US" sz="1200" dirty="0" smtClean="0"/>
          </a:p>
          <a:p>
            <a:r>
              <a:rPr lang="en-US" altLang="zh-CN" dirty="0" smtClean="0"/>
              <a:t>2. Yang et al. [13] proposed</a:t>
            </a:r>
            <a:r>
              <a:rPr lang="en-US" altLang="zh-CN" baseline="0" dirty="0" smtClean="0"/>
              <a:t> </a:t>
            </a:r>
            <a:r>
              <a:rPr lang="en-US" altLang="zh-CN" dirty="0" smtClean="0"/>
              <a:t>a speci</a:t>
            </a:r>
            <a:r>
              <a:rPr lang="en-US" altLang="zh-CN" baseline="0" dirty="0" smtClean="0"/>
              <a:t>fi</a:t>
            </a:r>
            <a:r>
              <a:rPr lang="en-US" altLang="zh-CN" dirty="0" smtClean="0"/>
              <a:t>c architecture called </a:t>
            </a:r>
            <a:r>
              <a:rPr lang="en-US" altLang="zh-CN" dirty="0" err="1" smtClean="0"/>
              <a:t>Faceness</a:t>
            </a:r>
            <a:r>
              <a:rPr lang="en-US" altLang="zh-CN" dirty="0" smtClean="0"/>
              <a:t>-Net, which considers </a:t>
            </a:r>
            <a:r>
              <a:rPr lang="en-US" altLang="zh-CN" dirty="0" err="1" smtClean="0"/>
              <a:t>faceness</a:t>
            </a:r>
            <a:r>
              <a:rPr lang="en-US" altLang="zh-CN" dirty="0" smtClean="0"/>
              <a:t> scoring in</a:t>
            </a:r>
            <a:r>
              <a:rPr lang="en-US" altLang="zh-CN" baseline="0" dirty="0" smtClean="0"/>
              <a:t> </a:t>
            </a:r>
            <a:r>
              <a:rPr lang="en-US" altLang="zh-CN" dirty="0" smtClean="0"/>
              <a:t>generic object proposal windows based on facial component responses and their</a:t>
            </a:r>
            <a:r>
              <a:rPr lang="en-US" altLang="zh-CN" baseline="0" dirty="0" smtClean="0"/>
              <a:t> </a:t>
            </a:r>
            <a:r>
              <a:rPr lang="en-US" altLang="zh-CN" dirty="0" smtClean="0"/>
              <a:t>spatial </a:t>
            </a:r>
            <a:r>
              <a:rPr lang="en-US" altLang="zh-CN" dirty="0" err="1" smtClean="0"/>
              <a:t>conguration</a:t>
            </a:r>
            <a:r>
              <a:rPr lang="en-US" altLang="zh-CN" dirty="0" smtClean="0"/>
              <a:t>, so that face detection with occlusions can be explicitly</a:t>
            </a:r>
            <a:r>
              <a:rPr lang="en-US" altLang="zh-CN" baseline="0" dirty="0" smtClean="0"/>
              <a:t> </a:t>
            </a:r>
            <a:r>
              <a:rPr lang="en-US" altLang="zh-CN" dirty="0" smtClean="0"/>
              <a:t>handled.</a:t>
            </a:r>
          </a:p>
          <a:p>
            <a:endParaRPr lang="en-US" altLang="zh-CN" dirty="0" smtClean="0"/>
          </a:p>
          <a:p>
            <a:r>
              <a:rPr lang="en-US" altLang="zh-CN" dirty="0" smtClean="0"/>
              <a:t>3. DPM </a:t>
            </a:r>
            <a:r>
              <a:rPr lang="en-US" altLang="zh-CN" sz="1200" b="0" i="0" u="none" strike="noStrike" kern="1200" baseline="0" dirty="0" smtClean="0">
                <a:solidFill>
                  <a:schemeClr val="tx1"/>
                </a:solidFill>
                <a:latin typeface="+mn-lt"/>
                <a:ea typeface="+mn-ea"/>
                <a:cs typeface="+mn-cs"/>
              </a:rPr>
              <a:t>describes an object by a non-rigid constellation of parts and jointly optimize parameters whereas we learn component detectors independently and apply an aggregation strategy to constitute a global representation.</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6</a:t>
            </a:fld>
            <a:endParaRPr lang="zh-CN" altLang="en-US"/>
          </a:p>
        </p:txBody>
      </p:sp>
    </p:spTree>
    <p:extLst>
      <p:ext uri="{BB962C8B-B14F-4D97-AF65-F5344CB8AC3E}">
        <p14:creationId xmlns:p14="http://schemas.microsoft.com/office/powerpoint/2010/main" val="315040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smtClean="0">
                <a:solidFill>
                  <a:schemeClr val="tx1"/>
                </a:solidFill>
                <a:latin typeface="+mn-lt"/>
                <a:ea typeface="+mn-ea"/>
                <a:cs typeface="+mn-cs"/>
              </a:rPr>
              <a:t>It includes three main steps in the </a:t>
            </a:r>
            <a:r>
              <a:rPr lang="en-US" altLang="zh-CN" sz="1200" b="0" i="0" u="none" strike="noStrike" kern="1200" baseline="0" dirty="0" err="1" smtClean="0">
                <a:solidFill>
                  <a:schemeClr val="tx1"/>
                </a:solidFill>
                <a:latin typeface="+mn-lt"/>
                <a:ea typeface="+mn-ea"/>
                <a:cs typeface="+mn-cs"/>
              </a:rPr>
              <a:t>detectin</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phase: visible component detection step, local region competition step, and the local to global aggregation step</a:t>
            </a:r>
            <a:r>
              <a:rPr lang="en-US" altLang="zh-CN" sz="1200" b="0" i="0" u="none" strike="noStrike" kern="1200" baseline="0" dirty="0" smtClean="0">
                <a:solidFill>
                  <a:schemeClr val="tx1"/>
                </a:solidFill>
                <a:latin typeface="+mn-lt"/>
                <a:ea typeface="+mn-ea"/>
                <a:cs typeface="+mn-cs"/>
              </a:rPr>
              <a:t>.</a:t>
            </a:r>
          </a:p>
          <a:p>
            <a:pPr marL="0" indent="0">
              <a:buNone/>
            </a:pPr>
            <a:endParaRPr lang="en-US" altLang="zh-CN" sz="1200" b="0" i="0" u="none" strike="noStrike" kern="1200" baseline="0" dirty="0" smtClean="0">
              <a:solidFill>
                <a:schemeClr val="tx1"/>
              </a:solidFill>
              <a:latin typeface="+mn-lt"/>
              <a:ea typeface="+mn-ea"/>
              <a:cs typeface="+mn-cs"/>
            </a:endParaRPr>
          </a:p>
          <a:p>
            <a:pPr marL="0" indent="0">
              <a:buNone/>
            </a:pPr>
            <a:r>
              <a:rPr lang="en-US" altLang="zh-CN" sz="1200" b="0" i="0" u="none" strike="noStrike" kern="1200" baseline="0" dirty="0" smtClean="0">
                <a:solidFill>
                  <a:schemeClr val="tx1"/>
                </a:solidFill>
                <a:latin typeface="+mn-lt"/>
                <a:ea typeface="+mn-ea"/>
                <a:cs typeface="+mn-cs"/>
              </a:rPr>
              <a:t>PPT:     first: input image   second: LE detection   third: LE and LM components, achieved via symmetric component detection   forth:  local competition step    fifth:  local to global aggregation</a:t>
            </a:r>
            <a:endParaRPr lang="en-US" altLang="zh-CN" sz="1200" b="0" i="0" u="none" strike="noStrike" kern="1200" baseline="0" dirty="0" smtClean="0">
              <a:solidFill>
                <a:schemeClr val="tx1"/>
              </a:solidFill>
              <a:latin typeface="+mn-lt"/>
              <a:ea typeface="+mn-ea"/>
              <a:cs typeface="+mn-cs"/>
            </a:endParaRPr>
          </a:p>
          <a:p>
            <a:pPr marL="228600" indent="-228600">
              <a:buAutoNum type="arabicPeriod"/>
            </a:pP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AVC works by detecting only the visible components which would be later aggregated to</a:t>
            </a:r>
          </a:p>
          <a:p>
            <a:r>
              <a:rPr lang="en-US" altLang="zh-CN" sz="1200" b="0" i="0" u="none" strike="noStrike" kern="1200" baseline="0" dirty="0" smtClean="0">
                <a:solidFill>
                  <a:schemeClr val="tx1"/>
                </a:solidFill>
                <a:latin typeface="+mn-lt"/>
                <a:ea typeface="+mn-ea"/>
                <a:cs typeface="+mn-cs"/>
              </a:rPr>
              <a:t>represent the whole face.</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Two half-view facial component detectors are trained, and for this we introduce a pose-invariant component definition via a regression</a:t>
            </a:r>
          </a:p>
          <a:p>
            <a:r>
              <a:rPr lang="en-US" altLang="zh-CN" sz="1200" b="0" i="0" u="none" strike="noStrike" kern="1200" baseline="0" dirty="0" smtClean="0">
                <a:solidFill>
                  <a:schemeClr val="tx1"/>
                </a:solidFill>
                <a:latin typeface="+mn-lt"/>
                <a:ea typeface="+mn-ea"/>
                <a:cs typeface="+mn-cs"/>
              </a:rPr>
              <a:t>based local landmark alignment, which is crucial for training sample cropping and pose-invariant component detection.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4. Then the two learned detectors are mirrored to detect the other half view of the facial components.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5. Next, the detected visible facial components go through a local region competition module to alleviate false detections, and </a:t>
            </a:r>
            <a:r>
              <a:rPr lang="en-US" altLang="zh-CN" sz="1200" b="0" i="0" u="none" strike="noStrike" kern="1200" baseline="0" dirty="0" err="1" smtClean="0">
                <a:solidFill>
                  <a:schemeClr val="tx1"/>
                </a:solidFill>
                <a:latin typeface="+mn-lt"/>
                <a:ea typeface="+mn-ea"/>
                <a:cs typeface="+mn-cs"/>
              </a:rPr>
              <a:t>nally</a:t>
            </a:r>
            <a:r>
              <a:rPr lang="en-US" altLang="zh-CN" sz="1200" b="0" i="0" u="none" strike="noStrike" kern="1200" baseline="0" dirty="0" smtClean="0">
                <a:solidFill>
                  <a:schemeClr val="tx1"/>
                </a:solidFill>
                <a:latin typeface="+mn-lt"/>
                <a:ea typeface="+mn-ea"/>
                <a:cs typeface="+mn-cs"/>
              </a:rPr>
              <a:t> a local to global aggregation strategy is</a:t>
            </a:r>
          </a:p>
          <a:p>
            <a:r>
              <a:rPr lang="en-US" altLang="zh-CN" sz="1200" b="0" i="0" u="none" strike="noStrike" kern="1200" baseline="0" dirty="0" smtClean="0">
                <a:solidFill>
                  <a:schemeClr val="tx1"/>
                </a:solidFill>
                <a:latin typeface="+mn-lt"/>
                <a:ea typeface="+mn-ea"/>
                <a:cs typeface="+mn-cs"/>
              </a:rPr>
              <a:t>applied to detect the whole face adaptively.</a:t>
            </a: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7</a:t>
            </a:fld>
            <a:endParaRPr lang="zh-CN" altLang="en-US"/>
          </a:p>
        </p:txBody>
      </p:sp>
    </p:spTree>
    <p:extLst>
      <p:ext uri="{BB962C8B-B14F-4D97-AF65-F5344CB8AC3E}">
        <p14:creationId xmlns:p14="http://schemas.microsoft.com/office/powerpoint/2010/main" val="3624681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As was indicated in AFLW [30], although there is largely an agreement on how</a:t>
            </a:r>
            <a:r>
              <a:rPr lang="en-US" altLang="zh-CN" baseline="0" dirty="0" smtClean="0"/>
              <a:t> </a:t>
            </a:r>
            <a:r>
              <a:rPr lang="en-US" altLang="zh-CN" dirty="0" smtClean="0"/>
              <a:t>to dene anchor points and extents of rectangle for frontal faces, it's not so obvious for pro</a:t>
            </a:r>
            <a:r>
              <a:rPr lang="en-US" altLang="zh-CN" baseline="0" dirty="0" smtClean="0"/>
              <a:t> </a:t>
            </a:r>
            <a:r>
              <a:rPr lang="en-US" altLang="zh-CN" dirty="0" smtClean="0"/>
              <a:t>le and semi-profile views, which makes it harder to get consistently</a:t>
            </a:r>
            <a:r>
              <a:rPr lang="en-US" altLang="zh-CN" baseline="0" dirty="0" smtClean="0"/>
              <a:t> </a:t>
            </a:r>
            <a:r>
              <a:rPr lang="en-US" altLang="zh-CN" dirty="0" smtClean="0"/>
              <a:t>annotated samples for training.</a:t>
            </a:r>
          </a:p>
          <a:p>
            <a:pPr marL="0" indent="0">
              <a:buNone/>
            </a:pPr>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8</a:t>
            </a:fld>
            <a:endParaRPr lang="zh-CN" altLang="en-US"/>
          </a:p>
        </p:txBody>
      </p:sp>
    </p:spTree>
    <p:extLst>
      <p:ext uri="{BB962C8B-B14F-4D97-AF65-F5344CB8AC3E}">
        <p14:creationId xmlns:p14="http://schemas.microsoft.com/office/powerpoint/2010/main" val="924484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Samples in AFLW consist of 21 landmarks. We first calculate the mean shape</a:t>
            </a:r>
            <a:r>
              <a:rPr lang="en-US" altLang="zh-CN" baseline="0" dirty="0" smtClean="0"/>
              <a:t> </a:t>
            </a:r>
            <a:r>
              <a:rPr lang="en-US" altLang="zh-CN" dirty="0" smtClean="0"/>
              <a:t>of the whole database with samples normalized and missing coordinates excluded.</a:t>
            </a:r>
          </a:p>
          <a:p>
            <a:pPr marL="228600" indent="-228600">
              <a:buAutoNum type="arabicPeriod"/>
            </a:pPr>
            <a:endParaRPr lang="en-US" altLang="zh-CN" dirty="0" smtClean="0"/>
          </a:p>
          <a:p>
            <a:r>
              <a:rPr lang="en-US" altLang="zh-CN" sz="1200" b="0" i="0" u="none" strike="noStrike" kern="1200" baseline="0" dirty="0" smtClean="0">
                <a:solidFill>
                  <a:schemeClr val="tx1"/>
                </a:solidFill>
                <a:latin typeface="+mn-lt"/>
                <a:ea typeface="+mn-ea"/>
                <a:cs typeface="+mn-cs"/>
              </a:rPr>
              <a:t>2. Region in the mean shape which we want to map </a:t>
            </a:r>
            <a:r>
              <a:rPr lang="en-US" altLang="zh-CN" sz="1200" b="0" i="0" u="none" strike="noStrike" kern="1200" baseline="0" dirty="0" err="1" smtClean="0">
                <a:solidFill>
                  <a:schemeClr val="tx1"/>
                </a:solidFill>
                <a:latin typeface="+mn-lt"/>
                <a:ea typeface="+mn-ea"/>
                <a:cs typeface="+mn-cs"/>
              </a:rPr>
              <a:t>ie</a:t>
            </a:r>
            <a:r>
              <a:rPr lang="en-US" altLang="zh-CN" sz="1200" b="0" i="0" u="none" strike="noStrike" kern="1200" baseline="0" dirty="0" smtClean="0">
                <a:solidFill>
                  <a:schemeClr val="tx1"/>
                </a:solidFill>
                <a:latin typeface="+mn-lt"/>
                <a:ea typeface="+mn-ea"/>
                <a:cs typeface="+mn-cs"/>
              </a:rPr>
              <a:t>. left eyebrow and left eye for LE component is mapped directly to a new input sample by applying the transformation (1,2)</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3. Note that in (1) and (2) x and y are vectors representing x coordinates and y coordinates of mean shape while x and y representing those of a new sample. E is a nx1 vector with all elements being 1, x0; y0 are scalars that denote </a:t>
            </a:r>
            <a:r>
              <a:rPr lang="en-US" altLang="zh-CN" sz="1200" b="0" i="0" u="none" strike="noStrike" kern="1200" baseline="0" dirty="0" err="1" smtClean="0">
                <a:solidFill>
                  <a:schemeClr val="tx1"/>
                </a:solidFill>
                <a:latin typeface="+mn-lt"/>
                <a:ea typeface="+mn-ea"/>
                <a:cs typeface="+mn-cs"/>
              </a:rPr>
              <a:t>osets</a:t>
            </a:r>
            <a:r>
              <a:rPr lang="en-US" altLang="zh-CN" sz="1200" b="0" i="0" u="none" strike="noStrike" kern="1200" baseline="0" dirty="0" smtClean="0">
                <a:solidFill>
                  <a:schemeClr val="tx1"/>
                </a:solidFill>
                <a:latin typeface="+mn-lt"/>
                <a:ea typeface="+mn-ea"/>
                <a:cs typeface="+mn-cs"/>
              </a:rPr>
              <a:t> and n is the number of landmarks used for regression.</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4. Closed form solution can be derived as (3) and (4)</a:t>
            </a:r>
          </a:p>
          <a:p>
            <a:endParaRPr lang="zh-CN" altLang="en-US" dirty="0"/>
          </a:p>
        </p:txBody>
      </p:sp>
      <p:sp>
        <p:nvSpPr>
          <p:cNvPr id="4" name="灯片编号占位符 3"/>
          <p:cNvSpPr>
            <a:spLocks noGrp="1"/>
          </p:cNvSpPr>
          <p:nvPr>
            <p:ph type="sldNum" sz="quarter" idx="10"/>
          </p:nvPr>
        </p:nvSpPr>
        <p:spPr/>
        <p:txBody>
          <a:bodyPr/>
          <a:lstStyle/>
          <a:p>
            <a:fld id="{5AEB276E-09F9-4779-B134-2E734761C9E3}" type="slidenum">
              <a:rPr lang="zh-CN" altLang="en-US" smtClean="0"/>
              <a:t>9</a:t>
            </a:fld>
            <a:endParaRPr lang="zh-CN" altLang="en-US"/>
          </a:p>
        </p:txBody>
      </p:sp>
    </p:spTree>
    <p:extLst>
      <p:ext uri="{BB962C8B-B14F-4D97-AF65-F5344CB8AC3E}">
        <p14:creationId xmlns:p14="http://schemas.microsoft.com/office/powerpoint/2010/main" val="2520076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244670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656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164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2271517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355350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7431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437982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931087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2792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048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2072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4040039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48364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73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4790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272371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52461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7595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214891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413839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46589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62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9303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71567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549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606667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612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6486128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22494452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707374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22909612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26475912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7160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27903065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519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50234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524877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1126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02587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4" name="页脚占位符 3"/>
          <p:cNvSpPr>
            <a:spLocks noGrp="1"/>
          </p:cNvSpPr>
          <p:nvPr>
            <p:ph type="ftr" sz="quarter" idx="10"/>
          </p:nvPr>
        </p:nvSpPr>
        <p:spPr/>
        <p:txBody>
          <a:bodyPr/>
          <a:lstStyle/>
          <a:p>
            <a:endParaRPr lang="zh-CN" altLang="en-US"/>
          </a:p>
        </p:txBody>
      </p:sp>
    </p:spTree>
    <p:extLst>
      <p:ext uri="{BB962C8B-B14F-4D97-AF65-F5344CB8AC3E}">
        <p14:creationId xmlns:p14="http://schemas.microsoft.com/office/powerpoint/2010/main" val="11092598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3039016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689013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6086194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305722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4948927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334209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794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222809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221103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27364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534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2302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79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3232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2303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3399"/>
            </a:gs>
            <a:gs pos="100000">
              <a:srgbClr val="0066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349942266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2pPr>
      <a:lvl3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3pPr>
      <a:lvl4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4pPr>
      <a:lvl5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5pPr>
      <a:lvl6pPr marL="4572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6pPr>
      <a:lvl7pPr marL="9144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7pPr>
      <a:lvl8pPr marL="13716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8pPr>
      <a:lvl9pPr marL="18288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9pPr>
    </p:titleStyle>
    <p:bodyStyle>
      <a:lvl1pPr marL="342900" indent="-342900" algn="l" rtl="0" eaLnBrk="1" fontAlgn="base" hangingPunct="1">
        <a:spcBef>
          <a:spcPct val="20000"/>
        </a:spcBef>
        <a:spcAft>
          <a:spcPct val="0"/>
        </a:spcAft>
        <a:buClr>
          <a:srgbClr val="FFFF00"/>
        </a:buClr>
        <a:buSzPct val="80000"/>
        <a:buFont typeface="Wingdings" pitchFamily="2" charset="2"/>
        <a:buChar char="n"/>
        <a:defRPr sz="3200" b="1">
          <a:solidFill>
            <a:schemeClr val="bg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CCECFF"/>
        </a:buClr>
        <a:buSzPct val="80000"/>
        <a:buFont typeface="Wingdings" pitchFamily="2" charset="2"/>
        <a:buChar char="n"/>
        <a:defRPr sz="2800" b="1">
          <a:solidFill>
            <a:schemeClr val="bg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rgbClr val="FFFF00"/>
        </a:buClr>
        <a:buSzPct val="85000"/>
        <a:buFont typeface="Wingdings" pitchFamily="2" charset="2"/>
        <a:buChar char="n"/>
        <a:defRPr sz="2400" b="1">
          <a:solidFill>
            <a:schemeClr val="bg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rgbClr val="CCECFF"/>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3399"/>
            </a:gs>
            <a:gs pos="100000">
              <a:srgbClr val="0066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390490796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2pPr>
      <a:lvl3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3pPr>
      <a:lvl4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4pPr>
      <a:lvl5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5pPr>
      <a:lvl6pPr marL="4572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6pPr>
      <a:lvl7pPr marL="9144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7pPr>
      <a:lvl8pPr marL="13716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8pPr>
      <a:lvl9pPr marL="18288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9pPr>
    </p:titleStyle>
    <p:bodyStyle>
      <a:lvl1pPr marL="342900" indent="-342900" algn="l" rtl="0" eaLnBrk="1" fontAlgn="base" hangingPunct="1">
        <a:spcBef>
          <a:spcPct val="20000"/>
        </a:spcBef>
        <a:spcAft>
          <a:spcPct val="0"/>
        </a:spcAft>
        <a:buClr>
          <a:srgbClr val="FFFF00"/>
        </a:buClr>
        <a:buSzPct val="80000"/>
        <a:buFont typeface="Wingdings" pitchFamily="2" charset="2"/>
        <a:buChar char="n"/>
        <a:defRPr sz="3200" b="1">
          <a:solidFill>
            <a:schemeClr val="bg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CCECFF"/>
        </a:buClr>
        <a:buSzPct val="80000"/>
        <a:buFont typeface="Wingdings" pitchFamily="2" charset="2"/>
        <a:buChar char="n"/>
        <a:defRPr sz="2800" b="1">
          <a:solidFill>
            <a:schemeClr val="bg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rgbClr val="FFFF00"/>
        </a:buClr>
        <a:buSzPct val="85000"/>
        <a:buFont typeface="Wingdings" pitchFamily="2" charset="2"/>
        <a:buChar char="n"/>
        <a:defRPr sz="2400" b="1">
          <a:solidFill>
            <a:schemeClr val="bg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rgbClr val="CCECFF"/>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3399"/>
            </a:gs>
            <a:gs pos="100000">
              <a:srgbClr val="0066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372292450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2pPr>
      <a:lvl3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3pPr>
      <a:lvl4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4pPr>
      <a:lvl5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5pPr>
      <a:lvl6pPr marL="4572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6pPr>
      <a:lvl7pPr marL="9144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7pPr>
      <a:lvl8pPr marL="13716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8pPr>
      <a:lvl9pPr marL="18288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9pPr>
    </p:titleStyle>
    <p:bodyStyle>
      <a:lvl1pPr marL="342900" indent="-342900" algn="l" rtl="0" eaLnBrk="1" fontAlgn="base" hangingPunct="1">
        <a:spcBef>
          <a:spcPct val="20000"/>
        </a:spcBef>
        <a:spcAft>
          <a:spcPct val="0"/>
        </a:spcAft>
        <a:buClr>
          <a:srgbClr val="FFFF00"/>
        </a:buClr>
        <a:buSzPct val="80000"/>
        <a:buFont typeface="Wingdings" pitchFamily="2" charset="2"/>
        <a:buChar char="n"/>
        <a:defRPr sz="3200" b="1">
          <a:solidFill>
            <a:schemeClr val="bg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CCECFF"/>
        </a:buClr>
        <a:buSzPct val="80000"/>
        <a:buFont typeface="Wingdings" pitchFamily="2" charset="2"/>
        <a:buChar char="n"/>
        <a:defRPr sz="2800" b="1">
          <a:solidFill>
            <a:schemeClr val="bg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rgbClr val="FFFF00"/>
        </a:buClr>
        <a:buSzPct val="85000"/>
        <a:buFont typeface="Wingdings" pitchFamily="2" charset="2"/>
        <a:buChar char="n"/>
        <a:defRPr sz="2400" b="1">
          <a:solidFill>
            <a:schemeClr val="bg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rgbClr val="CCECFF"/>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3399"/>
            </a:gs>
            <a:gs pos="100000">
              <a:srgbClr val="0066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380507743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2pPr>
      <a:lvl3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3pPr>
      <a:lvl4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4pPr>
      <a:lvl5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5pPr>
      <a:lvl6pPr marL="4572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6pPr>
      <a:lvl7pPr marL="9144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7pPr>
      <a:lvl8pPr marL="13716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8pPr>
      <a:lvl9pPr marL="18288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9pPr>
    </p:titleStyle>
    <p:bodyStyle>
      <a:lvl1pPr marL="342900" indent="-342900" algn="l" rtl="0" eaLnBrk="1" fontAlgn="base" hangingPunct="1">
        <a:spcBef>
          <a:spcPct val="20000"/>
        </a:spcBef>
        <a:spcAft>
          <a:spcPct val="0"/>
        </a:spcAft>
        <a:buClr>
          <a:srgbClr val="FFFF00"/>
        </a:buClr>
        <a:buSzPct val="80000"/>
        <a:buFont typeface="Wingdings" pitchFamily="2" charset="2"/>
        <a:buChar char="n"/>
        <a:defRPr sz="3200" b="1">
          <a:solidFill>
            <a:schemeClr val="bg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CCECFF"/>
        </a:buClr>
        <a:buSzPct val="80000"/>
        <a:buFont typeface="Wingdings" pitchFamily="2" charset="2"/>
        <a:buChar char="n"/>
        <a:defRPr sz="2800" b="1">
          <a:solidFill>
            <a:schemeClr val="bg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rgbClr val="FFFF00"/>
        </a:buClr>
        <a:buSzPct val="85000"/>
        <a:buFont typeface="Wingdings" pitchFamily="2" charset="2"/>
        <a:buChar char="n"/>
        <a:defRPr sz="2400" b="1">
          <a:solidFill>
            <a:schemeClr val="bg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rgbClr val="CCECFF"/>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003399"/>
            </a:gs>
            <a:gs pos="100000">
              <a:srgbClr val="0066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页脚占位符 3"/>
          <p:cNvSpPr>
            <a:spLocks noGrp="1"/>
          </p:cNvSpPr>
          <p:nvPr>
            <p:ph type="ftr" sz="quarter" idx="3"/>
          </p:nvPr>
        </p:nvSpPr>
        <p:spPr>
          <a:xfrm>
            <a:off x="4165600" y="6381329"/>
            <a:ext cx="3860800" cy="4841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49841782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2pPr>
      <a:lvl3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3pPr>
      <a:lvl4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4pPr>
      <a:lvl5pPr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5pPr>
      <a:lvl6pPr marL="4572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6pPr>
      <a:lvl7pPr marL="9144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7pPr>
      <a:lvl8pPr marL="13716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8pPr>
      <a:lvl9pPr marL="1828800" algn="ctr" rtl="0" eaLnBrk="1" fontAlgn="base" hangingPunct="1">
        <a:spcBef>
          <a:spcPct val="0"/>
        </a:spcBef>
        <a:spcAft>
          <a:spcPct val="0"/>
        </a:spcAft>
        <a:defRPr sz="4000" b="1">
          <a:solidFill>
            <a:srgbClr val="FFFF00"/>
          </a:solidFill>
          <a:effectLst>
            <a:outerShdw blurRad="38100" dist="38100" dir="2700000" algn="tl">
              <a:srgbClr val="000000"/>
            </a:outerShdw>
          </a:effectLst>
          <a:latin typeface="Arial" pitchFamily="34" charset="0"/>
          <a:ea typeface="微软雅黑" pitchFamily="34" charset="-122"/>
        </a:defRPr>
      </a:lvl9pPr>
    </p:titleStyle>
    <p:bodyStyle>
      <a:lvl1pPr marL="342900" indent="-342900" algn="l" rtl="0" eaLnBrk="1" fontAlgn="base" hangingPunct="1">
        <a:spcBef>
          <a:spcPct val="20000"/>
        </a:spcBef>
        <a:spcAft>
          <a:spcPct val="0"/>
        </a:spcAft>
        <a:buClr>
          <a:srgbClr val="FFFF00"/>
        </a:buClr>
        <a:buSzPct val="80000"/>
        <a:buFont typeface="Wingdings" pitchFamily="2" charset="2"/>
        <a:buChar char="n"/>
        <a:defRPr sz="3200" b="1">
          <a:solidFill>
            <a:schemeClr val="bg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CCECFF"/>
        </a:buClr>
        <a:buSzPct val="80000"/>
        <a:buFont typeface="Wingdings" pitchFamily="2" charset="2"/>
        <a:buChar char="n"/>
        <a:defRPr sz="2800" b="1">
          <a:solidFill>
            <a:schemeClr val="bg1"/>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rgbClr val="FFFF00"/>
        </a:buClr>
        <a:buSzPct val="85000"/>
        <a:buFont typeface="Wingdings" pitchFamily="2" charset="2"/>
        <a:buChar char="n"/>
        <a:defRPr sz="2400" b="1">
          <a:solidFill>
            <a:schemeClr val="bg1"/>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Clr>
          <a:srgbClr val="CCECFF"/>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rgbClr val="FFFF00"/>
        </a:buClr>
        <a:buSzPct val="85000"/>
        <a:buFont typeface="Wingdings" pitchFamily="2" charset="2"/>
        <a:buChar char="n"/>
        <a:defRPr sz="2000" b="1">
          <a:solidFill>
            <a:schemeClr val="bg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328" y="1595475"/>
            <a:ext cx="10847344" cy="1569660"/>
          </a:xfrm>
          <a:prstGeom prst="rect">
            <a:avLst/>
          </a:prstGeom>
          <a:noFill/>
        </p:spPr>
        <p:txBody>
          <a:bodyPr wrap="square" rtlCol="0">
            <a:spAutoFit/>
          </a:bodyPr>
          <a:lstStyle/>
          <a:p>
            <a:pPr algn="ctr"/>
            <a:r>
              <a:rPr lang="en-US" altLang="zh-CN" sz="4800" b="1" dirty="0" smtClean="0">
                <a:solidFill>
                  <a:srgbClr val="FFFF00"/>
                </a:solidFill>
                <a:effectLst>
                  <a:outerShdw blurRad="38100" dist="38100" dir="2700000" algn="tl">
                    <a:srgbClr val="000000">
                      <a:alpha val="43137"/>
                    </a:srgbClr>
                  </a:outerShdw>
                </a:effectLst>
              </a:rPr>
              <a:t>Face Detection by Aggregating Visible Components</a:t>
            </a:r>
            <a:endParaRPr lang="zh-CN" altLang="en-US" sz="48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225214" y="3334726"/>
            <a:ext cx="11741572" cy="584775"/>
          </a:xfrm>
          <a:prstGeom prst="rect">
            <a:avLst/>
          </a:prstGeom>
          <a:noFill/>
        </p:spPr>
        <p:txBody>
          <a:bodyPr wrap="square" rtlCol="0">
            <a:spAutoFit/>
          </a:bodyPr>
          <a:lstStyle/>
          <a:p>
            <a:r>
              <a:rPr lang="en-US" altLang="zh-CN" sz="3200" b="1" dirty="0" err="1" smtClean="0">
                <a:solidFill>
                  <a:schemeClr val="bg1"/>
                </a:solidFill>
                <a:effectLst>
                  <a:outerShdw blurRad="38100" dist="38100" dir="2700000" algn="tl">
                    <a:srgbClr val="000000">
                      <a:alpha val="43137"/>
                    </a:srgbClr>
                  </a:outerShdw>
                </a:effectLst>
              </a:rPr>
              <a:t>Jiali</a:t>
            </a:r>
            <a:r>
              <a:rPr lang="en-US" altLang="zh-CN" sz="3200" b="1" dirty="0" smtClean="0">
                <a:solidFill>
                  <a:schemeClr val="bg1"/>
                </a:solidFill>
                <a:effectLst>
                  <a:outerShdw blurRad="38100" dist="38100" dir="2700000" algn="tl">
                    <a:srgbClr val="000000">
                      <a:alpha val="43137"/>
                    </a:srgbClr>
                  </a:outerShdw>
                </a:effectLst>
              </a:rPr>
              <a:t> </a:t>
            </a:r>
            <a:r>
              <a:rPr lang="en-US" altLang="zh-CN" sz="3200" b="1" dirty="0" err="1" smtClean="0">
                <a:solidFill>
                  <a:schemeClr val="bg1"/>
                </a:solidFill>
                <a:effectLst>
                  <a:outerShdw blurRad="38100" dist="38100" dir="2700000" algn="tl">
                    <a:srgbClr val="000000">
                      <a:alpha val="43137"/>
                    </a:srgbClr>
                  </a:outerShdw>
                </a:effectLst>
              </a:rPr>
              <a:t>Duan</a:t>
            </a:r>
            <a:r>
              <a:rPr lang="en-US" altLang="zh-CN" sz="3200" b="1" dirty="0" smtClean="0">
                <a:solidFill>
                  <a:schemeClr val="bg1"/>
                </a:solidFill>
                <a:effectLst>
                  <a:outerShdw blurRad="38100" dist="38100" dir="2700000" algn="tl">
                    <a:srgbClr val="000000">
                      <a:alpha val="43137"/>
                    </a:srgbClr>
                  </a:outerShdw>
                </a:effectLst>
              </a:rPr>
              <a:t>, </a:t>
            </a:r>
            <a:r>
              <a:rPr lang="en-US" altLang="zh-CN" sz="3200" b="1" dirty="0" err="1" smtClean="0">
                <a:solidFill>
                  <a:schemeClr val="bg1"/>
                </a:solidFill>
                <a:effectLst>
                  <a:outerShdw blurRad="38100" dist="38100" dir="2700000" algn="tl">
                    <a:srgbClr val="000000">
                      <a:alpha val="43137"/>
                    </a:srgbClr>
                  </a:outerShdw>
                </a:effectLst>
              </a:rPr>
              <a:t>Shengcai</a:t>
            </a:r>
            <a:r>
              <a:rPr lang="en-US" altLang="zh-CN" sz="3200" b="1" dirty="0" smtClean="0">
                <a:solidFill>
                  <a:schemeClr val="bg1"/>
                </a:solidFill>
                <a:effectLst>
                  <a:outerShdw blurRad="38100" dist="38100" dir="2700000" algn="tl">
                    <a:srgbClr val="000000">
                      <a:alpha val="43137"/>
                    </a:srgbClr>
                  </a:outerShdw>
                </a:effectLst>
              </a:rPr>
              <a:t> Liao, </a:t>
            </a:r>
            <a:r>
              <a:rPr lang="en-US" altLang="zh-CN" sz="3200" b="1" dirty="0" err="1" smtClean="0">
                <a:solidFill>
                  <a:schemeClr val="bg1"/>
                </a:solidFill>
                <a:effectLst>
                  <a:outerShdw blurRad="38100" dist="38100" dir="2700000" algn="tl">
                    <a:srgbClr val="000000">
                      <a:alpha val="43137"/>
                    </a:srgbClr>
                  </a:outerShdw>
                </a:effectLst>
              </a:rPr>
              <a:t>Xiaoyuan</a:t>
            </a:r>
            <a:r>
              <a:rPr lang="en-US" altLang="zh-CN" sz="3200" b="1" dirty="0" smtClean="0">
                <a:solidFill>
                  <a:schemeClr val="bg1"/>
                </a:solidFill>
                <a:effectLst>
                  <a:outerShdw blurRad="38100" dist="38100" dir="2700000" algn="tl">
                    <a:srgbClr val="000000">
                      <a:alpha val="43137"/>
                    </a:srgbClr>
                  </a:outerShdw>
                </a:effectLst>
              </a:rPr>
              <a:t> </a:t>
            </a:r>
            <a:r>
              <a:rPr lang="en-US" altLang="zh-CN" sz="3200" b="1" dirty="0" err="1" smtClean="0">
                <a:solidFill>
                  <a:schemeClr val="bg1"/>
                </a:solidFill>
                <a:effectLst>
                  <a:outerShdw blurRad="38100" dist="38100" dir="2700000" algn="tl">
                    <a:srgbClr val="000000">
                      <a:alpha val="43137"/>
                    </a:srgbClr>
                  </a:outerShdw>
                </a:effectLst>
              </a:rPr>
              <a:t>Guo</a:t>
            </a:r>
            <a:r>
              <a:rPr lang="en-US" altLang="zh-CN" sz="3200" b="1" dirty="0" smtClean="0">
                <a:solidFill>
                  <a:schemeClr val="bg1"/>
                </a:solidFill>
                <a:effectLst>
                  <a:outerShdw blurRad="38100" dist="38100" dir="2700000" algn="tl">
                    <a:srgbClr val="000000">
                      <a:alpha val="43137"/>
                    </a:srgbClr>
                  </a:outerShdw>
                </a:effectLst>
              </a:rPr>
              <a:t>, and Stan Z. Li</a:t>
            </a:r>
            <a:endParaRPr lang="zh-CN" altLang="en-US" sz="3200" b="1" dirty="0">
              <a:solidFill>
                <a:schemeClr val="bg1"/>
              </a:solidFill>
              <a:effectLst>
                <a:outerShdw blurRad="38100" dist="38100" dir="2700000" algn="tl">
                  <a:srgbClr val="000000">
                    <a:alpha val="43137"/>
                  </a:srgbClr>
                </a:outerShdw>
              </a:effectLst>
            </a:endParaRPr>
          </a:p>
        </p:txBody>
      </p:sp>
      <p:sp>
        <p:nvSpPr>
          <p:cNvPr id="13" name="文本框 12"/>
          <p:cNvSpPr txBox="1"/>
          <p:nvPr/>
        </p:nvSpPr>
        <p:spPr>
          <a:xfrm>
            <a:off x="512806" y="4757527"/>
            <a:ext cx="11166389" cy="1077218"/>
          </a:xfrm>
          <a:prstGeom prst="rect">
            <a:avLst/>
          </a:prstGeom>
          <a:noFill/>
        </p:spPr>
        <p:txBody>
          <a:bodyPr wrap="square" rtlCol="0">
            <a:spAutoFit/>
          </a:bodyPr>
          <a:lstStyle/>
          <a:p>
            <a:pPr algn="ctr"/>
            <a:r>
              <a:rPr lang="en-US" altLang="zh-CN" sz="3200" b="1" dirty="0" smtClean="0">
                <a:solidFill>
                  <a:schemeClr val="bg1"/>
                </a:solidFill>
                <a:effectLst>
                  <a:outerShdw blurRad="38100" dist="38100" dir="2700000" algn="tl">
                    <a:srgbClr val="000000">
                      <a:alpha val="43137"/>
                    </a:srgbClr>
                  </a:outerShdw>
                </a:effectLst>
              </a:rPr>
              <a:t>Center for Biometrics and Security Research</a:t>
            </a:r>
          </a:p>
          <a:p>
            <a:pPr algn="ctr"/>
            <a:r>
              <a:rPr lang="en-US" altLang="zh-CN" sz="3200" b="1" dirty="0" smtClean="0">
                <a:solidFill>
                  <a:schemeClr val="bg1"/>
                </a:solidFill>
                <a:effectLst>
                  <a:outerShdw blurRad="38100" dist="38100" dir="2700000" algn="tl">
                    <a:srgbClr val="000000">
                      <a:alpha val="43137"/>
                    </a:srgbClr>
                  </a:outerShdw>
                </a:effectLst>
              </a:rPr>
              <a:t>Institute of Automation, Chinese Academy of Sciences</a:t>
            </a:r>
          </a:p>
        </p:txBody>
      </p:sp>
    </p:spTree>
    <p:extLst>
      <p:ext uri="{BB962C8B-B14F-4D97-AF65-F5344CB8AC3E}">
        <p14:creationId xmlns:p14="http://schemas.microsoft.com/office/powerpoint/2010/main" val="2432465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3418" y="610573"/>
            <a:ext cx="9407219"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Visual Interpretation</a:t>
            </a:r>
            <a:endParaRPr lang="zh-CN" altLang="en-US" sz="4400" b="1" dirty="0">
              <a:solidFill>
                <a:srgbClr val="FFFF00"/>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1341912" y="1935213"/>
            <a:ext cx="9429007" cy="4508862"/>
          </a:xfrm>
          <a:prstGeom prst="rect">
            <a:avLst/>
          </a:prstGeom>
        </p:spPr>
      </p:pic>
    </p:spTree>
    <p:extLst>
      <p:ext uri="{BB962C8B-B14F-4D97-AF65-F5344CB8AC3E}">
        <p14:creationId xmlns:p14="http://schemas.microsoft.com/office/powerpoint/2010/main" val="196820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064705" y="1705243"/>
            <a:ext cx="10228729" cy="4648055"/>
          </a:xfrm>
          <a:prstGeom prst="rect">
            <a:avLst/>
          </a:prstGeom>
        </p:spPr>
      </p:pic>
      <p:sp>
        <p:nvSpPr>
          <p:cNvPr id="5" name="文本框 4"/>
          <p:cNvSpPr txBox="1"/>
          <p:nvPr/>
        </p:nvSpPr>
        <p:spPr>
          <a:xfrm>
            <a:off x="615421" y="374546"/>
            <a:ext cx="11127296" cy="1200329"/>
          </a:xfrm>
          <a:prstGeom prst="rect">
            <a:avLst/>
          </a:prstGeom>
          <a:noFill/>
        </p:spPr>
        <p:txBody>
          <a:bodyPr wrap="square" rtlCol="0">
            <a:spAutoFit/>
          </a:bodyPr>
          <a:lstStyle/>
          <a:p>
            <a:r>
              <a:rPr lang="en-US" altLang="zh-CN" sz="3600" b="1" dirty="0" smtClean="0">
                <a:solidFill>
                  <a:schemeClr val="bg1"/>
                </a:solidFill>
              </a:rPr>
              <a:t>1</a:t>
            </a:r>
            <a:r>
              <a:rPr lang="en-US" altLang="zh-CN" sz="3600" b="1" baseline="30000" dirty="0" smtClean="0">
                <a:solidFill>
                  <a:schemeClr val="bg1"/>
                </a:solidFill>
              </a:rPr>
              <a:t>st</a:t>
            </a:r>
            <a:r>
              <a:rPr lang="en-US" altLang="zh-CN" sz="3600" b="1" dirty="0" smtClean="0">
                <a:solidFill>
                  <a:schemeClr val="bg1"/>
                </a:solidFill>
              </a:rPr>
              <a:t> and 3</a:t>
            </a:r>
            <a:r>
              <a:rPr lang="en-US" altLang="zh-CN" sz="3600" b="1" baseline="30000" dirty="0" smtClean="0">
                <a:solidFill>
                  <a:schemeClr val="bg1"/>
                </a:solidFill>
              </a:rPr>
              <a:t>rd</a:t>
            </a:r>
            <a:r>
              <a:rPr lang="en-US" altLang="zh-CN" sz="3600" b="1" dirty="0" smtClean="0">
                <a:solidFill>
                  <a:schemeClr val="bg1"/>
                </a:solidFill>
              </a:rPr>
              <a:t> row: training samples</a:t>
            </a:r>
          </a:p>
          <a:p>
            <a:r>
              <a:rPr lang="en-US" altLang="zh-CN" sz="3600" b="1" dirty="0" smtClean="0">
                <a:solidFill>
                  <a:schemeClr val="bg1"/>
                </a:solidFill>
              </a:rPr>
              <a:t>2</a:t>
            </a:r>
            <a:r>
              <a:rPr lang="en-US" altLang="zh-CN" sz="3600" b="1" baseline="30000" dirty="0" smtClean="0">
                <a:solidFill>
                  <a:schemeClr val="bg1"/>
                </a:solidFill>
              </a:rPr>
              <a:t>nd</a:t>
            </a:r>
            <a:r>
              <a:rPr lang="en-US" altLang="zh-CN" sz="3600" b="1" dirty="0" smtClean="0">
                <a:solidFill>
                  <a:schemeClr val="bg1"/>
                </a:solidFill>
              </a:rPr>
              <a:t> and 4</a:t>
            </a:r>
            <a:r>
              <a:rPr lang="en-US" altLang="zh-CN" sz="3600" b="1" baseline="30000" dirty="0" smtClean="0">
                <a:solidFill>
                  <a:schemeClr val="bg1"/>
                </a:solidFill>
              </a:rPr>
              <a:t>th</a:t>
            </a:r>
            <a:r>
              <a:rPr lang="en-US" altLang="zh-CN" sz="3600" b="1" dirty="0" smtClean="0">
                <a:solidFill>
                  <a:schemeClr val="bg1"/>
                </a:solidFill>
              </a:rPr>
              <a:t> row: negative bootstrapping samples</a:t>
            </a:r>
            <a:endParaRPr lang="en-US" altLang="zh-CN" sz="3600" b="1" dirty="0">
              <a:solidFill>
                <a:schemeClr val="bg1"/>
              </a:solidFill>
            </a:endParaRPr>
          </a:p>
        </p:txBody>
      </p:sp>
    </p:spTree>
    <p:extLst>
      <p:ext uri="{BB962C8B-B14F-4D97-AF65-F5344CB8AC3E}">
        <p14:creationId xmlns:p14="http://schemas.microsoft.com/office/powerpoint/2010/main" val="27309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2149" y="3681713"/>
            <a:ext cx="10197429"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Why 6 landmarks </a:t>
            </a:r>
            <a:r>
              <a:rPr lang="en-US" altLang="zh-CN" sz="4400" b="1" dirty="0" smtClean="0">
                <a:solidFill>
                  <a:srgbClr val="FFFF00"/>
                </a:solidFill>
                <a:effectLst>
                  <a:outerShdw blurRad="38100" dist="38100" dir="2700000" algn="tl">
                    <a:srgbClr val="000000">
                      <a:alpha val="43137"/>
                    </a:srgbClr>
                  </a:outerShdw>
                </a:effectLst>
              </a:rPr>
              <a:t>?</a:t>
            </a:r>
            <a:endParaRPr lang="en-US" altLang="zh-CN" sz="44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941625" y="2138826"/>
            <a:ext cx="9913913" cy="1292662"/>
          </a:xfrm>
          <a:prstGeom prst="rect">
            <a:avLst/>
          </a:prstGeom>
          <a:noFill/>
        </p:spPr>
        <p:txBody>
          <a:bodyPr wrap="square" rtlCol="0">
            <a:spAutoFit/>
          </a:bodyPr>
          <a:lstStyle/>
          <a:p>
            <a:pPr marL="514350" indent="-514350">
              <a:buAutoNum type="arabicPeriod"/>
            </a:pPr>
            <a:r>
              <a:rPr lang="en-US" altLang="zh-CN" sz="3600" b="1" dirty="0" smtClean="0">
                <a:solidFill>
                  <a:schemeClr val="bg1"/>
                </a:solidFill>
              </a:rPr>
              <a:t>Local landmarks regression</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Invariance throughout the database</a:t>
            </a:r>
          </a:p>
        </p:txBody>
      </p:sp>
      <p:sp>
        <p:nvSpPr>
          <p:cNvPr id="6" name="文本框 5"/>
          <p:cNvSpPr txBox="1"/>
          <p:nvPr/>
        </p:nvSpPr>
        <p:spPr>
          <a:xfrm>
            <a:off x="941625" y="1022546"/>
            <a:ext cx="10197429"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Why LE and LM ?</a:t>
            </a:r>
          </a:p>
        </p:txBody>
      </p:sp>
      <p:sp>
        <p:nvSpPr>
          <p:cNvPr id="7" name="文本框 6"/>
          <p:cNvSpPr txBox="1"/>
          <p:nvPr/>
        </p:nvSpPr>
        <p:spPr>
          <a:xfrm>
            <a:off x="1082149" y="4674883"/>
            <a:ext cx="9913913" cy="646331"/>
          </a:xfrm>
          <a:prstGeom prst="rect">
            <a:avLst/>
          </a:prstGeom>
          <a:noFill/>
        </p:spPr>
        <p:txBody>
          <a:bodyPr wrap="square" rtlCol="0">
            <a:spAutoFit/>
          </a:bodyPr>
          <a:lstStyle/>
          <a:p>
            <a:r>
              <a:rPr lang="en-US" altLang="zh-CN" sz="3600" b="1" dirty="0" smtClean="0">
                <a:solidFill>
                  <a:schemeClr val="bg1"/>
                </a:solidFill>
              </a:rPr>
              <a:t>2. Examples</a:t>
            </a:r>
            <a:endParaRPr lang="en-US" altLang="zh-CN" sz="3200" dirty="0" smtClean="0">
              <a:solidFill>
                <a:schemeClr val="bg1"/>
              </a:solidFill>
            </a:endParaRPr>
          </a:p>
        </p:txBody>
      </p:sp>
    </p:spTree>
    <p:extLst>
      <p:ext uri="{BB962C8B-B14F-4D97-AF65-F5344CB8AC3E}">
        <p14:creationId xmlns:p14="http://schemas.microsoft.com/office/powerpoint/2010/main" val="289459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4733" y="880947"/>
            <a:ext cx="7805854"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Training procedure</a:t>
            </a:r>
            <a:endParaRPr lang="zh-CN" altLang="en-US" sz="44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1416204" y="2210574"/>
            <a:ext cx="8857439" cy="3662541"/>
          </a:xfrm>
          <a:prstGeom prst="rect">
            <a:avLst/>
          </a:prstGeom>
          <a:noFill/>
        </p:spPr>
        <p:txBody>
          <a:bodyPr wrap="square" rtlCol="0">
            <a:spAutoFit/>
          </a:bodyPr>
          <a:lstStyle/>
          <a:p>
            <a:r>
              <a:rPr lang="en-US" altLang="zh-CN" sz="3600" b="1" dirty="0" smtClean="0">
                <a:solidFill>
                  <a:schemeClr val="bg1"/>
                </a:solidFill>
              </a:rPr>
              <a:t>Feature: NPD [1]</a:t>
            </a:r>
          </a:p>
          <a:p>
            <a:endParaRPr lang="en-US" altLang="zh-CN" sz="3600" b="1" dirty="0">
              <a:solidFill>
                <a:schemeClr val="bg1"/>
              </a:solidFill>
            </a:endParaRPr>
          </a:p>
          <a:p>
            <a:r>
              <a:rPr lang="en-US" altLang="zh-CN" sz="3600" b="1" dirty="0" smtClean="0">
                <a:solidFill>
                  <a:schemeClr val="bg1"/>
                </a:solidFill>
              </a:rPr>
              <a:t>Training framework: </a:t>
            </a:r>
          </a:p>
          <a:p>
            <a:pPr marL="971550" lvl="1" indent="-514350" algn="just">
              <a:spcBef>
                <a:spcPts val="1200"/>
              </a:spcBef>
              <a:buFont typeface="Wingdings" panose="05000000000000000000" pitchFamily="2" charset="2"/>
              <a:buChar char="Ø"/>
            </a:pPr>
            <a:r>
              <a:rPr lang="en-US" altLang="zh-CN" sz="3600" b="1" dirty="0" smtClean="0">
                <a:solidFill>
                  <a:schemeClr val="bg1"/>
                </a:solidFill>
              </a:rPr>
              <a:t> </a:t>
            </a:r>
            <a:r>
              <a:rPr lang="en-US" altLang="zh-CN" sz="3200" dirty="0" smtClean="0">
                <a:solidFill>
                  <a:schemeClr val="bg1"/>
                </a:solidFill>
              </a:rPr>
              <a:t>Deep Quadratic Tree [1] classifier</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Soft-Cascade + hard-negative mining</a:t>
            </a:r>
            <a:endParaRPr lang="en-US" altLang="zh-CN" sz="3200" dirty="0">
              <a:solidFill>
                <a:schemeClr val="bg1"/>
              </a:solidFill>
            </a:endParaRPr>
          </a:p>
          <a:p>
            <a:endParaRPr lang="en-US" altLang="zh-CN" sz="3600" b="1" dirty="0">
              <a:solidFill>
                <a:schemeClr val="bg1"/>
              </a:solidFill>
            </a:endParaRPr>
          </a:p>
        </p:txBody>
      </p:sp>
      <p:sp>
        <p:nvSpPr>
          <p:cNvPr id="6" name="文本框 5"/>
          <p:cNvSpPr txBox="1"/>
          <p:nvPr/>
        </p:nvSpPr>
        <p:spPr>
          <a:xfrm>
            <a:off x="1309326" y="5725415"/>
            <a:ext cx="10173283" cy="707886"/>
          </a:xfrm>
          <a:prstGeom prst="rect">
            <a:avLst/>
          </a:prstGeom>
          <a:noFill/>
        </p:spPr>
        <p:txBody>
          <a:bodyPr wrap="square" rtlCol="0">
            <a:spAutoFit/>
          </a:bodyPr>
          <a:lstStyle/>
          <a:p>
            <a:r>
              <a:rPr lang="en-US" altLang="zh-CN" sz="2000" b="1" dirty="0">
                <a:solidFill>
                  <a:schemeClr val="bg1"/>
                </a:solidFill>
              </a:rPr>
              <a:t>[1] Liao, S., Jain, A., Li, S.: A fast and accurate unconstrained face detector. IEEE transactions on pattern analysis and machine intelligence 38 (2016) 211-223</a:t>
            </a:r>
          </a:p>
        </p:txBody>
      </p:sp>
    </p:spTree>
    <p:extLst>
      <p:ext uri="{BB962C8B-B14F-4D97-AF65-F5344CB8AC3E}">
        <p14:creationId xmlns:p14="http://schemas.microsoft.com/office/powerpoint/2010/main" val="96335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5060" y="1141367"/>
            <a:ext cx="9300117" cy="1200329"/>
          </a:xfrm>
          <a:prstGeom prst="rect">
            <a:avLst/>
          </a:prstGeom>
          <a:noFill/>
        </p:spPr>
        <p:txBody>
          <a:bodyPr wrap="square" rtlCol="0">
            <a:spAutoFit/>
          </a:bodyPr>
          <a:lstStyle/>
          <a:p>
            <a:r>
              <a:rPr lang="en-US" altLang="zh-CN" sz="3600" b="1" dirty="0" smtClean="0">
                <a:solidFill>
                  <a:srgbClr val="FFFF00"/>
                </a:solidFill>
              </a:rPr>
              <a:t>Example outputs of LE and LM</a:t>
            </a:r>
            <a:endParaRPr lang="en-US" altLang="zh-CN" sz="3600" b="1" dirty="0">
              <a:solidFill>
                <a:srgbClr val="FFFF00"/>
              </a:solidFill>
              <a:sym typeface="Wingdings" panose="05000000000000000000" pitchFamily="2" charset="2"/>
            </a:endParaRPr>
          </a:p>
          <a:p>
            <a:endParaRPr lang="en-US" altLang="zh-CN" sz="3600" b="1" dirty="0">
              <a:solidFill>
                <a:srgbClr val="FFFF00"/>
              </a:solidFill>
              <a:sym typeface="Wingdings" panose="05000000000000000000" pitchFamily="2" charset="2"/>
            </a:endParaRPr>
          </a:p>
        </p:txBody>
      </p:sp>
      <p:pic>
        <p:nvPicPr>
          <p:cNvPr id="2" name="图片 1"/>
          <p:cNvPicPr>
            <a:picLocks noChangeAspect="1"/>
          </p:cNvPicPr>
          <p:nvPr/>
        </p:nvPicPr>
        <p:blipFill>
          <a:blip r:embed="rId3"/>
          <a:stretch>
            <a:fillRect/>
          </a:stretch>
        </p:blipFill>
        <p:spPr>
          <a:xfrm>
            <a:off x="650748" y="2341696"/>
            <a:ext cx="10713938" cy="1905155"/>
          </a:xfrm>
          <a:prstGeom prst="rect">
            <a:avLst/>
          </a:prstGeom>
        </p:spPr>
      </p:pic>
      <p:pic>
        <p:nvPicPr>
          <p:cNvPr id="3" name="图片 2"/>
          <p:cNvPicPr>
            <a:picLocks noChangeAspect="1"/>
          </p:cNvPicPr>
          <p:nvPr/>
        </p:nvPicPr>
        <p:blipFill>
          <a:blip r:embed="rId4"/>
          <a:stretch>
            <a:fillRect/>
          </a:stretch>
        </p:blipFill>
        <p:spPr>
          <a:xfrm>
            <a:off x="648902" y="4408955"/>
            <a:ext cx="10715783" cy="2294735"/>
          </a:xfrm>
          <a:prstGeom prst="rect">
            <a:avLst/>
          </a:prstGeom>
        </p:spPr>
      </p:pic>
    </p:spTree>
    <p:extLst>
      <p:ext uri="{BB962C8B-B14F-4D97-AF65-F5344CB8AC3E}">
        <p14:creationId xmlns:p14="http://schemas.microsoft.com/office/powerpoint/2010/main" val="2922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9893" y="836197"/>
            <a:ext cx="10197662" cy="646331"/>
          </a:xfrm>
          <a:prstGeom prst="rect">
            <a:avLst/>
          </a:prstGeom>
          <a:noFill/>
        </p:spPr>
        <p:txBody>
          <a:bodyPr wrap="square" rtlCol="0">
            <a:spAutoFit/>
          </a:bodyPr>
          <a:lstStyle/>
          <a:p>
            <a:r>
              <a:rPr lang="en-US" altLang="zh-CN" sz="3600" b="1" dirty="0">
                <a:solidFill>
                  <a:srgbClr val="FFFF00"/>
                </a:solidFill>
              </a:rPr>
              <a:t>Symmetric Component Detection</a:t>
            </a:r>
            <a:endParaRPr lang="zh-CN" altLang="en-US" sz="3600" b="1" dirty="0">
              <a:solidFill>
                <a:srgbClr val="FFFF00"/>
              </a:solidFill>
            </a:endParaRPr>
          </a:p>
        </p:txBody>
      </p:sp>
      <p:pic>
        <p:nvPicPr>
          <p:cNvPr id="3" name="图片 2"/>
          <p:cNvPicPr>
            <a:picLocks noChangeAspect="1"/>
          </p:cNvPicPr>
          <p:nvPr/>
        </p:nvPicPr>
        <p:blipFill>
          <a:blip r:embed="rId3"/>
          <a:stretch>
            <a:fillRect/>
          </a:stretch>
        </p:blipFill>
        <p:spPr>
          <a:xfrm>
            <a:off x="4564887" y="2002037"/>
            <a:ext cx="2438400" cy="1619250"/>
          </a:xfrm>
          <a:prstGeom prst="rect">
            <a:avLst/>
          </a:prstGeom>
        </p:spPr>
      </p:pic>
      <p:pic>
        <p:nvPicPr>
          <p:cNvPr id="5" name="图片 4"/>
          <p:cNvPicPr>
            <a:picLocks noChangeAspect="1"/>
          </p:cNvPicPr>
          <p:nvPr/>
        </p:nvPicPr>
        <p:blipFill>
          <a:blip r:embed="rId4"/>
          <a:stretch>
            <a:fillRect/>
          </a:stretch>
        </p:blipFill>
        <p:spPr>
          <a:xfrm>
            <a:off x="4660693" y="1963937"/>
            <a:ext cx="2438400" cy="1600200"/>
          </a:xfrm>
          <a:prstGeom prst="rect">
            <a:avLst/>
          </a:prstGeom>
        </p:spPr>
      </p:pic>
      <p:pic>
        <p:nvPicPr>
          <p:cNvPr id="6" name="图片 5"/>
          <p:cNvPicPr>
            <a:picLocks noChangeAspect="1"/>
          </p:cNvPicPr>
          <p:nvPr/>
        </p:nvPicPr>
        <p:blipFill>
          <a:blip r:embed="rId5"/>
          <a:stretch>
            <a:fillRect/>
          </a:stretch>
        </p:blipFill>
        <p:spPr>
          <a:xfrm>
            <a:off x="4564887" y="1963937"/>
            <a:ext cx="2428875" cy="1581150"/>
          </a:xfrm>
          <a:prstGeom prst="rect">
            <a:avLst/>
          </a:prstGeom>
        </p:spPr>
      </p:pic>
      <p:pic>
        <p:nvPicPr>
          <p:cNvPr id="7" name="图片 6"/>
          <p:cNvPicPr>
            <a:picLocks noChangeAspect="1"/>
          </p:cNvPicPr>
          <p:nvPr/>
        </p:nvPicPr>
        <p:blipFill>
          <a:blip r:embed="rId6"/>
          <a:stretch>
            <a:fillRect/>
          </a:stretch>
        </p:blipFill>
        <p:spPr>
          <a:xfrm>
            <a:off x="4627077" y="2049662"/>
            <a:ext cx="2428875" cy="1609725"/>
          </a:xfrm>
          <a:prstGeom prst="rect">
            <a:avLst/>
          </a:prstGeom>
        </p:spPr>
      </p:pic>
    </p:spTree>
    <p:extLst>
      <p:ext uri="{BB962C8B-B14F-4D97-AF65-F5344CB8AC3E}">
        <p14:creationId xmlns:p14="http://schemas.microsoft.com/office/powerpoint/2010/main" val="388533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path" presetSubtype="0" accel="50000" decel="50000" fill="hold" nodeType="clickEffect">
                                  <p:stCondLst>
                                    <p:cond delay="0"/>
                                  </p:stCondLst>
                                  <p:childTnLst>
                                    <p:animMotion origin="layout" path="M -0.32734 0.34329 L 8.33333E-7 0.00695 " pathEditMode="relative" rAng="0" ptsTypes="AA">
                                      <p:cBhvr>
                                        <p:cTn id="12" dur="2000" spd="-100000" fill="hold"/>
                                        <p:tgtEl>
                                          <p:spTgt spid="3"/>
                                        </p:tgtEl>
                                        <p:attrNameLst>
                                          <p:attrName>ppt_x</p:attrName>
                                          <p:attrName>ppt_y</p:attrName>
                                        </p:attrNameLst>
                                      </p:cBhvr>
                                      <p:rCtr x="16367" y="-16829"/>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9" presetClass="path" presetSubtype="0" accel="50000" decel="50000" fill="hold" nodeType="clickEffect">
                                  <p:stCondLst>
                                    <p:cond delay="0"/>
                                  </p:stCondLst>
                                  <p:childTnLst>
                                    <p:animMotion origin="layout" path="M -1.66667E-6 7.40741E-7 L -0.10273 0.35023 " pathEditMode="relative" rAng="0" ptsTypes="AA">
                                      <p:cBhvr>
                                        <p:cTn id="22" dur="2000" fill="hold"/>
                                        <p:tgtEl>
                                          <p:spTgt spid="5"/>
                                        </p:tgtEl>
                                        <p:attrNameLst>
                                          <p:attrName>ppt_x</p:attrName>
                                          <p:attrName>ppt_y</p:attrName>
                                        </p:attrNameLst>
                                      </p:cBhvr>
                                      <p:rCtr x="-5143" y="17500"/>
                                    </p:animMotion>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6" presetClass="path" presetSubtype="0" accel="50000" decel="50000" fill="hold" nodeType="clickEffect">
                                  <p:stCondLst>
                                    <p:cond delay="0"/>
                                  </p:stCondLst>
                                  <p:childTnLst>
                                    <p:animMotion origin="layout" path="M 0.1444 0.35 L 1.45833E-6 0.00509 " pathEditMode="relative" rAng="0" ptsTypes="AA">
                                      <p:cBhvr>
                                        <p:cTn id="32" dur="2000" spd="-100000" fill="hold"/>
                                        <p:tgtEl>
                                          <p:spTgt spid="6"/>
                                        </p:tgtEl>
                                        <p:attrNameLst>
                                          <p:attrName>ppt_x</p:attrName>
                                          <p:attrName>ppt_y</p:attrName>
                                        </p:attrNameLst>
                                      </p:cBhvr>
                                      <p:rCtr x="-7227" y="-17245"/>
                                    </p:animMotion>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path" presetSubtype="0" accel="50000" decel="50000" fill="hold" nodeType="clickEffect">
                                  <p:stCondLst>
                                    <p:cond delay="0"/>
                                  </p:stCondLst>
                                  <p:childTnLst>
                                    <p:animMotion origin="layout" path="M 3.33333E-6 -3.7037E-6 L 0.35846 0.33357 " pathEditMode="relative" rAng="0" ptsTypes="AA">
                                      <p:cBhvr>
                                        <p:cTn id="42" dur="2000" fill="hold"/>
                                        <p:tgtEl>
                                          <p:spTgt spid="7"/>
                                        </p:tgtEl>
                                        <p:attrNameLst>
                                          <p:attrName>ppt_x</p:attrName>
                                          <p:attrName>ppt_y</p:attrName>
                                        </p:attrNameLst>
                                      </p:cBhvr>
                                      <p:rCtr x="17917"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93946" y="286508"/>
            <a:ext cx="5807975" cy="707886"/>
          </a:xfrm>
          <a:prstGeom prst="rect">
            <a:avLst/>
          </a:prstGeom>
          <a:noFill/>
        </p:spPr>
        <p:txBody>
          <a:bodyPr wrap="square" rtlCol="0">
            <a:spAutoFit/>
          </a:bodyPr>
          <a:lstStyle/>
          <a:p>
            <a:r>
              <a:rPr lang="en-US" altLang="zh-CN" sz="4000" b="1" dirty="0">
                <a:solidFill>
                  <a:srgbClr val="FFFF00"/>
                </a:solidFill>
              </a:rPr>
              <a:t>Aggregation Strategy</a:t>
            </a:r>
            <a:endParaRPr lang="zh-CN" altLang="en-US" sz="4000" b="1" baseline="30000" dirty="0">
              <a:solidFill>
                <a:srgbClr val="FFFF00"/>
              </a:solidFill>
            </a:endParaRPr>
          </a:p>
        </p:txBody>
      </p:sp>
      <p:pic>
        <p:nvPicPr>
          <p:cNvPr id="2" name="图片 1"/>
          <p:cNvPicPr>
            <a:picLocks noChangeAspect="1"/>
          </p:cNvPicPr>
          <p:nvPr/>
        </p:nvPicPr>
        <p:blipFill>
          <a:blip r:embed="rId3"/>
          <a:stretch>
            <a:fillRect/>
          </a:stretch>
        </p:blipFill>
        <p:spPr>
          <a:xfrm>
            <a:off x="3388942" y="2162934"/>
            <a:ext cx="4769408" cy="4077880"/>
          </a:xfrm>
          <a:prstGeom prst="rect">
            <a:avLst/>
          </a:prstGeom>
        </p:spPr>
      </p:pic>
      <p:sp>
        <p:nvSpPr>
          <p:cNvPr id="10" name="文本框 9"/>
          <p:cNvSpPr txBox="1"/>
          <p:nvPr/>
        </p:nvSpPr>
        <p:spPr>
          <a:xfrm>
            <a:off x="6994631" y="1086851"/>
            <a:ext cx="5354581" cy="3570208"/>
          </a:xfrm>
          <a:prstGeom prst="rect">
            <a:avLst/>
          </a:prstGeom>
          <a:noFill/>
        </p:spPr>
        <p:txBody>
          <a:bodyPr wrap="square" rtlCol="0">
            <a:spAutoFit/>
          </a:bodyPr>
          <a:lstStyle/>
          <a:p>
            <a:pPr>
              <a:spcAft>
                <a:spcPts val="1200"/>
              </a:spcAft>
            </a:pPr>
            <a:r>
              <a:rPr lang="en-US" altLang="zh-CN" sz="2800" b="1" dirty="0" smtClean="0">
                <a:solidFill>
                  <a:schemeClr val="bg1"/>
                </a:solidFill>
              </a:rPr>
              <a:t>Core idea:</a:t>
            </a:r>
          </a:p>
          <a:p>
            <a:pPr>
              <a:spcAft>
                <a:spcPts val="1200"/>
              </a:spcAft>
            </a:pPr>
            <a:endParaRPr lang="en-US" altLang="zh-CN" sz="2800" b="1" dirty="0" smtClean="0">
              <a:solidFill>
                <a:schemeClr val="bg1"/>
              </a:solidFill>
            </a:endParaRPr>
          </a:p>
          <a:p>
            <a:pPr>
              <a:spcAft>
                <a:spcPts val="1200"/>
              </a:spcAft>
            </a:pPr>
            <a:r>
              <a:rPr lang="en-US" altLang="zh-CN" sz="2400" b="1" dirty="0" smtClean="0">
                <a:solidFill>
                  <a:schemeClr val="bg1"/>
                </a:solidFill>
              </a:rPr>
              <a:t>1. Reject </a:t>
            </a:r>
            <a:r>
              <a:rPr lang="en-US" altLang="zh-CN" sz="2400" b="1" dirty="0">
                <a:solidFill>
                  <a:schemeClr val="bg1"/>
                </a:solidFill>
              </a:rPr>
              <a:t>false alarms </a:t>
            </a:r>
            <a:endParaRPr lang="en-US" altLang="zh-CN" sz="2400" b="1" dirty="0" smtClean="0">
              <a:solidFill>
                <a:schemeClr val="bg1"/>
              </a:solidFill>
            </a:endParaRPr>
          </a:p>
          <a:p>
            <a:pPr>
              <a:spcAft>
                <a:spcPts val="1200"/>
              </a:spcAft>
            </a:pPr>
            <a:r>
              <a:rPr lang="en-US" altLang="zh-CN" sz="2400" b="1" dirty="0" smtClean="0">
                <a:solidFill>
                  <a:schemeClr val="bg1"/>
                </a:solidFill>
              </a:rPr>
              <a:t>during </a:t>
            </a:r>
            <a:r>
              <a:rPr lang="en-US" altLang="zh-CN" sz="2400" b="1" dirty="0">
                <a:solidFill>
                  <a:schemeClr val="bg1"/>
                </a:solidFill>
              </a:rPr>
              <a:t>merging (compete</a:t>
            </a:r>
            <a:r>
              <a:rPr lang="en-US" altLang="zh-CN" sz="2400" b="1" dirty="0" smtClean="0">
                <a:solidFill>
                  <a:schemeClr val="bg1"/>
                </a:solidFill>
              </a:rPr>
              <a:t>)</a:t>
            </a:r>
          </a:p>
          <a:p>
            <a:pPr>
              <a:spcAft>
                <a:spcPts val="1200"/>
              </a:spcAft>
            </a:pPr>
            <a:endParaRPr lang="en-US" altLang="zh-CN" sz="2400" b="1" dirty="0">
              <a:solidFill>
                <a:schemeClr val="bg1"/>
              </a:solidFill>
            </a:endParaRPr>
          </a:p>
          <a:p>
            <a:r>
              <a:rPr lang="en-US" altLang="zh-CN" sz="2400" b="1" dirty="0">
                <a:solidFill>
                  <a:schemeClr val="bg1"/>
                </a:solidFill>
              </a:rPr>
              <a:t>2. </a:t>
            </a:r>
            <a:r>
              <a:rPr lang="en-US" altLang="zh-CN" sz="2400" b="1" dirty="0" smtClean="0">
                <a:solidFill>
                  <a:schemeClr val="bg1"/>
                </a:solidFill>
              </a:rPr>
              <a:t>Improve localization </a:t>
            </a:r>
            <a:r>
              <a:rPr lang="en-US" altLang="zh-CN" sz="2400" b="1" dirty="0">
                <a:solidFill>
                  <a:schemeClr val="bg1"/>
                </a:solidFill>
              </a:rPr>
              <a:t>accuracy </a:t>
            </a:r>
            <a:r>
              <a:rPr lang="en-US" altLang="zh-CN" sz="2400" b="1" dirty="0" smtClean="0">
                <a:solidFill>
                  <a:schemeClr val="bg1"/>
                </a:solidFill>
              </a:rPr>
              <a:t>during aggregation </a:t>
            </a:r>
            <a:r>
              <a:rPr lang="en-US" altLang="zh-CN" sz="2400" b="1" dirty="0">
                <a:solidFill>
                  <a:schemeClr val="bg1"/>
                </a:solidFill>
              </a:rPr>
              <a:t>(collaborate)</a:t>
            </a:r>
          </a:p>
        </p:txBody>
      </p:sp>
      <p:sp>
        <p:nvSpPr>
          <p:cNvPr id="3" name="矩形 2"/>
          <p:cNvSpPr/>
          <p:nvPr/>
        </p:nvSpPr>
        <p:spPr bwMode="auto">
          <a:xfrm>
            <a:off x="371475" y="3990975"/>
            <a:ext cx="2790825" cy="733425"/>
          </a:xfrm>
          <a:prstGeom prst="rect">
            <a:avLst/>
          </a:prstGeom>
          <a:noFill/>
          <a:ln w="38100" cap="flat" cmpd="sng" algn="ctr">
            <a:solidFill>
              <a:srgbClr val="FF0000"/>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endParaRPr>
          </a:p>
        </p:txBody>
      </p:sp>
      <p:sp>
        <p:nvSpPr>
          <p:cNvPr id="11" name="矩形 10"/>
          <p:cNvSpPr/>
          <p:nvPr/>
        </p:nvSpPr>
        <p:spPr bwMode="auto">
          <a:xfrm>
            <a:off x="371475" y="4895850"/>
            <a:ext cx="3641725" cy="133350"/>
          </a:xfrm>
          <a:prstGeom prst="rect">
            <a:avLst/>
          </a:prstGeom>
          <a:noFill/>
          <a:ln w="38100" cap="flat" cmpd="sng" algn="ctr">
            <a:solidFill>
              <a:srgbClr val="FF0000"/>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endParaRPr>
          </a:p>
        </p:txBody>
      </p:sp>
      <p:sp>
        <p:nvSpPr>
          <p:cNvPr id="12" name="矩形 11"/>
          <p:cNvSpPr/>
          <p:nvPr/>
        </p:nvSpPr>
        <p:spPr bwMode="auto">
          <a:xfrm>
            <a:off x="371475" y="5327650"/>
            <a:ext cx="2790825" cy="139700"/>
          </a:xfrm>
          <a:prstGeom prst="rect">
            <a:avLst/>
          </a:prstGeom>
          <a:noFill/>
          <a:ln w="38100" cap="flat" cmpd="sng" algn="ctr">
            <a:solidFill>
              <a:srgbClr val="FF0000"/>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endParaRPr>
          </a:p>
        </p:txBody>
      </p:sp>
      <p:sp>
        <p:nvSpPr>
          <p:cNvPr id="14" name="矩形 13"/>
          <p:cNvSpPr/>
          <p:nvPr/>
        </p:nvSpPr>
        <p:spPr bwMode="auto">
          <a:xfrm>
            <a:off x="371475" y="5467350"/>
            <a:ext cx="2790825" cy="438150"/>
          </a:xfrm>
          <a:prstGeom prst="rect">
            <a:avLst/>
          </a:prstGeom>
          <a:noFill/>
          <a:ln w="38100" cap="flat" cmpd="sng" algn="ctr">
            <a:solidFill>
              <a:srgbClr val="FF0000"/>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endParaRPr>
          </a:p>
        </p:txBody>
      </p:sp>
      <p:sp>
        <p:nvSpPr>
          <p:cNvPr id="15" name="矩形 14"/>
          <p:cNvSpPr/>
          <p:nvPr/>
        </p:nvSpPr>
        <p:spPr bwMode="auto">
          <a:xfrm>
            <a:off x="371476" y="5958840"/>
            <a:ext cx="1244600" cy="108585"/>
          </a:xfrm>
          <a:prstGeom prst="rect">
            <a:avLst/>
          </a:prstGeom>
          <a:noFill/>
          <a:ln w="38100" cap="flat" cmpd="sng" algn="ctr">
            <a:solidFill>
              <a:srgbClr val="FF0000"/>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endParaRPr>
          </a:p>
        </p:txBody>
      </p:sp>
    </p:spTree>
    <p:extLst>
      <p:ext uri="{BB962C8B-B14F-4D97-AF65-F5344CB8AC3E}">
        <p14:creationId xmlns:p14="http://schemas.microsoft.com/office/powerpoint/2010/main" val="144385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nodeType="clickEffect">
                                  <p:stCondLst>
                                    <p:cond delay="0"/>
                                  </p:stCondLst>
                                  <p:childTnLst>
                                    <p:animMotion origin="layout" path="M 2.29167E-6 0 L -0.25 0 " pathEditMode="relative" rAng="0" ptsTypes="AA">
                                      <p:cBhvr>
                                        <p:cTn id="19" dur="2000" fill="hold"/>
                                        <p:tgtEl>
                                          <p:spTgt spid="2"/>
                                        </p:tgtEl>
                                        <p:attrNameLst>
                                          <p:attrName>ppt_x</p:attrName>
                                          <p:attrName>ppt_y</p:attrName>
                                        </p:attrNameLst>
                                      </p:cBhvr>
                                      <p:rCtr x="-12500" y="0"/>
                                    </p:animMotion>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amond(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15"/>
                                        </p:tgtEl>
                                      </p:cBhvr>
                                    </p:animEffect>
                                    <p:set>
                                      <p:cBhvr>
                                        <p:cTn id="8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3" grpId="1" animBg="1"/>
      <p:bldP spid="11" grpId="0" animBg="1"/>
      <p:bldP spid="11" grpId="1" animBg="1"/>
      <p:bldP spid="12" grpId="0" animBg="1"/>
      <p:bldP spid="12" grpId="1" animBg="1"/>
      <p:bldP spid="14" grpId="0" animBg="1"/>
      <p:bldP spid="14" grpId="1" animBg="1"/>
      <p:bldP spid="15" grpId="0" animBg="1"/>
      <p:bldP spid="1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6701" y="947854"/>
            <a:ext cx="6442293"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Evaluation</a:t>
            </a:r>
            <a:endParaRPr lang="zh-CN" altLang="en-US" sz="44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2538134" y="2236124"/>
            <a:ext cx="10303727" cy="1354217"/>
          </a:xfrm>
          <a:prstGeom prst="rect">
            <a:avLst/>
          </a:prstGeom>
          <a:noFill/>
        </p:spPr>
        <p:txBody>
          <a:bodyPr wrap="square" rtlCol="0">
            <a:spAutoFit/>
          </a:bodyPr>
          <a:lstStyle/>
          <a:p>
            <a:pPr marL="742950" indent="-742950">
              <a:spcAft>
                <a:spcPts val="1200"/>
              </a:spcAft>
              <a:buAutoNum type="arabicPeriod"/>
            </a:pPr>
            <a:r>
              <a:rPr lang="en-US" altLang="zh-CN" sz="3600" b="1" dirty="0" smtClean="0">
                <a:solidFill>
                  <a:schemeClr val="bg1"/>
                </a:solidFill>
              </a:rPr>
              <a:t>AFW [1]</a:t>
            </a:r>
          </a:p>
          <a:p>
            <a:pPr marL="742950" indent="-742950">
              <a:spcAft>
                <a:spcPts val="1200"/>
              </a:spcAft>
              <a:buAutoNum type="arabicPeriod"/>
            </a:pPr>
            <a:r>
              <a:rPr lang="en-US" altLang="zh-CN" sz="3600" b="1" dirty="0" smtClean="0">
                <a:solidFill>
                  <a:schemeClr val="bg1"/>
                </a:solidFill>
              </a:rPr>
              <a:t>FDDB [2]</a:t>
            </a:r>
            <a:endParaRPr lang="en-US" altLang="zh-CN" sz="3600" b="1" dirty="0">
              <a:solidFill>
                <a:schemeClr val="bg1"/>
              </a:solidFill>
            </a:endParaRPr>
          </a:p>
        </p:txBody>
      </p:sp>
      <p:sp>
        <p:nvSpPr>
          <p:cNvPr id="6" name="文本框 5"/>
          <p:cNvSpPr txBox="1"/>
          <p:nvPr/>
        </p:nvSpPr>
        <p:spPr>
          <a:xfrm>
            <a:off x="1331324" y="4120425"/>
            <a:ext cx="9715795" cy="2246769"/>
          </a:xfrm>
          <a:prstGeom prst="rect">
            <a:avLst/>
          </a:prstGeom>
          <a:noFill/>
        </p:spPr>
        <p:txBody>
          <a:bodyPr wrap="square" rtlCol="0">
            <a:spAutoFit/>
          </a:bodyPr>
          <a:lstStyle/>
          <a:p>
            <a:r>
              <a:rPr lang="en-US" altLang="zh-CN" sz="2000" b="1" dirty="0">
                <a:solidFill>
                  <a:schemeClr val="bg1"/>
                </a:solidFill>
              </a:rPr>
              <a:t>[1] Zhu, X., </a:t>
            </a:r>
            <a:r>
              <a:rPr lang="en-US" altLang="zh-CN" sz="2000" b="1" dirty="0" err="1">
                <a:solidFill>
                  <a:schemeClr val="bg1"/>
                </a:solidFill>
              </a:rPr>
              <a:t>Ramanan</a:t>
            </a:r>
            <a:r>
              <a:rPr lang="en-US" altLang="zh-CN" sz="2000" b="1" dirty="0">
                <a:solidFill>
                  <a:schemeClr val="bg1"/>
                </a:solidFill>
              </a:rPr>
              <a:t>, D.: Face detection, pose estimation, and landmark localization in the wild. In: Computer Vision and Pattern Recognition (CVPR), 2012 IEEE Conference on, IEEE (2012) 2879-2886</a:t>
            </a:r>
          </a:p>
          <a:p>
            <a:endParaRPr lang="en-US" altLang="zh-CN" sz="2000" b="1" dirty="0">
              <a:solidFill>
                <a:schemeClr val="bg1"/>
              </a:solidFill>
            </a:endParaRPr>
          </a:p>
          <a:p>
            <a:r>
              <a:rPr lang="en-US" altLang="zh-CN" sz="2000" b="1" dirty="0" smtClean="0">
                <a:solidFill>
                  <a:schemeClr val="bg1"/>
                </a:solidFill>
              </a:rPr>
              <a:t>[2] </a:t>
            </a:r>
            <a:r>
              <a:rPr lang="en-US" altLang="zh-CN" sz="2000" b="1" dirty="0">
                <a:solidFill>
                  <a:schemeClr val="bg1"/>
                </a:solidFill>
              </a:rPr>
              <a:t>Jain, V., Learned-Miller, E.G.: </a:t>
            </a:r>
            <a:r>
              <a:rPr lang="en-US" altLang="zh-CN" sz="2000" b="1" dirty="0" err="1">
                <a:solidFill>
                  <a:schemeClr val="bg1"/>
                </a:solidFill>
              </a:rPr>
              <a:t>Fddb</a:t>
            </a:r>
            <a:r>
              <a:rPr lang="en-US" altLang="zh-CN" sz="2000" b="1" dirty="0">
                <a:solidFill>
                  <a:schemeClr val="bg1"/>
                </a:solidFill>
              </a:rPr>
              <a:t>: A benchmark for face detection in </a:t>
            </a:r>
            <a:r>
              <a:rPr lang="en-US" altLang="zh-CN" sz="2000" b="1" dirty="0" smtClean="0">
                <a:solidFill>
                  <a:schemeClr val="bg1"/>
                </a:solidFill>
              </a:rPr>
              <a:t>unconstrained settings</a:t>
            </a:r>
            <a:r>
              <a:rPr lang="en-US" altLang="zh-CN" sz="2000" b="1" dirty="0">
                <a:solidFill>
                  <a:schemeClr val="bg1"/>
                </a:solidFill>
              </a:rPr>
              <a:t>. UMass Amherst Technical Report (2010</a:t>
            </a:r>
            <a:r>
              <a:rPr lang="en-US" altLang="zh-CN" sz="2000" b="1" dirty="0" smtClean="0">
                <a:solidFill>
                  <a:schemeClr val="bg1"/>
                </a:solidFill>
              </a:rPr>
              <a:t>)</a:t>
            </a:r>
          </a:p>
          <a:p>
            <a:endParaRPr lang="en-US" altLang="zh-CN" sz="2000" b="1" dirty="0">
              <a:solidFill>
                <a:schemeClr val="bg1"/>
              </a:solidFill>
            </a:endParaRPr>
          </a:p>
        </p:txBody>
      </p:sp>
    </p:spTree>
    <p:extLst>
      <p:ext uri="{BB962C8B-B14F-4D97-AF65-F5344CB8AC3E}">
        <p14:creationId xmlns:p14="http://schemas.microsoft.com/office/powerpoint/2010/main" val="745968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915428" y="1389998"/>
            <a:ext cx="8269104" cy="5203833"/>
          </a:xfrm>
          <a:prstGeom prst="rect">
            <a:avLst/>
          </a:prstGeom>
        </p:spPr>
      </p:pic>
      <p:sp>
        <p:nvSpPr>
          <p:cNvPr id="5" name="文本框 4"/>
          <p:cNvSpPr txBox="1"/>
          <p:nvPr/>
        </p:nvSpPr>
        <p:spPr>
          <a:xfrm>
            <a:off x="987620" y="434118"/>
            <a:ext cx="10124720" cy="646331"/>
          </a:xfrm>
          <a:prstGeom prst="rect">
            <a:avLst/>
          </a:prstGeom>
          <a:noFill/>
        </p:spPr>
        <p:txBody>
          <a:bodyPr wrap="square" rtlCol="0">
            <a:spAutoFit/>
          </a:bodyPr>
          <a:lstStyle/>
          <a:p>
            <a:r>
              <a:rPr lang="en-US" altLang="zh-CN" sz="3600" b="1" dirty="0" smtClean="0">
                <a:solidFill>
                  <a:srgbClr val="FFFF00"/>
                </a:solidFill>
              </a:rPr>
              <a:t>Model Complexity between AVC and NPD</a:t>
            </a:r>
            <a:endParaRPr lang="zh-CN" altLang="en-US" sz="3600" b="1" dirty="0">
              <a:solidFill>
                <a:srgbClr val="FFFF00"/>
              </a:solidFill>
            </a:endParaRPr>
          </a:p>
        </p:txBody>
      </p:sp>
    </p:spTree>
    <p:extLst>
      <p:ext uri="{BB962C8B-B14F-4D97-AF65-F5344CB8AC3E}">
        <p14:creationId xmlns:p14="http://schemas.microsoft.com/office/powerpoint/2010/main" val="687272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69218" y="1963203"/>
            <a:ext cx="7077075" cy="4048125"/>
          </a:xfrm>
          <a:prstGeom prst="rect">
            <a:avLst/>
          </a:prstGeom>
        </p:spPr>
      </p:pic>
      <p:sp>
        <p:nvSpPr>
          <p:cNvPr id="5" name="文本框 4"/>
          <p:cNvSpPr txBox="1"/>
          <p:nvPr/>
        </p:nvSpPr>
        <p:spPr>
          <a:xfrm>
            <a:off x="812259" y="799878"/>
            <a:ext cx="10124720" cy="646331"/>
          </a:xfrm>
          <a:prstGeom prst="rect">
            <a:avLst/>
          </a:prstGeom>
          <a:noFill/>
        </p:spPr>
        <p:txBody>
          <a:bodyPr wrap="square" rtlCol="0">
            <a:spAutoFit/>
          </a:bodyPr>
          <a:lstStyle/>
          <a:p>
            <a:r>
              <a:rPr lang="en-US" altLang="zh-CN" sz="3600" b="1" dirty="0" smtClean="0">
                <a:solidFill>
                  <a:srgbClr val="FFFF00"/>
                </a:solidFill>
              </a:rPr>
              <a:t>Results on AFW and FDDB</a:t>
            </a:r>
            <a:endParaRPr lang="zh-CN" altLang="en-US" sz="3600" b="1" dirty="0">
              <a:solidFill>
                <a:srgbClr val="FFFF00"/>
              </a:solidFill>
            </a:endParaRPr>
          </a:p>
        </p:txBody>
      </p:sp>
    </p:spTree>
    <p:extLst>
      <p:ext uri="{BB962C8B-B14F-4D97-AF65-F5344CB8AC3E}">
        <p14:creationId xmlns:p14="http://schemas.microsoft.com/office/powerpoint/2010/main" val="227725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3700" y="667434"/>
            <a:ext cx="3873500"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Introduction</a:t>
            </a:r>
            <a:endParaRPr lang="zh-CN" altLang="en-US" sz="4400" b="1" dirty="0">
              <a:solidFill>
                <a:srgbClr val="FFFF00"/>
              </a:solidFill>
              <a:effectLst>
                <a:outerShdw blurRad="38100" dist="38100" dir="2700000" algn="tl">
                  <a:srgbClr val="000000">
                    <a:alpha val="43137"/>
                  </a:srgbClr>
                </a:outerShdw>
              </a:effectLst>
            </a:endParaRPr>
          </a:p>
        </p:txBody>
      </p:sp>
      <p:sp>
        <p:nvSpPr>
          <p:cNvPr id="11" name="文本框 10"/>
          <p:cNvSpPr txBox="1"/>
          <p:nvPr/>
        </p:nvSpPr>
        <p:spPr>
          <a:xfrm>
            <a:off x="468910" y="2222603"/>
            <a:ext cx="9913913" cy="2523768"/>
          </a:xfrm>
          <a:prstGeom prst="rect">
            <a:avLst/>
          </a:prstGeom>
          <a:noFill/>
        </p:spPr>
        <p:txBody>
          <a:bodyPr wrap="square" rtlCol="0">
            <a:spAutoFit/>
          </a:bodyPr>
          <a:lstStyle/>
          <a:p>
            <a:r>
              <a:rPr lang="en-US" altLang="zh-CN" sz="3200" b="1" dirty="0">
                <a:solidFill>
                  <a:schemeClr val="bg1"/>
                </a:solidFill>
              </a:rPr>
              <a:t>Unconstrained face detection:</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Illumination changes</a:t>
            </a:r>
          </a:p>
          <a:p>
            <a:pPr marL="971550" lvl="1" indent="-514350" algn="just">
              <a:spcBef>
                <a:spcPts val="1200"/>
              </a:spcBef>
              <a:buFont typeface="Wingdings" panose="05000000000000000000" pitchFamily="2" charset="2"/>
              <a:buChar char="Ø"/>
            </a:pPr>
            <a:r>
              <a:rPr lang="en-US" altLang="zh-CN" sz="3200" dirty="0">
                <a:solidFill>
                  <a:schemeClr val="bg1"/>
                </a:solidFill>
              </a:rPr>
              <a:t>Large pose variations</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Occlusions</a:t>
            </a:r>
            <a:endParaRPr lang="en-US" altLang="zh-CN" sz="3200" b="1" dirty="0">
              <a:solidFill>
                <a:schemeClr val="bg1"/>
              </a:solidFill>
            </a:endParaRPr>
          </a:p>
        </p:txBody>
      </p:sp>
    </p:spTree>
    <p:extLst>
      <p:ext uri="{BB962C8B-B14F-4D97-AF65-F5344CB8AC3E}">
        <p14:creationId xmlns:p14="http://schemas.microsoft.com/office/powerpoint/2010/main" val="30607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1000"/>
                                        <p:tgtEl>
                                          <p:spTgt spid="11">
                                            <p:txEl>
                                              <p:pRg st="3" end="3"/>
                                            </p:txEl>
                                          </p:spTgt>
                                        </p:tgtEl>
                                      </p:cBhvr>
                                    </p:animEffect>
                                    <p:anim calcmode="lin" valueType="num">
                                      <p:cBhvr>
                                        <p:cTn id="2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33640" y="1281141"/>
            <a:ext cx="10124720" cy="646331"/>
          </a:xfrm>
          <a:prstGeom prst="rect">
            <a:avLst/>
          </a:prstGeom>
          <a:noFill/>
        </p:spPr>
        <p:txBody>
          <a:bodyPr wrap="square" rtlCol="0">
            <a:spAutoFit/>
          </a:bodyPr>
          <a:lstStyle/>
          <a:p>
            <a:r>
              <a:rPr lang="en-US" altLang="zh-CN" sz="3600" b="1" dirty="0" smtClean="0">
                <a:solidFill>
                  <a:srgbClr val="FFFF00"/>
                </a:solidFill>
              </a:rPr>
              <a:t>Model Complexity between AVC and NPD</a:t>
            </a:r>
            <a:endParaRPr lang="zh-CN" altLang="en-US" sz="3600" b="1" dirty="0">
              <a:solidFill>
                <a:srgbClr val="FFFF00"/>
              </a:solidFill>
            </a:endParaRPr>
          </a:p>
        </p:txBody>
      </p:sp>
      <p:pic>
        <p:nvPicPr>
          <p:cNvPr id="2" name="图片 1"/>
          <p:cNvPicPr>
            <a:picLocks noChangeAspect="1"/>
          </p:cNvPicPr>
          <p:nvPr/>
        </p:nvPicPr>
        <p:blipFill>
          <a:blip r:embed="rId3"/>
          <a:stretch>
            <a:fillRect/>
          </a:stretch>
        </p:blipFill>
        <p:spPr>
          <a:xfrm>
            <a:off x="1540042" y="2307105"/>
            <a:ext cx="8755617" cy="3483004"/>
          </a:xfrm>
          <a:prstGeom prst="rect">
            <a:avLst/>
          </a:prstGeom>
        </p:spPr>
      </p:pic>
    </p:spTree>
    <p:extLst>
      <p:ext uri="{BB962C8B-B14F-4D97-AF65-F5344CB8AC3E}">
        <p14:creationId xmlns:p14="http://schemas.microsoft.com/office/powerpoint/2010/main" val="421948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4560" y="211000"/>
            <a:ext cx="5090160"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Conclusions</a:t>
            </a:r>
            <a:endParaRPr lang="zh-CN" altLang="en-US" sz="4400" b="1" dirty="0">
              <a:solidFill>
                <a:srgbClr val="FFFF00"/>
              </a:solidFill>
              <a:effectLst>
                <a:outerShdw blurRad="38100" dist="38100" dir="2700000" algn="tl">
                  <a:srgbClr val="000000">
                    <a:alpha val="43137"/>
                  </a:srgbClr>
                </a:outerShdw>
              </a:effectLst>
            </a:endParaRPr>
          </a:p>
        </p:txBody>
      </p:sp>
      <p:sp>
        <p:nvSpPr>
          <p:cNvPr id="7" name="文本框 6"/>
          <p:cNvSpPr txBox="1"/>
          <p:nvPr/>
        </p:nvSpPr>
        <p:spPr>
          <a:xfrm>
            <a:off x="1617151" y="1094448"/>
            <a:ext cx="9913913" cy="2431435"/>
          </a:xfrm>
          <a:prstGeom prst="rect">
            <a:avLst/>
          </a:prstGeom>
          <a:noFill/>
        </p:spPr>
        <p:txBody>
          <a:bodyPr wrap="square" rtlCol="0">
            <a:spAutoFit/>
          </a:bodyPr>
          <a:lstStyle/>
          <a:p>
            <a:pPr marL="514350" indent="-514350">
              <a:buAutoNum type="arabicPeriod"/>
            </a:pPr>
            <a:r>
              <a:rPr lang="en-US" altLang="zh-CN" sz="3600" b="1" dirty="0" smtClean="0">
                <a:solidFill>
                  <a:schemeClr val="bg1"/>
                </a:solidFill>
              </a:rPr>
              <a:t>A novel face detector AVC</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Addresses pose-variations and occlusions simultaneously in a single framework</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Low complexity</a:t>
            </a:r>
            <a:endParaRPr lang="en-US" altLang="zh-CN" sz="3200" b="1" dirty="0">
              <a:solidFill>
                <a:schemeClr val="bg1"/>
              </a:solidFill>
            </a:endParaRPr>
          </a:p>
        </p:txBody>
      </p:sp>
      <p:sp>
        <p:nvSpPr>
          <p:cNvPr id="8" name="文本框 7"/>
          <p:cNvSpPr txBox="1"/>
          <p:nvPr/>
        </p:nvSpPr>
        <p:spPr>
          <a:xfrm>
            <a:off x="1617151" y="3758064"/>
            <a:ext cx="9674623" cy="584775"/>
          </a:xfrm>
          <a:prstGeom prst="rect">
            <a:avLst/>
          </a:prstGeom>
          <a:noFill/>
        </p:spPr>
        <p:txBody>
          <a:bodyPr wrap="square" rtlCol="0">
            <a:spAutoFit/>
          </a:bodyPr>
          <a:lstStyle/>
          <a:p>
            <a:pPr algn="just"/>
            <a:r>
              <a:rPr lang="en-US" altLang="zh-CN" sz="3200" b="1" dirty="0" smtClean="0">
                <a:solidFill>
                  <a:schemeClr val="bg1"/>
                </a:solidFill>
              </a:rPr>
              <a:t>2. Component-invariant mapping</a:t>
            </a:r>
            <a:endParaRPr lang="zh-CN" altLang="en-US" sz="3200" b="1" dirty="0">
              <a:solidFill>
                <a:schemeClr val="bg1"/>
              </a:solidFill>
            </a:endParaRPr>
          </a:p>
        </p:txBody>
      </p:sp>
      <p:sp>
        <p:nvSpPr>
          <p:cNvPr id="10" name="文本框 9"/>
          <p:cNvSpPr txBox="1"/>
          <p:nvPr/>
        </p:nvSpPr>
        <p:spPr>
          <a:xfrm>
            <a:off x="1617151" y="4948618"/>
            <a:ext cx="8228597" cy="584775"/>
          </a:xfrm>
          <a:prstGeom prst="rect">
            <a:avLst/>
          </a:prstGeom>
          <a:noFill/>
        </p:spPr>
        <p:txBody>
          <a:bodyPr wrap="square" rtlCol="0">
            <a:spAutoFit/>
          </a:bodyPr>
          <a:lstStyle/>
          <a:p>
            <a:pPr algn="just"/>
            <a:r>
              <a:rPr lang="en-US" altLang="zh-CN" sz="3200" b="1" dirty="0" smtClean="0">
                <a:solidFill>
                  <a:schemeClr val="bg1"/>
                </a:solidFill>
              </a:rPr>
              <a:t>3. Local to global aggregation strategy</a:t>
            </a:r>
            <a:endParaRPr lang="zh-CN" altLang="en-US" sz="3200" b="1" dirty="0">
              <a:solidFill>
                <a:schemeClr val="bg1"/>
              </a:solidFill>
            </a:endParaRPr>
          </a:p>
        </p:txBody>
      </p:sp>
    </p:spTree>
    <p:extLst>
      <p:ext uri="{BB962C8B-B14F-4D97-AF65-F5344CB8AC3E}">
        <p14:creationId xmlns:p14="http://schemas.microsoft.com/office/powerpoint/2010/main" val="217705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328" y="1191440"/>
            <a:ext cx="10847344" cy="1569660"/>
          </a:xfrm>
          <a:prstGeom prst="rect">
            <a:avLst/>
          </a:prstGeom>
          <a:noFill/>
        </p:spPr>
        <p:txBody>
          <a:bodyPr wrap="square" rtlCol="0">
            <a:spAutoFit/>
          </a:bodyPr>
          <a:lstStyle/>
          <a:p>
            <a:pPr algn="ctr"/>
            <a:r>
              <a:rPr lang="en-US" altLang="zh-CN" sz="4800" b="1" dirty="0">
                <a:solidFill>
                  <a:srgbClr val="FFFF00"/>
                </a:solidFill>
                <a:effectLst>
                  <a:outerShdw blurRad="38100" dist="38100" dir="2700000" algn="tl">
                    <a:srgbClr val="000000">
                      <a:alpha val="43137"/>
                    </a:srgbClr>
                  </a:outerShdw>
                </a:effectLst>
              </a:rPr>
              <a:t>Face Detection by Aggregating Visible Components</a:t>
            </a:r>
            <a:endParaRPr lang="zh-CN" altLang="en-US" sz="48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225214" y="2930691"/>
            <a:ext cx="11741572" cy="584775"/>
          </a:xfrm>
          <a:prstGeom prst="rect">
            <a:avLst/>
          </a:prstGeom>
          <a:noFill/>
        </p:spPr>
        <p:txBody>
          <a:bodyPr wrap="square" rtlCol="0">
            <a:spAutoFit/>
          </a:bodyPr>
          <a:lstStyle/>
          <a:p>
            <a:r>
              <a:rPr lang="en-US" altLang="zh-CN" sz="3200" b="1" dirty="0" err="1" smtClean="0">
                <a:solidFill>
                  <a:schemeClr val="bg1"/>
                </a:solidFill>
                <a:effectLst>
                  <a:outerShdw blurRad="38100" dist="38100" dir="2700000" algn="tl">
                    <a:srgbClr val="000000">
                      <a:alpha val="43137"/>
                    </a:srgbClr>
                  </a:outerShdw>
                </a:effectLst>
              </a:rPr>
              <a:t>Jiali</a:t>
            </a:r>
            <a:r>
              <a:rPr lang="en-US" altLang="zh-CN" sz="3200" b="1" dirty="0" smtClean="0">
                <a:solidFill>
                  <a:schemeClr val="bg1"/>
                </a:solidFill>
                <a:effectLst>
                  <a:outerShdw blurRad="38100" dist="38100" dir="2700000" algn="tl">
                    <a:srgbClr val="000000">
                      <a:alpha val="43137"/>
                    </a:srgbClr>
                  </a:outerShdw>
                </a:effectLst>
              </a:rPr>
              <a:t> </a:t>
            </a:r>
            <a:r>
              <a:rPr lang="en-US" altLang="zh-CN" sz="3200" b="1" dirty="0" err="1" smtClean="0">
                <a:solidFill>
                  <a:schemeClr val="bg1"/>
                </a:solidFill>
                <a:effectLst>
                  <a:outerShdw blurRad="38100" dist="38100" dir="2700000" algn="tl">
                    <a:srgbClr val="000000">
                      <a:alpha val="43137"/>
                    </a:srgbClr>
                  </a:outerShdw>
                </a:effectLst>
              </a:rPr>
              <a:t>Duan</a:t>
            </a:r>
            <a:r>
              <a:rPr lang="en-US" altLang="zh-CN" sz="3200" b="1" dirty="0" smtClean="0">
                <a:solidFill>
                  <a:schemeClr val="bg1"/>
                </a:solidFill>
                <a:effectLst>
                  <a:outerShdw blurRad="38100" dist="38100" dir="2700000" algn="tl">
                    <a:srgbClr val="000000">
                      <a:alpha val="43137"/>
                    </a:srgbClr>
                  </a:outerShdw>
                </a:effectLst>
              </a:rPr>
              <a:t>, </a:t>
            </a:r>
            <a:r>
              <a:rPr lang="en-US" altLang="zh-CN" sz="3200" b="1" dirty="0" err="1" smtClean="0">
                <a:solidFill>
                  <a:schemeClr val="bg1"/>
                </a:solidFill>
                <a:effectLst>
                  <a:outerShdw blurRad="38100" dist="38100" dir="2700000" algn="tl">
                    <a:srgbClr val="000000">
                      <a:alpha val="43137"/>
                    </a:srgbClr>
                  </a:outerShdw>
                </a:effectLst>
              </a:rPr>
              <a:t>Shengcai</a:t>
            </a:r>
            <a:r>
              <a:rPr lang="en-US" altLang="zh-CN" sz="3200" b="1" dirty="0" smtClean="0">
                <a:solidFill>
                  <a:schemeClr val="bg1"/>
                </a:solidFill>
                <a:effectLst>
                  <a:outerShdw blurRad="38100" dist="38100" dir="2700000" algn="tl">
                    <a:srgbClr val="000000">
                      <a:alpha val="43137"/>
                    </a:srgbClr>
                  </a:outerShdw>
                </a:effectLst>
              </a:rPr>
              <a:t> Liao, </a:t>
            </a:r>
            <a:r>
              <a:rPr lang="en-US" altLang="zh-CN" sz="3200" b="1" dirty="0" err="1" smtClean="0">
                <a:solidFill>
                  <a:schemeClr val="bg1"/>
                </a:solidFill>
                <a:effectLst>
                  <a:outerShdw blurRad="38100" dist="38100" dir="2700000" algn="tl">
                    <a:srgbClr val="000000">
                      <a:alpha val="43137"/>
                    </a:srgbClr>
                  </a:outerShdw>
                </a:effectLst>
              </a:rPr>
              <a:t>Xiaoyuan</a:t>
            </a:r>
            <a:r>
              <a:rPr lang="en-US" altLang="zh-CN" sz="3200" b="1" dirty="0" smtClean="0">
                <a:solidFill>
                  <a:schemeClr val="bg1"/>
                </a:solidFill>
                <a:effectLst>
                  <a:outerShdw blurRad="38100" dist="38100" dir="2700000" algn="tl">
                    <a:srgbClr val="000000">
                      <a:alpha val="43137"/>
                    </a:srgbClr>
                  </a:outerShdw>
                </a:effectLst>
              </a:rPr>
              <a:t> </a:t>
            </a:r>
            <a:r>
              <a:rPr lang="en-US" altLang="zh-CN" sz="3200" b="1" dirty="0" err="1" smtClean="0">
                <a:solidFill>
                  <a:schemeClr val="bg1"/>
                </a:solidFill>
                <a:effectLst>
                  <a:outerShdw blurRad="38100" dist="38100" dir="2700000" algn="tl">
                    <a:srgbClr val="000000">
                      <a:alpha val="43137"/>
                    </a:srgbClr>
                  </a:outerShdw>
                </a:effectLst>
              </a:rPr>
              <a:t>Guo</a:t>
            </a:r>
            <a:r>
              <a:rPr lang="en-US" altLang="zh-CN" sz="3200" b="1" dirty="0" smtClean="0">
                <a:solidFill>
                  <a:schemeClr val="bg1"/>
                </a:solidFill>
                <a:effectLst>
                  <a:outerShdw blurRad="38100" dist="38100" dir="2700000" algn="tl">
                    <a:srgbClr val="000000">
                      <a:alpha val="43137"/>
                    </a:srgbClr>
                  </a:outerShdw>
                </a:effectLst>
              </a:rPr>
              <a:t>, and Stan Z. Li</a:t>
            </a:r>
            <a:endParaRPr lang="zh-CN" altLang="en-US" sz="3200" b="1" dirty="0">
              <a:solidFill>
                <a:schemeClr val="bg1"/>
              </a:solidFill>
              <a:effectLst>
                <a:outerShdw blurRad="38100" dist="38100" dir="2700000" algn="tl">
                  <a:srgbClr val="000000">
                    <a:alpha val="43137"/>
                  </a:srgbClr>
                </a:outerShdw>
              </a:effectLst>
            </a:endParaRPr>
          </a:p>
        </p:txBody>
      </p:sp>
      <p:sp>
        <p:nvSpPr>
          <p:cNvPr id="13" name="文本框 12"/>
          <p:cNvSpPr txBox="1"/>
          <p:nvPr/>
        </p:nvSpPr>
        <p:spPr>
          <a:xfrm>
            <a:off x="512806" y="4353492"/>
            <a:ext cx="11166389" cy="1077218"/>
          </a:xfrm>
          <a:prstGeom prst="rect">
            <a:avLst/>
          </a:prstGeom>
          <a:noFill/>
        </p:spPr>
        <p:txBody>
          <a:bodyPr wrap="square" rtlCol="0">
            <a:spAutoFit/>
          </a:bodyPr>
          <a:lstStyle/>
          <a:p>
            <a:pPr algn="ctr"/>
            <a:r>
              <a:rPr lang="en-US" altLang="zh-CN" sz="3200" b="1" dirty="0" smtClean="0">
                <a:solidFill>
                  <a:schemeClr val="bg1"/>
                </a:solidFill>
                <a:effectLst>
                  <a:outerShdw blurRad="38100" dist="38100" dir="2700000" algn="tl">
                    <a:srgbClr val="000000">
                      <a:alpha val="43137"/>
                    </a:srgbClr>
                  </a:outerShdw>
                </a:effectLst>
              </a:rPr>
              <a:t>Center for Biometrics and Security Research</a:t>
            </a:r>
          </a:p>
          <a:p>
            <a:pPr algn="ctr"/>
            <a:r>
              <a:rPr lang="en-US" altLang="zh-CN" sz="3200" b="1" dirty="0" smtClean="0">
                <a:solidFill>
                  <a:schemeClr val="bg1"/>
                </a:solidFill>
                <a:effectLst>
                  <a:outerShdw blurRad="38100" dist="38100" dir="2700000" algn="tl">
                    <a:srgbClr val="000000">
                      <a:alpha val="43137"/>
                    </a:srgbClr>
                  </a:outerShdw>
                </a:effectLst>
              </a:rPr>
              <a:t>Institute of Automation, Chinese Academy of Sciences</a:t>
            </a:r>
          </a:p>
        </p:txBody>
      </p:sp>
      <p:sp>
        <p:nvSpPr>
          <p:cNvPr id="2" name="矩形 1"/>
          <p:cNvSpPr/>
          <p:nvPr/>
        </p:nvSpPr>
        <p:spPr>
          <a:xfrm>
            <a:off x="672328" y="6037903"/>
            <a:ext cx="11247316" cy="461665"/>
          </a:xfrm>
          <a:prstGeom prst="rect">
            <a:avLst/>
          </a:prstGeom>
        </p:spPr>
        <p:txBody>
          <a:bodyPr wrap="square">
            <a:spAutoFit/>
          </a:bodyPr>
          <a:lstStyle/>
          <a:p>
            <a:pPr algn="ctr"/>
            <a:r>
              <a:rPr lang="zh-CN" altLang="en-US" sz="2400" b="1" dirty="0">
                <a:solidFill>
                  <a:srgbClr val="FFFF00"/>
                </a:solidFill>
              </a:rPr>
              <a:t>Project Page</a:t>
            </a:r>
            <a:r>
              <a:rPr lang="zh-CN" altLang="en-US" sz="2400" b="1" dirty="0" smtClean="0">
                <a:solidFill>
                  <a:srgbClr val="FFFF00"/>
                </a:solidFill>
              </a:rPr>
              <a:t>: </a:t>
            </a:r>
            <a:r>
              <a:rPr lang="en-US" altLang="zh-CN" sz="2400" b="1" dirty="0" smtClean="0">
                <a:solidFill>
                  <a:srgbClr val="FFFF00"/>
                </a:solidFill>
              </a:rPr>
              <a:t>https</a:t>
            </a:r>
            <a:r>
              <a:rPr lang="en-US" altLang="zh-CN" sz="2400" b="1" dirty="0">
                <a:solidFill>
                  <a:srgbClr val="FFFF00"/>
                </a:solidFill>
              </a:rPr>
              <a:t>://davidsonic.github.io/index/accv_2016.html</a:t>
            </a:r>
            <a:endParaRPr lang="zh-CN" altLang="en-US" sz="2400" b="1" dirty="0">
              <a:solidFill>
                <a:srgbClr val="FFFF00"/>
              </a:solidFill>
            </a:endParaRPr>
          </a:p>
        </p:txBody>
      </p:sp>
    </p:spTree>
    <p:extLst>
      <p:ext uri="{BB962C8B-B14F-4D97-AF65-F5344CB8AC3E}">
        <p14:creationId xmlns:p14="http://schemas.microsoft.com/office/powerpoint/2010/main" val="367776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9149" y="1072155"/>
            <a:ext cx="10516197" cy="769441"/>
          </a:xfrm>
          <a:prstGeom prst="rect">
            <a:avLst/>
          </a:prstGeom>
          <a:noFill/>
        </p:spPr>
        <p:txBody>
          <a:bodyPr wrap="square" rtlCol="0">
            <a:spAutoFit/>
          </a:bodyPr>
          <a:lstStyle/>
          <a:p>
            <a:r>
              <a:rPr lang="en-US" altLang="zh-CN" sz="4400" b="1" dirty="0">
                <a:solidFill>
                  <a:srgbClr val="FFFF00"/>
                </a:solidFill>
                <a:effectLst>
                  <a:outerShdw blurRad="38100" dist="38100" dir="2700000" algn="tl">
                    <a:srgbClr val="000000">
                      <a:alpha val="43137"/>
                    </a:srgbClr>
                  </a:outerShdw>
                </a:effectLst>
              </a:rPr>
              <a:t>Motivations:</a:t>
            </a:r>
            <a:endParaRPr lang="zh-CN" altLang="en-US" sz="4400" b="1" dirty="0">
              <a:solidFill>
                <a:srgbClr val="FFFF00"/>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719149" y="2746203"/>
            <a:ext cx="10620950" cy="1980177"/>
          </a:xfrm>
          <a:prstGeom prst="rect">
            <a:avLst/>
          </a:prstGeom>
        </p:spPr>
      </p:pic>
    </p:spTree>
    <p:extLst>
      <p:ext uri="{BB962C8B-B14F-4D97-AF65-F5344CB8AC3E}">
        <p14:creationId xmlns:p14="http://schemas.microsoft.com/office/powerpoint/2010/main" val="1084351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47700" y="711200"/>
            <a:ext cx="11544300"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Drawbacks of Existing Approaches</a:t>
            </a:r>
            <a:endParaRPr lang="zh-CN" altLang="en-US" sz="4400" b="1" dirty="0">
              <a:solidFill>
                <a:srgbClr val="FFFF00"/>
              </a:solidFill>
              <a:effectLst>
                <a:outerShdw blurRad="38100" dist="38100" dir="2700000" algn="tl">
                  <a:srgbClr val="000000">
                    <a:alpha val="43137"/>
                  </a:srgbClr>
                </a:outerShdw>
              </a:effectLst>
            </a:endParaRPr>
          </a:p>
        </p:txBody>
      </p:sp>
      <p:sp>
        <p:nvSpPr>
          <p:cNvPr id="6" name="文本框 5"/>
          <p:cNvSpPr txBox="1"/>
          <p:nvPr/>
        </p:nvSpPr>
        <p:spPr>
          <a:xfrm>
            <a:off x="1498600" y="2235200"/>
            <a:ext cx="10058400" cy="1754326"/>
          </a:xfrm>
          <a:prstGeom prst="rect">
            <a:avLst/>
          </a:prstGeom>
          <a:noFill/>
        </p:spPr>
        <p:txBody>
          <a:bodyPr wrap="square" rtlCol="0">
            <a:spAutoFit/>
          </a:bodyPr>
          <a:lstStyle/>
          <a:p>
            <a:pPr marL="514350" indent="-514350" algn="just">
              <a:buAutoNum type="arabicPeriod"/>
            </a:pPr>
            <a:r>
              <a:rPr lang="en-US" altLang="zh-CN" sz="3600" b="1" dirty="0" smtClean="0">
                <a:solidFill>
                  <a:schemeClr val="bg1"/>
                </a:solidFill>
              </a:rPr>
              <a:t>Pose variations and occlusions are still the most encountered problems in practice</a:t>
            </a:r>
          </a:p>
        </p:txBody>
      </p:sp>
      <p:sp>
        <p:nvSpPr>
          <p:cNvPr id="8" name="文本框 7"/>
          <p:cNvSpPr txBox="1"/>
          <p:nvPr/>
        </p:nvSpPr>
        <p:spPr>
          <a:xfrm>
            <a:off x="1498600" y="4161023"/>
            <a:ext cx="10058400" cy="1846659"/>
          </a:xfrm>
          <a:prstGeom prst="rect">
            <a:avLst/>
          </a:prstGeom>
          <a:noFill/>
        </p:spPr>
        <p:txBody>
          <a:bodyPr wrap="square" rtlCol="0">
            <a:spAutoFit/>
          </a:bodyPr>
          <a:lstStyle/>
          <a:p>
            <a:pPr algn="just"/>
            <a:r>
              <a:rPr lang="en-US" altLang="zh-CN" sz="3600" b="1" dirty="0" smtClean="0">
                <a:solidFill>
                  <a:schemeClr val="bg1"/>
                </a:solidFill>
              </a:rPr>
              <a:t>2. Explicit modeling in face detection is still required and more effective</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Pure data driven solutions -&gt; complex and slow</a:t>
            </a:r>
            <a:endParaRPr lang="en-US" altLang="zh-CN" sz="3200" b="1" dirty="0" smtClean="0">
              <a:solidFill>
                <a:schemeClr val="bg1"/>
              </a:solidFill>
            </a:endParaRPr>
          </a:p>
        </p:txBody>
      </p:sp>
    </p:spTree>
    <p:extLst>
      <p:ext uri="{BB962C8B-B14F-4D97-AF65-F5344CB8AC3E}">
        <p14:creationId xmlns:p14="http://schemas.microsoft.com/office/powerpoint/2010/main" val="21235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3980" y="850015"/>
            <a:ext cx="4241800"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Contributions</a:t>
            </a:r>
            <a:endParaRPr lang="zh-CN" altLang="en-US" sz="44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1552354" y="2060060"/>
            <a:ext cx="10469526" cy="1846659"/>
          </a:xfrm>
          <a:prstGeom prst="rect">
            <a:avLst/>
          </a:prstGeom>
          <a:noFill/>
        </p:spPr>
        <p:txBody>
          <a:bodyPr wrap="square" rtlCol="0">
            <a:spAutoFit/>
          </a:bodyPr>
          <a:lstStyle/>
          <a:p>
            <a:pPr algn="just"/>
            <a:r>
              <a:rPr lang="en-US" altLang="zh-CN" sz="3600" b="1" dirty="0" smtClean="0">
                <a:solidFill>
                  <a:schemeClr val="bg1"/>
                </a:solidFill>
              </a:rPr>
              <a:t>1. Address pose variations and occlusions in face detection explicitly and simultaneously</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Single framework with low complexity</a:t>
            </a:r>
            <a:endParaRPr lang="en-US" altLang="zh-CN" sz="3200" b="1" dirty="0">
              <a:solidFill>
                <a:schemeClr val="bg1"/>
              </a:solidFill>
            </a:endParaRPr>
          </a:p>
        </p:txBody>
      </p:sp>
      <p:sp>
        <p:nvSpPr>
          <p:cNvPr id="6" name="文本框 5"/>
          <p:cNvSpPr txBox="1"/>
          <p:nvPr/>
        </p:nvSpPr>
        <p:spPr>
          <a:xfrm>
            <a:off x="1552355" y="3998705"/>
            <a:ext cx="10313582" cy="1292662"/>
          </a:xfrm>
          <a:prstGeom prst="rect">
            <a:avLst/>
          </a:prstGeom>
          <a:noFill/>
        </p:spPr>
        <p:txBody>
          <a:bodyPr wrap="square" rtlCol="0">
            <a:spAutoFit/>
          </a:bodyPr>
          <a:lstStyle/>
          <a:p>
            <a:pPr algn="just"/>
            <a:r>
              <a:rPr lang="en-US" altLang="zh-CN" sz="3600" b="1" dirty="0">
                <a:solidFill>
                  <a:schemeClr val="bg1"/>
                </a:solidFill>
              </a:rPr>
              <a:t>2. </a:t>
            </a:r>
            <a:r>
              <a:rPr lang="en-US" altLang="zh-CN" sz="3600" b="1" dirty="0" smtClean="0">
                <a:solidFill>
                  <a:schemeClr val="bg1"/>
                </a:solidFill>
              </a:rPr>
              <a:t>Pose-invariant Component Mapping</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More robust to pose-variations</a:t>
            </a:r>
            <a:endParaRPr lang="en-US" altLang="zh-CN" sz="3200" b="1" dirty="0">
              <a:solidFill>
                <a:schemeClr val="bg1"/>
              </a:solidFill>
            </a:endParaRPr>
          </a:p>
        </p:txBody>
      </p:sp>
      <p:sp>
        <p:nvSpPr>
          <p:cNvPr id="8" name="文本框 7"/>
          <p:cNvSpPr txBox="1"/>
          <p:nvPr/>
        </p:nvSpPr>
        <p:spPr>
          <a:xfrm>
            <a:off x="1552355" y="5469766"/>
            <a:ext cx="10313582" cy="1292662"/>
          </a:xfrm>
          <a:prstGeom prst="rect">
            <a:avLst/>
          </a:prstGeom>
          <a:noFill/>
        </p:spPr>
        <p:txBody>
          <a:bodyPr wrap="square" rtlCol="0">
            <a:spAutoFit/>
          </a:bodyPr>
          <a:lstStyle/>
          <a:p>
            <a:pPr algn="just"/>
            <a:r>
              <a:rPr lang="en-US" altLang="zh-CN" sz="3600" b="1" dirty="0">
                <a:solidFill>
                  <a:schemeClr val="bg1"/>
                </a:solidFill>
              </a:rPr>
              <a:t>3</a:t>
            </a:r>
            <a:r>
              <a:rPr lang="en-US" altLang="zh-CN" sz="3600" b="1" dirty="0" smtClean="0">
                <a:solidFill>
                  <a:schemeClr val="bg1"/>
                </a:solidFill>
              </a:rPr>
              <a:t>. Local to global aggregation</a:t>
            </a:r>
          </a:p>
          <a:p>
            <a:pPr marL="971550" lvl="1" indent="-514350" algn="just">
              <a:spcBef>
                <a:spcPts val="1200"/>
              </a:spcBef>
              <a:buFont typeface="Wingdings" panose="05000000000000000000" pitchFamily="2" charset="2"/>
              <a:buChar char="Ø"/>
            </a:pPr>
            <a:r>
              <a:rPr lang="en-US" altLang="zh-CN" sz="3200" dirty="0" smtClean="0">
                <a:solidFill>
                  <a:schemeClr val="bg1"/>
                </a:solidFill>
              </a:rPr>
              <a:t>Alleviate false alarms </a:t>
            </a:r>
            <a:endParaRPr lang="en-US" altLang="zh-CN" sz="3200" b="1" dirty="0">
              <a:solidFill>
                <a:schemeClr val="bg1"/>
              </a:solidFill>
            </a:endParaRPr>
          </a:p>
        </p:txBody>
      </p:sp>
    </p:spTree>
    <p:extLst>
      <p:ext uri="{BB962C8B-B14F-4D97-AF65-F5344CB8AC3E}">
        <p14:creationId xmlns:p14="http://schemas.microsoft.com/office/powerpoint/2010/main" val="367016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4500" y="444500"/>
            <a:ext cx="5233286"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Related Works</a:t>
            </a:r>
            <a:endParaRPr lang="zh-CN" altLang="en-US" sz="44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1533455" y="1538328"/>
            <a:ext cx="9192126" cy="1754326"/>
          </a:xfrm>
          <a:prstGeom prst="rect">
            <a:avLst/>
          </a:prstGeom>
          <a:noFill/>
        </p:spPr>
        <p:txBody>
          <a:bodyPr wrap="square" rtlCol="0">
            <a:spAutoFit/>
          </a:bodyPr>
          <a:lstStyle/>
          <a:p>
            <a:pPr marL="457200" indent="-457200">
              <a:buAutoNum type="arabicPeriod"/>
            </a:pPr>
            <a:r>
              <a:rPr lang="en-US" altLang="zh-CN" sz="3600" b="1" dirty="0" smtClean="0">
                <a:solidFill>
                  <a:schemeClr val="bg1"/>
                </a:solidFill>
              </a:rPr>
              <a:t> For occlusions: NPD </a:t>
            </a:r>
            <a:r>
              <a:rPr lang="en-US" altLang="zh-CN" sz="3600" b="1" dirty="0">
                <a:solidFill>
                  <a:schemeClr val="bg1"/>
                </a:solidFill>
              </a:rPr>
              <a:t>[1]</a:t>
            </a:r>
          </a:p>
          <a:p>
            <a:pPr marL="457200" indent="-457200">
              <a:buAutoNum type="arabicPeriod"/>
            </a:pPr>
            <a:r>
              <a:rPr lang="en-US" altLang="zh-CN" sz="3600" b="1" dirty="0" smtClean="0">
                <a:solidFill>
                  <a:schemeClr val="bg1"/>
                </a:solidFill>
              </a:rPr>
              <a:t> For pose variations: </a:t>
            </a:r>
            <a:r>
              <a:rPr lang="en-US" altLang="zh-CN" sz="3600" b="1" dirty="0" err="1" smtClean="0">
                <a:solidFill>
                  <a:schemeClr val="bg1"/>
                </a:solidFill>
              </a:rPr>
              <a:t>Faceness</a:t>
            </a:r>
            <a:r>
              <a:rPr lang="en-US" altLang="zh-CN" sz="3600" b="1" dirty="0" smtClean="0">
                <a:solidFill>
                  <a:schemeClr val="bg1"/>
                </a:solidFill>
              </a:rPr>
              <a:t> </a:t>
            </a:r>
            <a:r>
              <a:rPr lang="en-US" altLang="zh-CN" sz="3600" b="1" dirty="0">
                <a:solidFill>
                  <a:schemeClr val="bg1"/>
                </a:solidFill>
              </a:rPr>
              <a:t>[2]</a:t>
            </a:r>
          </a:p>
          <a:p>
            <a:r>
              <a:rPr lang="en-US" altLang="zh-CN" sz="3600" b="1" dirty="0">
                <a:solidFill>
                  <a:schemeClr val="bg1"/>
                </a:solidFill>
              </a:rPr>
              <a:t>3</a:t>
            </a:r>
            <a:r>
              <a:rPr lang="en-US" altLang="zh-CN" sz="3600" b="1" dirty="0" smtClean="0">
                <a:solidFill>
                  <a:schemeClr val="bg1"/>
                </a:solidFill>
              </a:rPr>
              <a:t>. For explicit modeling: DPM based [3]</a:t>
            </a:r>
            <a:endParaRPr lang="zh-CN" altLang="en-US" sz="3600" b="1" dirty="0">
              <a:solidFill>
                <a:schemeClr val="bg1"/>
              </a:solidFill>
            </a:endParaRPr>
          </a:p>
        </p:txBody>
      </p:sp>
      <p:sp>
        <p:nvSpPr>
          <p:cNvPr id="7" name="文本框 6"/>
          <p:cNvSpPr txBox="1"/>
          <p:nvPr/>
        </p:nvSpPr>
        <p:spPr>
          <a:xfrm>
            <a:off x="1533455" y="3388906"/>
            <a:ext cx="9715795" cy="3477875"/>
          </a:xfrm>
          <a:prstGeom prst="rect">
            <a:avLst/>
          </a:prstGeom>
          <a:noFill/>
        </p:spPr>
        <p:txBody>
          <a:bodyPr wrap="square" rtlCol="0">
            <a:spAutoFit/>
          </a:bodyPr>
          <a:lstStyle/>
          <a:p>
            <a:r>
              <a:rPr lang="en-US" altLang="zh-CN" sz="2000" b="1" dirty="0" smtClean="0">
                <a:solidFill>
                  <a:schemeClr val="bg1"/>
                </a:solidFill>
              </a:rPr>
              <a:t>[1] </a:t>
            </a:r>
            <a:r>
              <a:rPr lang="en-US" altLang="zh-CN" sz="2000" b="1" dirty="0">
                <a:solidFill>
                  <a:schemeClr val="bg1"/>
                </a:solidFill>
              </a:rPr>
              <a:t>Liao, S., Jain, A., Li, S.: A fast and accurate unconstrained face detector. </a:t>
            </a:r>
            <a:r>
              <a:rPr lang="en-US" altLang="zh-CN" sz="2000" b="1" dirty="0" smtClean="0">
                <a:solidFill>
                  <a:schemeClr val="bg1"/>
                </a:solidFill>
              </a:rPr>
              <a:t>IEEE transactions </a:t>
            </a:r>
            <a:r>
              <a:rPr lang="en-US" altLang="zh-CN" sz="2000" b="1" dirty="0">
                <a:solidFill>
                  <a:schemeClr val="bg1"/>
                </a:solidFill>
              </a:rPr>
              <a:t>on pattern analysis and machine intelligence 38 (2016) </a:t>
            </a:r>
            <a:r>
              <a:rPr lang="en-US" altLang="zh-CN" sz="2000" b="1" dirty="0" smtClean="0">
                <a:solidFill>
                  <a:schemeClr val="bg1"/>
                </a:solidFill>
              </a:rPr>
              <a:t>211-223</a:t>
            </a:r>
          </a:p>
          <a:p>
            <a:endParaRPr lang="en-US" altLang="zh-CN" sz="2000" b="1" dirty="0">
              <a:solidFill>
                <a:schemeClr val="bg1"/>
              </a:solidFill>
            </a:endParaRPr>
          </a:p>
          <a:p>
            <a:r>
              <a:rPr lang="en-US" altLang="zh-CN" sz="2000" b="1" dirty="0" smtClean="0">
                <a:solidFill>
                  <a:schemeClr val="bg1"/>
                </a:solidFill>
              </a:rPr>
              <a:t>[2] </a:t>
            </a:r>
            <a:r>
              <a:rPr lang="en-US" altLang="zh-CN" sz="2000" b="1" dirty="0">
                <a:solidFill>
                  <a:schemeClr val="bg1"/>
                </a:solidFill>
              </a:rPr>
              <a:t>Yang, S., </a:t>
            </a:r>
            <a:r>
              <a:rPr lang="en-US" altLang="zh-CN" sz="2000" b="1" dirty="0" err="1">
                <a:solidFill>
                  <a:schemeClr val="bg1"/>
                </a:solidFill>
              </a:rPr>
              <a:t>Luo</a:t>
            </a:r>
            <a:r>
              <a:rPr lang="en-US" altLang="zh-CN" sz="2000" b="1" dirty="0">
                <a:solidFill>
                  <a:schemeClr val="bg1"/>
                </a:solidFill>
              </a:rPr>
              <a:t>, P., Loy, C.C., Tang, X.: From facial parts responses to face </a:t>
            </a:r>
            <a:r>
              <a:rPr lang="en-US" altLang="zh-CN" sz="2000" b="1" dirty="0" smtClean="0">
                <a:solidFill>
                  <a:schemeClr val="bg1"/>
                </a:solidFill>
              </a:rPr>
              <a:t>detection: A </a:t>
            </a:r>
            <a:r>
              <a:rPr lang="en-US" altLang="zh-CN" sz="2000" b="1" dirty="0">
                <a:solidFill>
                  <a:schemeClr val="bg1"/>
                </a:solidFill>
              </a:rPr>
              <a:t>deep learning approach. In: Proceedings of the IEEE </a:t>
            </a:r>
            <a:r>
              <a:rPr lang="en-US" altLang="zh-CN" sz="2000" b="1" dirty="0" smtClean="0">
                <a:solidFill>
                  <a:schemeClr val="bg1"/>
                </a:solidFill>
              </a:rPr>
              <a:t>International Conference on </a:t>
            </a:r>
            <a:r>
              <a:rPr lang="en-US" altLang="zh-CN" sz="2000" b="1" dirty="0">
                <a:solidFill>
                  <a:schemeClr val="bg1"/>
                </a:solidFill>
              </a:rPr>
              <a:t>Computer Vision. (2015) </a:t>
            </a:r>
            <a:r>
              <a:rPr lang="en-US" altLang="zh-CN" sz="2000" b="1" dirty="0" smtClean="0">
                <a:solidFill>
                  <a:schemeClr val="bg1"/>
                </a:solidFill>
              </a:rPr>
              <a:t>3676-3684</a:t>
            </a:r>
          </a:p>
          <a:p>
            <a:endParaRPr lang="en-US" altLang="zh-CN" sz="2000" b="1" dirty="0" smtClean="0">
              <a:solidFill>
                <a:schemeClr val="bg1"/>
              </a:solidFill>
            </a:endParaRPr>
          </a:p>
          <a:p>
            <a:r>
              <a:rPr lang="en-US" altLang="zh-CN" sz="2000" b="1" dirty="0" smtClean="0">
                <a:solidFill>
                  <a:schemeClr val="bg1"/>
                </a:solidFill>
              </a:rPr>
              <a:t>[3] </a:t>
            </a:r>
            <a:r>
              <a:rPr lang="en-US" altLang="zh-CN" sz="2000" b="1" dirty="0">
                <a:solidFill>
                  <a:schemeClr val="bg1"/>
                </a:solidFill>
              </a:rPr>
              <a:t>Yan, J., Lei, Z., Wen, L., Li, S.: The fastest deformable part model for object </a:t>
            </a:r>
            <a:r>
              <a:rPr lang="en-US" altLang="zh-CN" sz="2000" b="1" dirty="0" smtClean="0">
                <a:solidFill>
                  <a:schemeClr val="bg1"/>
                </a:solidFill>
              </a:rPr>
              <a:t>detection. In</a:t>
            </a:r>
            <a:r>
              <a:rPr lang="en-US" altLang="zh-CN" sz="2000" b="1" dirty="0">
                <a:solidFill>
                  <a:schemeClr val="bg1"/>
                </a:solidFill>
              </a:rPr>
              <a:t>: Proceedings of the IEEE Conference on Computer Vision and </a:t>
            </a:r>
            <a:r>
              <a:rPr lang="en-US" altLang="zh-CN" sz="2000" b="1" dirty="0" smtClean="0">
                <a:solidFill>
                  <a:schemeClr val="bg1"/>
                </a:solidFill>
              </a:rPr>
              <a:t>Pattern </a:t>
            </a:r>
            <a:r>
              <a:rPr lang="en-US" altLang="zh-CN" sz="2000" dirty="0" smtClean="0">
                <a:solidFill>
                  <a:schemeClr val="bg1"/>
                </a:solidFill>
              </a:rPr>
              <a:t>Recognition. (2014) 2497-2504</a:t>
            </a:r>
            <a:endParaRPr lang="en-US" altLang="zh-CN" sz="2000" b="1" dirty="0" smtClean="0">
              <a:solidFill>
                <a:schemeClr val="bg1"/>
              </a:solidFill>
            </a:endParaRPr>
          </a:p>
        </p:txBody>
      </p:sp>
    </p:spTree>
    <p:extLst>
      <p:ext uri="{BB962C8B-B14F-4D97-AF65-F5344CB8AC3E}">
        <p14:creationId xmlns:p14="http://schemas.microsoft.com/office/powerpoint/2010/main" val="3130124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591" y="600634"/>
            <a:ext cx="4241800" cy="769441"/>
          </a:xfrm>
          <a:prstGeom prst="rect">
            <a:avLst/>
          </a:prstGeom>
          <a:noFill/>
        </p:spPr>
        <p:txBody>
          <a:bodyPr wrap="square" rtlCol="0">
            <a:spAutoFit/>
          </a:bodyPr>
          <a:lstStyle/>
          <a:p>
            <a:r>
              <a:rPr lang="en-US" altLang="zh-CN" sz="4400" b="1" dirty="0" smtClean="0">
                <a:solidFill>
                  <a:srgbClr val="FFFF00"/>
                </a:solidFill>
                <a:effectLst>
                  <a:outerShdw blurRad="38100" dist="38100" dir="2700000" algn="tl">
                    <a:srgbClr val="000000">
                      <a:alpha val="43137"/>
                    </a:srgbClr>
                  </a:outerShdw>
                </a:effectLst>
              </a:rPr>
              <a:t>Pipeline</a:t>
            </a:r>
            <a:endParaRPr lang="zh-CN" altLang="en-US" sz="4400" b="1" dirty="0">
              <a:solidFill>
                <a:srgbClr val="FFFF00"/>
              </a:solidFill>
              <a:effectLst>
                <a:outerShdw blurRad="38100" dist="38100" dir="2700000" algn="tl">
                  <a:srgbClr val="000000">
                    <a:alpha val="43137"/>
                  </a:srgbClr>
                </a:outerShdw>
              </a:effectLst>
            </a:endParaRPr>
          </a:p>
        </p:txBody>
      </p:sp>
      <p:pic>
        <p:nvPicPr>
          <p:cNvPr id="2" name="图片 1"/>
          <p:cNvPicPr>
            <a:picLocks noChangeAspect="1"/>
          </p:cNvPicPr>
          <p:nvPr/>
        </p:nvPicPr>
        <p:blipFill>
          <a:blip r:embed="rId3"/>
          <a:stretch>
            <a:fillRect/>
          </a:stretch>
        </p:blipFill>
        <p:spPr>
          <a:xfrm>
            <a:off x="240404" y="2852800"/>
            <a:ext cx="1790700" cy="1123950"/>
          </a:xfrm>
          <a:prstGeom prst="rect">
            <a:avLst/>
          </a:prstGeom>
        </p:spPr>
      </p:pic>
      <p:pic>
        <p:nvPicPr>
          <p:cNvPr id="3" name="图片 2"/>
          <p:cNvPicPr>
            <a:picLocks noChangeAspect="1"/>
          </p:cNvPicPr>
          <p:nvPr/>
        </p:nvPicPr>
        <p:blipFill>
          <a:blip r:embed="rId4"/>
          <a:stretch>
            <a:fillRect/>
          </a:stretch>
        </p:blipFill>
        <p:spPr>
          <a:xfrm>
            <a:off x="2702068" y="2852800"/>
            <a:ext cx="1800225" cy="1133475"/>
          </a:xfrm>
          <a:prstGeom prst="rect">
            <a:avLst/>
          </a:prstGeom>
        </p:spPr>
      </p:pic>
      <p:pic>
        <p:nvPicPr>
          <p:cNvPr id="6" name="图片 5"/>
          <p:cNvPicPr>
            <a:picLocks noChangeAspect="1"/>
          </p:cNvPicPr>
          <p:nvPr/>
        </p:nvPicPr>
        <p:blipFill>
          <a:blip r:embed="rId5"/>
          <a:stretch>
            <a:fillRect/>
          </a:stretch>
        </p:blipFill>
        <p:spPr>
          <a:xfrm>
            <a:off x="5173257" y="2862325"/>
            <a:ext cx="1800225" cy="1123950"/>
          </a:xfrm>
          <a:prstGeom prst="rect">
            <a:avLst/>
          </a:prstGeom>
        </p:spPr>
      </p:pic>
      <p:pic>
        <p:nvPicPr>
          <p:cNvPr id="7" name="图片 6"/>
          <p:cNvPicPr>
            <a:picLocks noChangeAspect="1"/>
          </p:cNvPicPr>
          <p:nvPr/>
        </p:nvPicPr>
        <p:blipFill>
          <a:blip r:embed="rId6"/>
          <a:stretch>
            <a:fillRect/>
          </a:stretch>
        </p:blipFill>
        <p:spPr>
          <a:xfrm>
            <a:off x="7644446" y="2833750"/>
            <a:ext cx="1781175" cy="1133475"/>
          </a:xfrm>
          <a:prstGeom prst="rect">
            <a:avLst/>
          </a:prstGeom>
        </p:spPr>
      </p:pic>
      <p:pic>
        <p:nvPicPr>
          <p:cNvPr id="8" name="图片 7"/>
          <p:cNvPicPr>
            <a:picLocks noChangeAspect="1"/>
          </p:cNvPicPr>
          <p:nvPr/>
        </p:nvPicPr>
        <p:blipFill>
          <a:blip r:embed="rId7"/>
          <a:stretch>
            <a:fillRect/>
          </a:stretch>
        </p:blipFill>
        <p:spPr>
          <a:xfrm>
            <a:off x="10096585" y="2843275"/>
            <a:ext cx="1800225" cy="1123950"/>
          </a:xfrm>
          <a:prstGeom prst="rect">
            <a:avLst/>
          </a:prstGeom>
        </p:spPr>
      </p:pic>
      <p:sp>
        <p:nvSpPr>
          <p:cNvPr id="9" name="文本框 8"/>
          <p:cNvSpPr txBox="1"/>
          <p:nvPr/>
        </p:nvSpPr>
        <p:spPr>
          <a:xfrm>
            <a:off x="138226" y="4227616"/>
            <a:ext cx="1995055" cy="461665"/>
          </a:xfrm>
          <a:prstGeom prst="rect">
            <a:avLst/>
          </a:prstGeom>
          <a:noFill/>
        </p:spPr>
        <p:txBody>
          <a:bodyPr wrap="square" rtlCol="0">
            <a:spAutoFit/>
          </a:bodyPr>
          <a:lstStyle/>
          <a:p>
            <a:pPr algn="ctr"/>
            <a:r>
              <a:rPr lang="en-US" altLang="zh-CN" sz="2400" dirty="0" smtClean="0">
                <a:solidFill>
                  <a:schemeClr val="bg1"/>
                </a:solidFill>
              </a:rPr>
              <a:t>Input Image</a:t>
            </a:r>
            <a:endParaRPr lang="zh-CN" altLang="en-US" sz="2400" dirty="0">
              <a:solidFill>
                <a:schemeClr val="bg1"/>
              </a:solidFill>
            </a:endParaRPr>
          </a:p>
        </p:txBody>
      </p:sp>
      <p:sp>
        <p:nvSpPr>
          <p:cNvPr id="10" name="文本框 9"/>
          <p:cNvSpPr txBox="1"/>
          <p:nvPr/>
        </p:nvSpPr>
        <p:spPr>
          <a:xfrm>
            <a:off x="2596336" y="4227615"/>
            <a:ext cx="1995055" cy="461665"/>
          </a:xfrm>
          <a:prstGeom prst="rect">
            <a:avLst/>
          </a:prstGeom>
          <a:noFill/>
        </p:spPr>
        <p:txBody>
          <a:bodyPr wrap="square" rtlCol="0">
            <a:spAutoFit/>
          </a:bodyPr>
          <a:lstStyle/>
          <a:p>
            <a:pPr algn="ctr"/>
            <a:r>
              <a:rPr lang="en-US" altLang="zh-CN" sz="2400" dirty="0" smtClean="0">
                <a:solidFill>
                  <a:schemeClr val="bg1"/>
                </a:solidFill>
              </a:rPr>
              <a:t>LE detection</a:t>
            </a:r>
            <a:endParaRPr lang="zh-CN" altLang="en-US" sz="2400" dirty="0">
              <a:solidFill>
                <a:schemeClr val="bg1"/>
              </a:solidFill>
            </a:endParaRPr>
          </a:p>
        </p:txBody>
      </p:sp>
      <p:sp>
        <p:nvSpPr>
          <p:cNvPr id="11" name="文本框 10"/>
          <p:cNvSpPr txBox="1"/>
          <p:nvPr/>
        </p:nvSpPr>
        <p:spPr>
          <a:xfrm>
            <a:off x="5173257" y="4227614"/>
            <a:ext cx="1995055" cy="461665"/>
          </a:xfrm>
          <a:prstGeom prst="rect">
            <a:avLst/>
          </a:prstGeom>
          <a:noFill/>
        </p:spPr>
        <p:txBody>
          <a:bodyPr wrap="square" rtlCol="0">
            <a:spAutoFit/>
          </a:bodyPr>
          <a:lstStyle/>
          <a:p>
            <a:pPr algn="ctr"/>
            <a:r>
              <a:rPr lang="en-US" altLang="zh-CN" sz="2400" dirty="0" smtClean="0">
                <a:solidFill>
                  <a:schemeClr val="bg1"/>
                </a:solidFill>
              </a:rPr>
              <a:t>LM detection</a:t>
            </a:r>
            <a:endParaRPr lang="zh-CN" altLang="en-US" sz="2400" dirty="0">
              <a:solidFill>
                <a:schemeClr val="bg1"/>
              </a:solidFill>
            </a:endParaRPr>
          </a:p>
        </p:txBody>
      </p:sp>
      <p:sp>
        <p:nvSpPr>
          <p:cNvPr id="12" name="文本框 11"/>
          <p:cNvSpPr txBox="1"/>
          <p:nvPr/>
        </p:nvSpPr>
        <p:spPr>
          <a:xfrm>
            <a:off x="7537505" y="4227613"/>
            <a:ext cx="1995055" cy="461665"/>
          </a:xfrm>
          <a:prstGeom prst="rect">
            <a:avLst/>
          </a:prstGeom>
          <a:noFill/>
        </p:spPr>
        <p:txBody>
          <a:bodyPr wrap="square" rtlCol="0">
            <a:spAutoFit/>
          </a:bodyPr>
          <a:lstStyle/>
          <a:p>
            <a:pPr algn="ctr"/>
            <a:r>
              <a:rPr lang="en-US" altLang="zh-CN" sz="2400" dirty="0">
                <a:solidFill>
                  <a:schemeClr val="bg1"/>
                </a:solidFill>
              </a:rPr>
              <a:t>C</a:t>
            </a:r>
            <a:r>
              <a:rPr lang="en-US" altLang="zh-CN" sz="2400" dirty="0" smtClean="0">
                <a:solidFill>
                  <a:schemeClr val="bg1"/>
                </a:solidFill>
              </a:rPr>
              <a:t>ompetition</a:t>
            </a:r>
            <a:endParaRPr lang="zh-CN" altLang="en-US" sz="2400" dirty="0">
              <a:solidFill>
                <a:schemeClr val="bg1"/>
              </a:solidFill>
            </a:endParaRPr>
          </a:p>
        </p:txBody>
      </p:sp>
      <p:sp>
        <p:nvSpPr>
          <p:cNvPr id="13" name="文本框 12"/>
          <p:cNvSpPr txBox="1"/>
          <p:nvPr/>
        </p:nvSpPr>
        <p:spPr>
          <a:xfrm>
            <a:off x="9938924" y="4227612"/>
            <a:ext cx="1995055" cy="461665"/>
          </a:xfrm>
          <a:prstGeom prst="rect">
            <a:avLst/>
          </a:prstGeom>
          <a:noFill/>
        </p:spPr>
        <p:txBody>
          <a:bodyPr wrap="square" rtlCol="0">
            <a:spAutoFit/>
          </a:bodyPr>
          <a:lstStyle/>
          <a:p>
            <a:pPr algn="ctr"/>
            <a:r>
              <a:rPr lang="en-US" altLang="zh-CN" sz="2400" dirty="0" smtClean="0">
                <a:solidFill>
                  <a:schemeClr val="bg1"/>
                </a:solidFill>
              </a:rPr>
              <a:t>Aggregation</a:t>
            </a:r>
            <a:endParaRPr lang="zh-CN" altLang="en-US" sz="2400" dirty="0">
              <a:solidFill>
                <a:schemeClr val="bg1"/>
              </a:solidFill>
            </a:endParaRPr>
          </a:p>
        </p:txBody>
      </p:sp>
    </p:spTree>
    <p:extLst>
      <p:ext uri="{BB962C8B-B14F-4D97-AF65-F5344CB8AC3E}">
        <p14:creationId xmlns:p14="http://schemas.microsoft.com/office/powerpoint/2010/main" val="245308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1000"/>
                                        <p:tgtEl>
                                          <p:spTgt spid="8"/>
                                        </p:tgtEl>
                                      </p:cBhvr>
                                    </p:animEffect>
                                    <p:anim calcmode="lin" valueType="num">
                                      <p:cBhvr>
                                        <p:cTn id="70" dur="1000" fill="hold"/>
                                        <p:tgtEl>
                                          <p:spTgt spid="8"/>
                                        </p:tgtEl>
                                        <p:attrNameLst>
                                          <p:attrName>ppt_x</p:attrName>
                                        </p:attrNameLst>
                                      </p:cBhvr>
                                      <p:tavLst>
                                        <p:tav tm="0">
                                          <p:val>
                                            <p:strVal val="#ppt_x"/>
                                          </p:val>
                                        </p:tav>
                                        <p:tav tm="100000">
                                          <p:val>
                                            <p:strVal val="#ppt_x"/>
                                          </p:val>
                                        </p:tav>
                                      </p:tavLst>
                                    </p:anim>
                                    <p:anim calcmode="lin" valueType="num">
                                      <p:cBhvr>
                                        <p:cTn id="7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1000"/>
                                        <p:tgtEl>
                                          <p:spTgt spid="13"/>
                                        </p:tgtEl>
                                      </p:cBhvr>
                                    </p:animEffect>
                                    <p:anim calcmode="lin" valueType="num">
                                      <p:cBhvr>
                                        <p:cTn id="77" dur="1000" fill="hold"/>
                                        <p:tgtEl>
                                          <p:spTgt spid="13"/>
                                        </p:tgtEl>
                                        <p:attrNameLst>
                                          <p:attrName>ppt_x</p:attrName>
                                        </p:attrNameLst>
                                      </p:cBhvr>
                                      <p:tavLst>
                                        <p:tav tm="0">
                                          <p:val>
                                            <p:strVal val="#ppt_x"/>
                                          </p:val>
                                        </p:tav>
                                        <p:tav tm="100000">
                                          <p:val>
                                            <p:strVal val="#ppt_x"/>
                                          </p:val>
                                        </p:tav>
                                      </p:tavLst>
                                    </p:anim>
                                    <p:anim calcmode="lin" valueType="num">
                                      <p:cBhvr>
                                        <p:cTn id="7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4344" y="661136"/>
            <a:ext cx="9291547" cy="769441"/>
          </a:xfrm>
          <a:prstGeom prst="rect">
            <a:avLst/>
          </a:prstGeom>
          <a:noFill/>
        </p:spPr>
        <p:txBody>
          <a:bodyPr wrap="square" rtlCol="0">
            <a:spAutoFit/>
          </a:bodyPr>
          <a:lstStyle/>
          <a:p>
            <a:pPr algn="ctr"/>
            <a:r>
              <a:rPr lang="en-US" altLang="zh-CN" sz="4400" b="1" dirty="0">
                <a:solidFill>
                  <a:srgbClr val="FFFF00"/>
                </a:solidFill>
                <a:effectLst>
                  <a:outerShdw blurRad="38100" dist="38100" dir="2700000" algn="tl">
                    <a:srgbClr val="000000">
                      <a:alpha val="43137"/>
                    </a:srgbClr>
                  </a:outerShdw>
                </a:effectLst>
              </a:rPr>
              <a:t>Component-invariant mapping</a:t>
            </a:r>
            <a:endParaRPr lang="zh-CN" altLang="en-US" sz="4400" b="1" dirty="0">
              <a:solidFill>
                <a:srgbClr val="FFFF00"/>
              </a:solidFill>
              <a:effectLst>
                <a:outerShdw blurRad="38100" dist="38100" dir="2700000" algn="tl">
                  <a:srgbClr val="000000">
                    <a:alpha val="43137"/>
                  </a:srgbClr>
                </a:outerShdw>
              </a:effectLst>
            </a:endParaRPr>
          </a:p>
        </p:txBody>
      </p:sp>
      <p:sp>
        <p:nvSpPr>
          <p:cNvPr id="5" name="文本框 4"/>
          <p:cNvSpPr txBox="1"/>
          <p:nvPr/>
        </p:nvSpPr>
        <p:spPr>
          <a:xfrm>
            <a:off x="1104405" y="1906066"/>
            <a:ext cx="9749642" cy="3416320"/>
          </a:xfrm>
          <a:prstGeom prst="rect">
            <a:avLst/>
          </a:prstGeom>
          <a:noFill/>
        </p:spPr>
        <p:txBody>
          <a:bodyPr wrap="square" rtlCol="0">
            <a:spAutoFit/>
          </a:bodyPr>
          <a:lstStyle/>
          <a:p>
            <a:r>
              <a:rPr lang="en-US" altLang="zh-CN" sz="3600" b="1" dirty="0" smtClean="0">
                <a:solidFill>
                  <a:schemeClr val="bg1"/>
                </a:solidFill>
              </a:rPr>
              <a:t>Motivations: </a:t>
            </a:r>
          </a:p>
          <a:p>
            <a:endParaRPr lang="en-US" altLang="zh-CN" sz="3600" b="1" dirty="0" smtClean="0">
              <a:solidFill>
                <a:schemeClr val="bg1"/>
              </a:solidFill>
            </a:endParaRPr>
          </a:p>
          <a:p>
            <a:r>
              <a:rPr lang="en-US" altLang="zh-CN" sz="3600" b="1" dirty="0" smtClean="0">
                <a:solidFill>
                  <a:schemeClr val="bg1"/>
                </a:solidFill>
              </a:rPr>
              <a:t>Facial part training samples for Profile and Semi-profile Views ?</a:t>
            </a:r>
          </a:p>
          <a:p>
            <a:endParaRPr lang="en-US" altLang="zh-CN" sz="3600" b="1" dirty="0" smtClean="0">
              <a:solidFill>
                <a:schemeClr val="bg1"/>
              </a:solidFill>
            </a:endParaRPr>
          </a:p>
          <a:p>
            <a:pPr marL="742950" indent="-742950">
              <a:buAutoNum type="arabicPeriod"/>
            </a:pPr>
            <a:endParaRPr lang="zh-CN" altLang="en-US" sz="3600" b="1" dirty="0">
              <a:solidFill>
                <a:schemeClr val="bg1"/>
              </a:solidFill>
            </a:endParaRPr>
          </a:p>
        </p:txBody>
      </p:sp>
    </p:spTree>
    <p:extLst>
      <p:ext uri="{BB962C8B-B14F-4D97-AF65-F5344CB8AC3E}">
        <p14:creationId xmlns:p14="http://schemas.microsoft.com/office/powerpoint/2010/main" val="10261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1000"/>
                                        <p:tgtEl>
                                          <p:spTgt spid="5">
                                            <p:txEl>
                                              <p:pRg st="0" end="0"/>
                                            </p:txEl>
                                          </p:spTgt>
                                        </p:tgtEl>
                                      </p:cBhvr>
                                    </p:animEffect>
                                    <p:anim calcmode="lin" valueType="num">
                                      <p:cBhvr>
                                        <p:cTn id="1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7466" y="696762"/>
            <a:ext cx="7430495" cy="769441"/>
          </a:xfrm>
          <a:prstGeom prst="rect">
            <a:avLst/>
          </a:prstGeom>
          <a:noFill/>
        </p:spPr>
        <p:txBody>
          <a:bodyPr wrap="square" rtlCol="0">
            <a:spAutoFit/>
          </a:bodyPr>
          <a:lstStyle/>
          <a:p>
            <a:r>
              <a:rPr lang="en-US" altLang="zh-CN" sz="4400" b="1" dirty="0">
                <a:solidFill>
                  <a:srgbClr val="FFFF00"/>
                </a:solidFill>
                <a:effectLst>
                  <a:outerShdw blurRad="38100" dist="38100" dir="2700000" algn="tl">
                    <a:srgbClr val="000000">
                      <a:alpha val="43137"/>
                    </a:srgbClr>
                  </a:outerShdw>
                </a:effectLst>
              </a:rPr>
              <a:t>Math Definition: </a:t>
            </a:r>
            <a:endParaRPr lang="zh-CN" altLang="en-US" sz="4400" b="1" dirty="0">
              <a:solidFill>
                <a:srgbClr val="FFFF00"/>
              </a:solidFill>
              <a:effectLst>
                <a:outerShdw blurRad="38100" dist="38100" dir="2700000" algn="tl">
                  <a:srgbClr val="000000">
                    <a:alpha val="43137"/>
                  </a:srgbClr>
                </a:outerShdw>
              </a:effectLst>
            </a:endParaRPr>
          </a:p>
        </p:txBody>
      </p:sp>
      <p:pic>
        <p:nvPicPr>
          <p:cNvPr id="12" name="图片 11"/>
          <p:cNvPicPr>
            <a:picLocks noChangeAspect="1"/>
          </p:cNvPicPr>
          <p:nvPr/>
        </p:nvPicPr>
        <p:blipFill>
          <a:blip r:embed="rId3"/>
          <a:stretch>
            <a:fillRect/>
          </a:stretch>
        </p:blipFill>
        <p:spPr>
          <a:xfrm>
            <a:off x="626240" y="1911927"/>
            <a:ext cx="10679069" cy="1362611"/>
          </a:xfrm>
          <a:prstGeom prst="rect">
            <a:avLst/>
          </a:prstGeom>
        </p:spPr>
      </p:pic>
      <p:pic>
        <p:nvPicPr>
          <p:cNvPr id="13" name="图片 12"/>
          <p:cNvPicPr>
            <a:picLocks noChangeAspect="1"/>
          </p:cNvPicPr>
          <p:nvPr/>
        </p:nvPicPr>
        <p:blipFill>
          <a:blip r:embed="rId4"/>
          <a:stretch>
            <a:fillRect/>
          </a:stretch>
        </p:blipFill>
        <p:spPr>
          <a:xfrm>
            <a:off x="626239" y="3476315"/>
            <a:ext cx="10679069" cy="3260424"/>
          </a:xfrm>
          <a:prstGeom prst="rect">
            <a:avLst/>
          </a:prstGeom>
        </p:spPr>
      </p:pic>
    </p:spTree>
    <p:extLst>
      <p:ext uri="{BB962C8B-B14F-4D97-AF65-F5344CB8AC3E}">
        <p14:creationId xmlns:p14="http://schemas.microsoft.com/office/powerpoint/2010/main" val="17958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主题cbsr">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cbsr" id="{E89396C3-DB80-4EB0-811B-0F2414F60497}" vid="{6B4AA22B-2B00-402C-82B3-93730C095751}"/>
    </a:ext>
  </a:extLst>
</a:theme>
</file>

<file path=ppt/theme/theme2.xml><?xml version="1.0" encoding="utf-8"?>
<a:theme xmlns:a="http://schemas.openxmlformats.org/drawingml/2006/main" name="1_主题cbsr">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cbsr" id="{E89396C3-DB80-4EB0-811B-0F2414F60497}" vid="{6B4AA22B-2B00-402C-82B3-93730C095751}"/>
    </a:ext>
  </a:extLst>
</a:theme>
</file>

<file path=ppt/theme/theme3.xml><?xml version="1.0" encoding="utf-8"?>
<a:theme xmlns:a="http://schemas.openxmlformats.org/drawingml/2006/main" name="2_主题cbsr">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cbsr" id="{E89396C3-DB80-4EB0-811B-0F2414F60497}" vid="{6B4AA22B-2B00-402C-82B3-93730C095751}"/>
    </a:ext>
  </a:extLst>
</a:theme>
</file>

<file path=ppt/theme/theme4.xml><?xml version="1.0" encoding="utf-8"?>
<a:theme xmlns:a="http://schemas.openxmlformats.org/drawingml/2006/main" name="3_主题cbsr">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cbsr" id="{E89396C3-DB80-4EB0-811B-0F2414F60497}" vid="{6B4AA22B-2B00-402C-82B3-93730C095751}"/>
    </a:ext>
  </a:extLst>
</a:theme>
</file>

<file path=ppt/theme/theme5.xml><?xml version="1.0" encoding="utf-8"?>
<a:theme xmlns:a="http://schemas.openxmlformats.org/drawingml/2006/main" name="4_主题cbsr">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rgbClr val="FFFF00"/>
            </a:solidFill>
            <a:effectLst>
              <a:outerShdw blurRad="38100" dist="38100" dir="2700000" algn="tl">
                <a:srgbClr val="000000">
                  <a:alpha val="43137"/>
                </a:srgbClr>
              </a:outerShdw>
            </a:effectLst>
            <a:latin typeface="楷体_GB2312" pitchFamily="49" charset="-122"/>
            <a:ea typeface="方正韵动中黑简体"/>
            <a:cs typeface="方正韵动中黑简体"/>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cbsr" id="{E89396C3-DB80-4EB0-811B-0F2414F60497}" vid="{6B4AA22B-2B00-402C-82B3-93730C095751}"/>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2601</TotalTime>
  <Words>2562</Words>
  <Application>Microsoft Office PowerPoint</Application>
  <PresentationFormat>宽屏</PresentationFormat>
  <Paragraphs>229</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22</vt:i4>
      </vt:variant>
    </vt:vector>
  </HeadingPairs>
  <TitlesOfParts>
    <vt:vector size="34" baseType="lpstr">
      <vt:lpstr>方正韵动中黑简体</vt:lpstr>
      <vt:lpstr>楷体_GB2312</vt:lpstr>
      <vt:lpstr>宋体</vt:lpstr>
      <vt:lpstr>微软雅黑</vt:lpstr>
      <vt:lpstr>Arial</vt:lpstr>
      <vt:lpstr>Calibri</vt:lpstr>
      <vt:lpstr>Wingdings</vt:lpstr>
      <vt:lpstr>主题cbsr</vt:lpstr>
      <vt:lpstr>1_主题cbsr</vt:lpstr>
      <vt:lpstr>2_主题cbsr</vt:lpstr>
      <vt:lpstr>3_主题cbsr</vt:lpstr>
      <vt:lpstr>4_主题cbsr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david</dc:creator>
  <cp:lastModifiedBy>auth</cp:lastModifiedBy>
  <cp:revision>90</cp:revision>
  <dcterms:created xsi:type="dcterms:W3CDTF">2016-09-27T07:17:39Z</dcterms:created>
  <dcterms:modified xsi:type="dcterms:W3CDTF">2016-11-08T03:13:41Z</dcterms:modified>
</cp:coreProperties>
</file>