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307" r:id="rId2"/>
    <p:sldId id="263" r:id="rId3"/>
    <p:sldId id="328" r:id="rId4"/>
    <p:sldId id="356" r:id="rId5"/>
    <p:sldId id="321" r:id="rId6"/>
    <p:sldId id="358" r:id="rId7"/>
    <p:sldId id="357" r:id="rId8"/>
    <p:sldId id="324" r:id="rId9"/>
    <p:sldId id="352" r:id="rId10"/>
    <p:sldId id="335" r:id="rId11"/>
    <p:sldId id="336" r:id="rId12"/>
    <p:sldId id="337" r:id="rId13"/>
    <p:sldId id="338" r:id="rId14"/>
    <p:sldId id="339" r:id="rId15"/>
    <p:sldId id="340" r:id="rId16"/>
    <p:sldId id="334" r:id="rId17"/>
    <p:sldId id="327" r:id="rId18"/>
    <p:sldId id="326" r:id="rId19"/>
    <p:sldId id="342" r:id="rId20"/>
    <p:sldId id="319" r:id="rId21"/>
    <p:sldId id="322" r:id="rId22"/>
    <p:sldId id="323" r:id="rId23"/>
    <p:sldId id="347" r:id="rId24"/>
    <p:sldId id="341" r:id="rId25"/>
    <p:sldId id="343" r:id="rId26"/>
    <p:sldId id="344" r:id="rId27"/>
    <p:sldId id="345" r:id="rId28"/>
    <p:sldId id="346" r:id="rId29"/>
    <p:sldId id="348" r:id="rId30"/>
    <p:sldId id="349" r:id="rId31"/>
    <p:sldId id="350" r:id="rId32"/>
    <p:sldId id="351" r:id="rId33"/>
    <p:sldId id="353" r:id="rId34"/>
    <p:sldId id="354" r:id="rId35"/>
    <p:sldId id="355" r:id="rId36"/>
    <p:sldId id="268" r:id="rId37"/>
    <p:sldId id="359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4FCA6-335F-4243-810A-D1AC9DD2C80D}" v="346" dt="2023-08-02T09:55:35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1"/>
    <p:restoredTop sz="94577"/>
  </p:normalViewPr>
  <p:slideViewPr>
    <p:cSldViewPr snapToGrid="0">
      <p:cViewPr varScale="1">
        <p:scale>
          <a:sx n="102" d="100"/>
          <a:sy n="102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EB40A-D914-9E4E-A418-A6FCCF3864A2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B6C0C-6E2E-F049-A184-D0C33887A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79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6C0C-6E2E-F049-A184-D0C33887AFB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84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6C0C-6E2E-F049-A184-D0C33887AFB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781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1D012-9DA1-5041-B89C-B939425186D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111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6C0C-6E2E-F049-A184-D0C33887AFB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627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6C0C-6E2E-F049-A184-D0C33887AFB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280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6C0C-6E2E-F049-A184-D0C33887AFB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47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6C0C-6E2E-F049-A184-D0C33887AFB9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816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6C0C-6E2E-F049-A184-D0C33887AFB9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702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6C0C-6E2E-F049-A184-D0C33887AFB9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918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6C0C-6E2E-F049-A184-D0C33887AFB9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19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6C0C-6E2E-F049-A184-D0C33887AFB9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14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434DD-2E1E-0840-9DEC-F771E6A79D5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20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6C0C-6E2E-F049-A184-D0C33887AFB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88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6C0C-6E2E-F049-A184-D0C33887AFB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645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6C0C-6E2E-F049-A184-D0C33887AFB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49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6C0C-6E2E-F049-A184-D0C33887AFB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75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6C0C-6E2E-F049-A184-D0C33887AFB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12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6C0C-6E2E-F049-A184-D0C33887AFB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30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6C0C-6E2E-F049-A184-D0C33887AFB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56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A0265-63B0-5F86-0D7E-22FBC042B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4032F7-5999-AA54-B778-9395446E0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F71DC-1FE9-8002-0B8B-AB28A34B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A31-EDE9-1E43-80BB-82CB3B77B56E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01709F-B87A-9229-6110-AEA86E5D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3FB046-482C-D170-0251-3D88CCA5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94-291B-B646-A341-E3DE49FF20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0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9820F-59C6-4022-4461-35915718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2A1B9D-1454-A064-19A3-03BBC84BE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62DE3-8F1A-5E5C-99EF-C5E550D1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A31-EDE9-1E43-80BB-82CB3B77B56E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D6586F-157D-7AD7-4321-E58E507C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F89F63-73E6-F651-D89F-A4B89040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94-291B-B646-A341-E3DE49FF20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46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FC25F8-3826-92F5-7B9B-146D8834B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5FF835-146D-55E0-7A5B-CAD0F0345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2F6161-27C7-124D-7901-3A10BF19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A31-EDE9-1E43-80BB-82CB3B77B56E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9DA05A-7820-329F-A093-54CFDEC8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6A8E0B-8E51-EAE0-9544-506CE41C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94-291B-B646-A341-E3DE49FF20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614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770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4" b="1" i="0">
                <a:solidFill>
                  <a:srgbClr val="33CC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4487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2194117" y="737391"/>
            <a:ext cx="7809853" cy="374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705" b="1" i="0">
                <a:solidFill>
                  <a:srgbClr val="1D183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09908" y="1577314"/>
            <a:ext cx="10978642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8114" lvl="0" indent="-22905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916229" lvl="1" indent="-229057" algn="l" rtl="0">
              <a:spcBef>
                <a:spcPts val="1603"/>
              </a:spcBef>
              <a:spcAft>
                <a:spcPts val="0"/>
              </a:spcAft>
              <a:buSzPts val="1900"/>
              <a:buNone/>
              <a:defRPr/>
            </a:lvl2pPr>
            <a:lvl3pPr marL="1374343" lvl="2" indent="-229057" algn="l" rtl="0">
              <a:spcBef>
                <a:spcPts val="1603"/>
              </a:spcBef>
              <a:spcAft>
                <a:spcPts val="0"/>
              </a:spcAft>
              <a:buSzPts val="1900"/>
              <a:buNone/>
              <a:defRPr/>
            </a:lvl3pPr>
            <a:lvl4pPr marL="1832458" lvl="3" indent="-229057" algn="l" rtl="0">
              <a:spcBef>
                <a:spcPts val="1603"/>
              </a:spcBef>
              <a:spcAft>
                <a:spcPts val="0"/>
              </a:spcAft>
              <a:buSzPts val="1900"/>
              <a:buNone/>
              <a:defRPr/>
            </a:lvl4pPr>
            <a:lvl5pPr marL="2290572" lvl="4" indent="-229057" algn="l" rtl="0">
              <a:spcBef>
                <a:spcPts val="1603"/>
              </a:spcBef>
              <a:spcAft>
                <a:spcPts val="0"/>
              </a:spcAft>
              <a:buSzPts val="1900"/>
              <a:buNone/>
              <a:defRPr/>
            </a:lvl5pPr>
            <a:lvl6pPr marL="2748686" lvl="5" indent="-229057" algn="l" rtl="0">
              <a:spcBef>
                <a:spcPts val="1603"/>
              </a:spcBef>
              <a:spcAft>
                <a:spcPts val="0"/>
              </a:spcAft>
              <a:buSzPts val="1900"/>
              <a:buNone/>
              <a:defRPr/>
            </a:lvl6pPr>
            <a:lvl7pPr marL="3206801" lvl="6" indent="-229057" algn="l" rtl="0">
              <a:spcBef>
                <a:spcPts val="1603"/>
              </a:spcBef>
              <a:spcAft>
                <a:spcPts val="0"/>
              </a:spcAft>
              <a:buSzPts val="1900"/>
              <a:buNone/>
              <a:defRPr/>
            </a:lvl7pPr>
            <a:lvl8pPr marL="3664915" lvl="7" indent="-229057" algn="l" rtl="0">
              <a:spcBef>
                <a:spcPts val="1603"/>
              </a:spcBef>
              <a:spcAft>
                <a:spcPts val="0"/>
              </a:spcAft>
              <a:buSzPts val="1900"/>
              <a:buNone/>
              <a:defRPr/>
            </a:lvl8pPr>
            <a:lvl9pPr marL="4123030" lvl="8" indent="-229057" algn="l" rtl="0">
              <a:spcBef>
                <a:spcPts val="1603"/>
              </a:spcBef>
              <a:spcAft>
                <a:spcPts val="1603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4147379" y="6377834"/>
            <a:ext cx="3903424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09908" y="6377834"/>
            <a:ext cx="280568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782686" y="6377834"/>
            <a:ext cx="2805680" cy="185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sz="1804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85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14AD8-3098-C1F2-9691-2BF17A99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5E0A2-9A6E-6EB5-DB42-A439E884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9FB8C0-E7E6-B2EA-733A-8A2E22EC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A31-EDE9-1E43-80BB-82CB3B77B56E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DFF69C-E427-48E2-F9AE-2BA97C23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3BFB9-DFA4-AF66-C17E-518B1A0E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94-291B-B646-A341-E3DE49FF20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07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6065A-1997-490B-0D92-70A2630B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A2B9A6-7856-584E-0E01-A5FF9BFCB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952930-3700-0BA6-5975-7F8DB4B6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A31-EDE9-1E43-80BB-82CB3B77B56E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0B975A-4379-9094-114D-EA7F6012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8FDF23-53EB-F3D9-40C8-6C4077DE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94-291B-B646-A341-E3DE49FF20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87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CCE36-2913-4F0E-8A67-26F70992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6095D-EC54-05AD-1802-52005AD01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D0614B-264F-5DD3-AAB0-B5E48B4FF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527260-F154-E4ED-2331-C122DE4C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A31-EDE9-1E43-80BB-82CB3B77B56E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83CFC9-AA35-33BE-AF47-B40E7EA0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324C00-E84E-FE1E-7865-0610AE52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94-291B-B646-A341-E3DE49FF20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68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8A10F-9836-1E71-F80A-000204A2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557F98-301A-A75B-6053-5B200961B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63FFA7-111D-8F7A-D2D1-EB4341AD9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785344-4718-A5EA-2A93-611042179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6E4BBA-C29F-DCA2-A098-A91183791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37886E8-4218-C38A-4D07-9E421BB5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A31-EDE9-1E43-80BB-82CB3B77B56E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FBDB0D-044B-703F-7919-B580134F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96A187-856C-2EB8-5998-7EA3B08C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94-291B-B646-A341-E3DE49FF20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88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DC1D4-247B-A4DD-E5EA-D1AB6E8B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CA91E6-9BAA-1214-40A7-727A239F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A31-EDE9-1E43-80BB-82CB3B77B56E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9B30F5-BDB3-2B4B-2ED0-B31D58C9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1F453B-A074-96DC-6677-705B174E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94-291B-B646-A341-E3DE49FF20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13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C4B839D-90A6-31A9-2E0F-3BEFAE49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A31-EDE9-1E43-80BB-82CB3B77B56E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347AA3-C0B9-8EC8-3E8D-760A80E6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BF1A7E-934C-6A1A-991F-C00BFE3C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94-291B-B646-A341-E3DE49FF20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99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E2B93-7A01-5056-2226-443AFC34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D131DA-5476-BAAF-86DB-0276E8A8B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3CD5D8-04F3-7D72-6323-BD6ABB6B6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4FE6B6-8912-B350-5221-42F155A2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A31-EDE9-1E43-80BB-82CB3B77B56E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8C210A-CE14-80AD-944E-B89D4007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A017CD-97CE-5CDC-A232-3BE07305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94-291B-B646-A341-E3DE49FF20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62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96169-087E-7E2C-B9B2-40B9E101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1E9386-BDD1-E89B-7CB5-8EF1150F5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D90DE1-7BC0-A2F4-FBA0-0455623DB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38BFA0-BC1C-3699-E4D3-5380EE47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A31-EDE9-1E43-80BB-82CB3B77B56E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801956-6FD0-6C7E-F233-A81439E6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42319C-F109-DB3B-5923-932A1C24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B194-291B-B646-A341-E3DE49FF20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17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A443D6-8AD1-477E-A96D-1BF557D2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05D191-15B5-9AEE-EC59-F7231B3E9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2036F3-16A5-445C-9A79-7DB06CBE0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FA31-EDE9-1E43-80BB-82CB3B77B56E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FEE54-93BB-5E3C-8493-8D806DF40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5A44B9-3D6F-3E79-6EEF-E992C81E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B194-291B-B646-A341-E3DE49FF20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74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146D098-0557-4D5C-A610-23247F43D0AA}"/>
              </a:ext>
            </a:extLst>
          </p:cNvPr>
          <p:cNvSpPr/>
          <p:nvPr/>
        </p:nvSpPr>
        <p:spPr>
          <a:xfrm>
            <a:off x="7768" y="-14301"/>
            <a:ext cx="12184232" cy="6886601"/>
          </a:xfrm>
          <a:custGeom>
            <a:avLst/>
            <a:gdLst/>
            <a:ahLst/>
            <a:cxnLst/>
            <a:rect l="l" t="t" r="r" b="b"/>
            <a:pathLst>
              <a:path w="12172950" h="6851015">
                <a:moveTo>
                  <a:pt x="12172950" y="0"/>
                </a:moveTo>
                <a:lnTo>
                  <a:pt x="0" y="0"/>
                </a:lnTo>
                <a:lnTo>
                  <a:pt x="0" y="6850507"/>
                </a:lnTo>
                <a:lnTo>
                  <a:pt x="12172950" y="6850507"/>
                </a:lnTo>
                <a:lnTo>
                  <a:pt x="12172950" y="0"/>
                </a:lnTo>
                <a:close/>
              </a:path>
            </a:pathLst>
          </a:custGeom>
          <a:solidFill>
            <a:srgbClr val="120D39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122" y="5561661"/>
            <a:ext cx="356077" cy="331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38377" y="6327284"/>
            <a:ext cx="1411642" cy="151463"/>
          </a:xfrm>
          <a:prstGeom prst="rect">
            <a:avLst/>
          </a:prstGeom>
        </p:spPr>
        <p:txBody>
          <a:bodyPr vert="horz" wrap="square" lIns="0" tIns="12712" rIns="0" bIns="0" rtlCol="0">
            <a:spAutoFit/>
          </a:bodyPr>
          <a:lstStyle/>
          <a:p>
            <a:pPr marL="12711">
              <a:spcBef>
                <a:spcPts val="100"/>
              </a:spcBef>
            </a:pPr>
            <a:r>
              <a:rPr sz="901" spc="-20" dirty="0">
                <a:solidFill>
                  <a:srgbClr val="5FC1C8"/>
                </a:solidFill>
                <a:latin typeface="ATC Arquette Bold" panose="00000800000000000000" pitchFamily="2" charset="0"/>
                <a:cs typeface="Arial"/>
              </a:rPr>
              <a:t>Document</a:t>
            </a:r>
            <a:r>
              <a:rPr sz="901" spc="35" dirty="0">
                <a:solidFill>
                  <a:srgbClr val="5FC1C8"/>
                </a:solidFill>
                <a:latin typeface="ATC Arquette Bold" panose="00000800000000000000" pitchFamily="2" charset="0"/>
                <a:cs typeface="Arial"/>
              </a:rPr>
              <a:t> </a:t>
            </a:r>
            <a:r>
              <a:rPr lang="fr-FR" sz="901" spc="-15" dirty="0">
                <a:solidFill>
                  <a:srgbClr val="5FC1C8"/>
                </a:solidFill>
                <a:latin typeface="ATC Arquette Bold" panose="00000800000000000000" pitchFamily="2" charset="0"/>
                <a:cs typeface="Arial"/>
              </a:rPr>
              <a:t>interne</a:t>
            </a:r>
            <a:endParaRPr sz="901" dirty="0">
              <a:solidFill>
                <a:srgbClr val="5FC1C8"/>
              </a:solidFill>
              <a:latin typeface="ATC Arquette Bold" panose="00000800000000000000" pitchFamily="2" charset="0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0F96F08-F47F-4426-8E8D-B701ABDC112B}"/>
              </a:ext>
            </a:extLst>
          </p:cNvPr>
          <p:cNvSpPr txBox="1"/>
          <p:nvPr/>
        </p:nvSpPr>
        <p:spPr>
          <a:xfrm>
            <a:off x="2147971" y="1477819"/>
            <a:ext cx="7888290" cy="2323469"/>
          </a:xfrm>
          <a:prstGeom prst="rect">
            <a:avLst/>
          </a:prstGeom>
        </p:spPr>
        <p:txBody>
          <a:bodyPr vert="horz" wrap="square" lIns="0" tIns="12712" rIns="0" bIns="0" rtlCol="0" anchor="t">
            <a:spAutoFit/>
          </a:bodyPr>
          <a:lstStyle/>
          <a:p>
            <a:pPr marL="12711" algn="ctr">
              <a:spcBef>
                <a:spcPts val="100"/>
              </a:spcBef>
            </a:pPr>
            <a:r>
              <a:rPr lang="fr-FR" sz="5005" b="1" spc="-75" dirty="0" err="1">
                <a:solidFill>
                  <a:srgbClr val="FFFFFF"/>
                </a:solidFill>
                <a:latin typeface="ATC Arquette Black"/>
                <a:cs typeface="ATC Arquette Black"/>
              </a:rPr>
              <a:t>Meetup</a:t>
            </a:r>
            <a:r>
              <a:rPr lang="fr-FR" sz="5005" b="1" spc="-75" dirty="0">
                <a:solidFill>
                  <a:srgbClr val="FFFFFF"/>
                </a:solidFill>
                <a:latin typeface="ATC Arquette Black"/>
                <a:cs typeface="ATC Arquette Black"/>
              </a:rPr>
              <a:t> </a:t>
            </a:r>
            <a:br>
              <a:rPr lang="fr-FR" sz="5005" b="1" spc="-75" dirty="0">
                <a:solidFill>
                  <a:srgbClr val="FFFFFF"/>
                </a:solidFill>
                <a:latin typeface="ATC Arquette Black"/>
                <a:cs typeface="ATC Arquette Black"/>
              </a:rPr>
            </a:br>
            <a:r>
              <a:rPr lang="fr-FR" sz="5005" b="1" spc="-75" dirty="0">
                <a:solidFill>
                  <a:srgbClr val="FFFFFF"/>
                </a:solidFill>
                <a:latin typeface="ATC Arquette Black"/>
                <a:cs typeface="ATC Arquette Black"/>
              </a:rPr>
              <a:t>POC : </a:t>
            </a:r>
            <a:r>
              <a:rPr lang="fr-FR" sz="5005" b="1" spc="-75" dirty="0" err="1">
                <a:solidFill>
                  <a:srgbClr val="FFFFFF"/>
                </a:solidFill>
                <a:latin typeface="ATC Arquette Black"/>
                <a:cs typeface="ATC Arquette Black"/>
              </a:rPr>
              <a:t>Scaleway</a:t>
            </a:r>
            <a:r>
              <a:rPr lang="fr-FR" sz="5005" b="1" spc="-75" dirty="0">
                <a:solidFill>
                  <a:srgbClr val="FFFFFF"/>
                </a:solidFill>
                <a:latin typeface="ATC Arquette Black"/>
                <a:cs typeface="ATC Arquette Black"/>
              </a:rPr>
              <a:t> </a:t>
            </a:r>
            <a:br>
              <a:rPr lang="fr-FR" sz="5005" b="1" spc="-75" dirty="0">
                <a:solidFill>
                  <a:srgbClr val="FFFFFF"/>
                </a:solidFill>
                <a:latin typeface="ATC Arquette Black"/>
                <a:cs typeface="ATC Arquette Black"/>
              </a:rPr>
            </a:br>
            <a:endParaRPr lang="fr-FR" sz="5005" dirty="0">
              <a:latin typeface="ATC Arquette Black"/>
              <a:cs typeface="ATC Arquette Black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BD3FE4D-2206-60FF-38D1-3AE2F6F31D31}"/>
              </a:ext>
            </a:extLst>
          </p:cNvPr>
          <p:cNvSpPr txBox="1"/>
          <p:nvPr/>
        </p:nvSpPr>
        <p:spPr>
          <a:xfrm>
            <a:off x="5641348" y="3054389"/>
            <a:ext cx="2817341" cy="94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8511" indent="-685800">
              <a:spcBef>
                <a:spcPts val="100"/>
              </a:spcBef>
              <a:buFontTx/>
              <a:buChar char="-"/>
            </a:pPr>
            <a:r>
              <a:rPr lang="fr-FR" sz="1800" b="1" spc="-75" dirty="0" err="1">
                <a:solidFill>
                  <a:srgbClr val="FFFFFF"/>
                </a:solidFill>
                <a:latin typeface="ATC Arquette Black"/>
                <a:cs typeface="ATC Arquette Black"/>
              </a:rPr>
              <a:t>Helm</a:t>
            </a:r>
            <a:r>
              <a:rPr lang="fr-FR" sz="1800" b="1" spc="-75" dirty="0">
                <a:solidFill>
                  <a:srgbClr val="FFFFFF"/>
                </a:solidFill>
                <a:latin typeface="ATC Arquette Black"/>
                <a:cs typeface="ATC Arquette Black"/>
              </a:rPr>
              <a:t> </a:t>
            </a:r>
          </a:p>
          <a:p>
            <a:pPr marL="698511" indent="-685800">
              <a:spcBef>
                <a:spcPts val="100"/>
              </a:spcBef>
              <a:buFontTx/>
              <a:buChar char="-"/>
            </a:pPr>
            <a:r>
              <a:rPr lang="fr-FR" sz="1800" b="1" spc="-75" dirty="0" err="1">
                <a:solidFill>
                  <a:srgbClr val="FFFFFF"/>
                </a:solidFill>
                <a:latin typeface="ATC Arquette Black"/>
                <a:cs typeface="ATC Arquette Black"/>
              </a:rPr>
              <a:t>Fluxcd</a:t>
            </a:r>
            <a:endParaRPr lang="fr-FR" sz="1800" b="1" spc="-75" dirty="0">
              <a:solidFill>
                <a:srgbClr val="FFFFFF"/>
              </a:solidFill>
              <a:latin typeface="ATC Arquette Black"/>
              <a:cs typeface="ATC Arquette Black"/>
            </a:endParaRPr>
          </a:p>
          <a:p>
            <a:pPr marL="698511" indent="-685800">
              <a:spcBef>
                <a:spcPts val="100"/>
              </a:spcBef>
              <a:buFontTx/>
              <a:buChar char="-"/>
            </a:pPr>
            <a:r>
              <a:rPr lang="fr-FR" b="1" spc="-75" dirty="0">
                <a:solidFill>
                  <a:srgbClr val="FFFFFF"/>
                </a:solidFill>
                <a:latin typeface="ATC Arquette Black"/>
              </a:rPr>
              <a:t>Secret Management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3739022-BDF9-4DBF-8279-5473BA7BB7C9}"/>
              </a:ext>
            </a:extLst>
          </p:cNvPr>
          <p:cNvSpPr/>
          <p:nvPr/>
        </p:nvSpPr>
        <p:spPr>
          <a:xfrm>
            <a:off x="9293009" y="0"/>
            <a:ext cx="2891928" cy="6858000"/>
          </a:xfrm>
          <a:custGeom>
            <a:avLst/>
            <a:gdLst/>
            <a:ahLst/>
            <a:cxnLst/>
            <a:rect l="l" t="t" r="r" b="b"/>
            <a:pathLst>
              <a:path w="5800090" h="6840855">
                <a:moveTo>
                  <a:pt x="5799963" y="0"/>
                </a:moveTo>
                <a:lnTo>
                  <a:pt x="0" y="0"/>
                </a:lnTo>
                <a:lnTo>
                  <a:pt x="0" y="6840855"/>
                </a:lnTo>
                <a:lnTo>
                  <a:pt x="5799963" y="6840855"/>
                </a:lnTo>
                <a:lnTo>
                  <a:pt x="5799963" y="0"/>
                </a:lnTo>
                <a:close/>
              </a:path>
            </a:pathLst>
          </a:custGeom>
          <a:solidFill>
            <a:srgbClr val="2C235A"/>
          </a:solidFill>
        </p:spPr>
        <p:txBody>
          <a:bodyPr wrap="square" lIns="0" tIns="0" rIns="0" bIns="0" rtlCol="0"/>
          <a:lstStyle/>
          <a:p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9EC5ADE6-6D46-B704-5801-C872B3F04E31}"/>
              </a:ext>
            </a:extLst>
          </p:cNvPr>
          <p:cNvSpPr txBox="1"/>
          <p:nvPr/>
        </p:nvSpPr>
        <p:spPr>
          <a:xfrm>
            <a:off x="1119341" y="345766"/>
            <a:ext cx="7391259" cy="412318"/>
          </a:xfrm>
          <a:prstGeom prst="rect">
            <a:avLst/>
          </a:prstGeom>
        </p:spPr>
        <p:txBody>
          <a:bodyPr vert="horz" wrap="square" lIns="0" tIns="27330" rIns="0" bIns="0" rtlCol="0" anchor="t">
            <a:spAutoFit/>
          </a:bodyPr>
          <a:lstStyle/>
          <a:p>
            <a:pPr algn="ctr">
              <a:spcBef>
                <a:spcPts val="105"/>
              </a:spcBef>
            </a:pPr>
            <a:r>
              <a:rPr lang="fr-FR" sz="2500" b="1" spc="-25" dirty="0" err="1">
                <a:solidFill>
                  <a:srgbClr val="2C235A"/>
                </a:solidFill>
                <a:latin typeface="ATC Arquette Bold"/>
                <a:ea typeface="+mn-lt"/>
                <a:cs typeface="Arial"/>
              </a:rPr>
              <a:t>Kubernetes</a:t>
            </a:r>
            <a:r>
              <a:rPr lang="fr-FR" sz="2500" b="1" spc="-25" dirty="0">
                <a:solidFill>
                  <a:srgbClr val="2C235A"/>
                </a:solidFill>
                <a:latin typeface="ATC Arquette Bold"/>
                <a:ea typeface="+mn-lt"/>
                <a:cs typeface="Arial"/>
              </a:rPr>
              <a:t> </a:t>
            </a:r>
            <a:r>
              <a:rPr lang="fr-FR" sz="2500" b="1" spc="-25" dirty="0" err="1">
                <a:solidFill>
                  <a:srgbClr val="2C235A"/>
                </a:solidFill>
                <a:latin typeface="ATC Arquette Bold"/>
                <a:ea typeface="+mn-lt"/>
                <a:cs typeface="Arial"/>
              </a:rPr>
              <a:t>Kapsule</a:t>
            </a:r>
            <a:endParaRPr lang="fr-FR" sz="2500" b="1" spc="-25" dirty="0">
              <a:solidFill>
                <a:srgbClr val="2C235A"/>
              </a:solidFill>
              <a:latin typeface="ATC Arquette Bold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D77839B5-7B9E-3213-9224-94D12070CF0F}"/>
              </a:ext>
            </a:extLst>
          </p:cNvPr>
          <p:cNvSpPr/>
          <p:nvPr/>
        </p:nvSpPr>
        <p:spPr>
          <a:xfrm>
            <a:off x="7063" y="343004"/>
            <a:ext cx="329870" cy="766520"/>
          </a:xfrm>
          <a:custGeom>
            <a:avLst/>
            <a:gdLst/>
            <a:ahLst/>
            <a:cxnLst/>
            <a:rect l="l" t="t" r="r" b="b"/>
            <a:pathLst>
              <a:path w="329565" h="765810">
                <a:moveTo>
                  <a:pt x="329501" y="0"/>
                </a:moveTo>
                <a:lnTo>
                  <a:pt x="0" y="0"/>
                </a:lnTo>
                <a:lnTo>
                  <a:pt x="0" y="765568"/>
                </a:lnTo>
                <a:lnTo>
                  <a:pt x="329501" y="765568"/>
                </a:lnTo>
                <a:lnTo>
                  <a:pt x="3295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97B4A0-0C3E-C5CB-A9C3-FA3F0B74A731}"/>
              </a:ext>
            </a:extLst>
          </p:cNvPr>
          <p:cNvSpPr txBox="1"/>
          <p:nvPr/>
        </p:nvSpPr>
        <p:spPr>
          <a:xfrm>
            <a:off x="9510868" y="1945758"/>
            <a:ext cx="2546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pc="5" dirty="0">
                <a:solidFill>
                  <a:schemeClr val="bg1"/>
                </a:solidFill>
                <a:latin typeface="Arial"/>
                <a:cs typeface="Arial"/>
              </a:rPr>
              <a:t>Faisons un peu de </a:t>
            </a:r>
            <a:r>
              <a:rPr lang="fr-FR" sz="2400" b="1" spc="5" dirty="0" err="1">
                <a:solidFill>
                  <a:schemeClr val="bg1"/>
                </a:solidFill>
                <a:latin typeface="Arial"/>
                <a:cs typeface="Arial"/>
              </a:rPr>
              <a:t>FinOps</a:t>
            </a:r>
            <a:r>
              <a:rPr lang="fr-FR" sz="2400" b="1" spc="5" dirty="0">
                <a:solidFill>
                  <a:schemeClr val="bg1"/>
                </a:solidFill>
                <a:latin typeface="Arial"/>
                <a:cs typeface="Arial"/>
              </a:rPr>
              <a:t>…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DF62C4-5D57-68D7-9062-BBA30F98FEF1}"/>
              </a:ext>
            </a:extLst>
          </p:cNvPr>
          <p:cNvSpPr txBox="1"/>
          <p:nvPr/>
        </p:nvSpPr>
        <p:spPr>
          <a:xfrm>
            <a:off x="9510868" y="309305"/>
            <a:ext cx="24562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B0F0"/>
                </a:solidFill>
                <a:ea typeface="+mn-lt"/>
                <a:cs typeface="+mn-lt"/>
              </a:rPr>
              <a:t>POC : </a:t>
            </a:r>
            <a:r>
              <a:rPr lang="fr-FR" sz="2800" b="1" dirty="0" err="1">
                <a:solidFill>
                  <a:srgbClr val="00B0F0"/>
                </a:solidFill>
                <a:ea typeface="+mn-lt"/>
                <a:cs typeface="+mn-lt"/>
              </a:rPr>
              <a:t>Scaleway</a:t>
            </a:r>
            <a:endParaRPr lang="fr-FR" sz="2800" dirty="0">
              <a:solidFill>
                <a:srgbClr val="00B0F0"/>
              </a:solidFill>
              <a:ea typeface="+mn-lt"/>
              <a:cs typeface="+mn-lt"/>
            </a:endParaRPr>
          </a:p>
          <a:p>
            <a:endParaRPr lang="fr-FR" dirty="0"/>
          </a:p>
        </p:txBody>
      </p:sp>
      <p:pic>
        <p:nvPicPr>
          <p:cNvPr id="10" name="Picture 2" descr="Finops Monotone Icon In Powerpoint Pptx Png And Editable Eps Format Slide01">
            <a:extLst>
              <a:ext uri="{FF2B5EF4-FFF2-40B4-BE49-F238E27FC236}">
                <a16:creationId xmlns:a16="http://schemas.microsoft.com/office/drawing/2014/main" id="{C03A7E87-AF23-1D71-C408-69F0DE222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1" t="20554" r="26394" b="8589"/>
          <a:stretch/>
        </p:blipFill>
        <p:spPr bwMode="auto">
          <a:xfrm>
            <a:off x="8027453" y="255466"/>
            <a:ext cx="963525" cy="80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618BDDAF-A712-6050-C254-ED9729A48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021" y="2222782"/>
            <a:ext cx="6297783" cy="356986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D67D241-1F16-24C8-8D34-4B63A8F3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8" y="4106022"/>
            <a:ext cx="2733261" cy="27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Une image contenant Police, Graphique, graphisme, logo&#10;&#10;Description générée automatiquement">
            <a:extLst>
              <a:ext uri="{FF2B5EF4-FFF2-40B4-BE49-F238E27FC236}">
                <a16:creationId xmlns:a16="http://schemas.microsoft.com/office/drawing/2014/main" id="{EEA2E129-AD6A-9AAA-74BD-4C8328C32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467" y="255466"/>
            <a:ext cx="2267020" cy="54904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BFF8496-AF24-F270-9F60-221E12A02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4021" y="1494224"/>
            <a:ext cx="6297783" cy="56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4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3739022-BDF9-4DBF-8279-5473BA7BB7C9}"/>
              </a:ext>
            </a:extLst>
          </p:cNvPr>
          <p:cNvSpPr/>
          <p:nvPr/>
        </p:nvSpPr>
        <p:spPr>
          <a:xfrm>
            <a:off x="9293009" y="0"/>
            <a:ext cx="2891928" cy="6858000"/>
          </a:xfrm>
          <a:custGeom>
            <a:avLst/>
            <a:gdLst/>
            <a:ahLst/>
            <a:cxnLst/>
            <a:rect l="l" t="t" r="r" b="b"/>
            <a:pathLst>
              <a:path w="5800090" h="6840855">
                <a:moveTo>
                  <a:pt x="5799963" y="0"/>
                </a:moveTo>
                <a:lnTo>
                  <a:pt x="0" y="0"/>
                </a:lnTo>
                <a:lnTo>
                  <a:pt x="0" y="6840855"/>
                </a:lnTo>
                <a:lnTo>
                  <a:pt x="5799963" y="6840855"/>
                </a:lnTo>
                <a:lnTo>
                  <a:pt x="5799963" y="0"/>
                </a:lnTo>
                <a:close/>
              </a:path>
            </a:pathLst>
          </a:custGeom>
          <a:solidFill>
            <a:srgbClr val="2C235A"/>
          </a:solidFill>
        </p:spPr>
        <p:txBody>
          <a:bodyPr wrap="square" lIns="0" tIns="0" rIns="0" bIns="0" rtlCol="0"/>
          <a:lstStyle/>
          <a:p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9EC5ADE6-6D46-B704-5801-C872B3F04E31}"/>
              </a:ext>
            </a:extLst>
          </p:cNvPr>
          <p:cNvSpPr txBox="1"/>
          <p:nvPr/>
        </p:nvSpPr>
        <p:spPr>
          <a:xfrm>
            <a:off x="1119341" y="345766"/>
            <a:ext cx="7391259" cy="412318"/>
          </a:xfrm>
          <a:prstGeom prst="rect">
            <a:avLst/>
          </a:prstGeom>
        </p:spPr>
        <p:txBody>
          <a:bodyPr vert="horz" wrap="square" lIns="0" tIns="27330" rIns="0" bIns="0" rtlCol="0" anchor="t">
            <a:spAutoFit/>
          </a:bodyPr>
          <a:lstStyle/>
          <a:p>
            <a:pPr algn="ctr">
              <a:spcBef>
                <a:spcPts val="105"/>
              </a:spcBef>
            </a:pPr>
            <a:r>
              <a:rPr lang="fr-FR" sz="2500" b="1" spc="-25" dirty="0" err="1">
                <a:solidFill>
                  <a:srgbClr val="2C235A"/>
                </a:solidFill>
                <a:latin typeface="ATC Arquette Bold"/>
                <a:ea typeface="+mn-lt"/>
                <a:cs typeface="Arial"/>
              </a:rPr>
              <a:t>Elastic</a:t>
            </a:r>
            <a:r>
              <a:rPr lang="fr-FR" sz="2500" b="1" spc="-25" dirty="0">
                <a:solidFill>
                  <a:srgbClr val="2C235A"/>
                </a:solidFill>
                <a:latin typeface="ATC Arquette Bold"/>
                <a:ea typeface="+mn-lt"/>
                <a:cs typeface="Arial"/>
              </a:rPr>
              <a:t> </a:t>
            </a:r>
            <a:r>
              <a:rPr lang="fr-FR" sz="2500" b="1" spc="-25" dirty="0" err="1">
                <a:solidFill>
                  <a:srgbClr val="2C235A"/>
                </a:solidFill>
                <a:latin typeface="ATC Arquette Bold"/>
                <a:ea typeface="+mn-lt"/>
                <a:cs typeface="Arial"/>
              </a:rPr>
              <a:t>Kubernetes</a:t>
            </a:r>
            <a:r>
              <a:rPr lang="fr-FR" sz="2500" b="1" spc="-25" dirty="0">
                <a:solidFill>
                  <a:srgbClr val="2C235A"/>
                </a:solidFill>
                <a:latin typeface="ATC Arquette Bold"/>
                <a:ea typeface="+mn-lt"/>
                <a:cs typeface="Arial"/>
              </a:rPr>
              <a:t> Service</a:t>
            </a:r>
            <a:endParaRPr lang="fr-FR" sz="2500" b="1" spc="-25" dirty="0">
              <a:solidFill>
                <a:srgbClr val="2C235A"/>
              </a:solidFill>
              <a:latin typeface="ATC Arquette Bold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D77839B5-7B9E-3213-9224-94D12070CF0F}"/>
              </a:ext>
            </a:extLst>
          </p:cNvPr>
          <p:cNvSpPr/>
          <p:nvPr/>
        </p:nvSpPr>
        <p:spPr>
          <a:xfrm>
            <a:off x="7063" y="343004"/>
            <a:ext cx="329870" cy="766520"/>
          </a:xfrm>
          <a:custGeom>
            <a:avLst/>
            <a:gdLst/>
            <a:ahLst/>
            <a:cxnLst/>
            <a:rect l="l" t="t" r="r" b="b"/>
            <a:pathLst>
              <a:path w="329565" h="765810">
                <a:moveTo>
                  <a:pt x="329501" y="0"/>
                </a:moveTo>
                <a:lnTo>
                  <a:pt x="0" y="0"/>
                </a:lnTo>
                <a:lnTo>
                  <a:pt x="0" y="765568"/>
                </a:lnTo>
                <a:lnTo>
                  <a:pt x="329501" y="765568"/>
                </a:lnTo>
                <a:lnTo>
                  <a:pt x="3295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97B4A0-0C3E-C5CB-A9C3-FA3F0B74A731}"/>
              </a:ext>
            </a:extLst>
          </p:cNvPr>
          <p:cNvSpPr txBox="1"/>
          <p:nvPr/>
        </p:nvSpPr>
        <p:spPr>
          <a:xfrm>
            <a:off x="9510868" y="1945758"/>
            <a:ext cx="2546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pc="5" dirty="0">
                <a:solidFill>
                  <a:schemeClr val="bg1"/>
                </a:solidFill>
                <a:latin typeface="Arial"/>
                <a:cs typeface="Arial"/>
              </a:rPr>
              <a:t>Faisons un peu de </a:t>
            </a:r>
            <a:r>
              <a:rPr lang="fr-FR" sz="2400" b="1" spc="5" dirty="0" err="1">
                <a:solidFill>
                  <a:schemeClr val="bg1"/>
                </a:solidFill>
                <a:latin typeface="Arial"/>
                <a:cs typeface="Arial"/>
              </a:rPr>
              <a:t>FinOps</a:t>
            </a:r>
            <a:r>
              <a:rPr lang="fr-FR" sz="2400" b="1" spc="5" dirty="0">
                <a:solidFill>
                  <a:schemeClr val="bg1"/>
                </a:solidFill>
                <a:latin typeface="Arial"/>
                <a:cs typeface="Arial"/>
              </a:rPr>
              <a:t>…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DF62C4-5D57-68D7-9062-BBA30F98FEF1}"/>
              </a:ext>
            </a:extLst>
          </p:cNvPr>
          <p:cNvSpPr txBox="1"/>
          <p:nvPr/>
        </p:nvSpPr>
        <p:spPr>
          <a:xfrm>
            <a:off x="9510868" y="309305"/>
            <a:ext cx="24562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B0F0"/>
                </a:solidFill>
                <a:ea typeface="+mn-lt"/>
                <a:cs typeface="+mn-lt"/>
              </a:rPr>
              <a:t>POC : </a:t>
            </a:r>
            <a:r>
              <a:rPr lang="fr-FR" sz="2800" b="1" dirty="0" err="1">
                <a:solidFill>
                  <a:srgbClr val="00B0F0"/>
                </a:solidFill>
                <a:ea typeface="+mn-lt"/>
                <a:cs typeface="+mn-lt"/>
              </a:rPr>
              <a:t>Scaleway</a:t>
            </a:r>
            <a:endParaRPr lang="fr-FR" sz="2800" dirty="0">
              <a:solidFill>
                <a:srgbClr val="00B0F0"/>
              </a:solidFill>
              <a:ea typeface="+mn-lt"/>
              <a:cs typeface="+mn-lt"/>
            </a:endParaRPr>
          </a:p>
          <a:p>
            <a:endParaRPr lang="fr-FR" dirty="0"/>
          </a:p>
        </p:txBody>
      </p:sp>
      <p:pic>
        <p:nvPicPr>
          <p:cNvPr id="10" name="Picture 2" descr="Finops Monotone Icon In Powerpoint Pptx Png And Editable Eps Format Slide01">
            <a:extLst>
              <a:ext uri="{FF2B5EF4-FFF2-40B4-BE49-F238E27FC236}">
                <a16:creationId xmlns:a16="http://schemas.microsoft.com/office/drawing/2014/main" id="{C03A7E87-AF23-1D71-C408-69F0DE222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1" t="20554" r="26394" b="8589"/>
          <a:stretch/>
        </p:blipFill>
        <p:spPr bwMode="auto">
          <a:xfrm>
            <a:off x="8027453" y="255466"/>
            <a:ext cx="963525" cy="80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AA7C5EC9-4F10-2F5D-861E-C23F479D8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829" y="1672776"/>
            <a:ext cx="7683500" cy="1663700"/>
          </a:xfrm>
          <a:prstGeom prst="rect">
            <a:avLst/>
          </a:prstGeom>
        </p:spPr>
      </p:pic>
      <p:pic>
        <p:nvPicPr>
          <p:cNvPr id="20" name="Image 19" descr="Une image contenant texte, capture d’écran, reçu, Police&#10;&#10;Description générée automatiquement">
            <a:extLst>
              <a:ext uri="{FF2B5EF4-FFF2-40B4-BE49-F238E27FC236}">
                <a16:creationId xmlns:a16="http://schemas.microsoft.com/office/drawing/2014/main" id="{765B4591-94F4-A033-FE28-B86E58C2E7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48" b="11603"/>
          <a:stretch/>
        </p:blipFill>
        <p:spPr>
          <a:xfrm>
            <a:off x="1411582" y="3389681"/>
            <a:ext cx="7837747" cy="944577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5C25D081-B493-ABA5-EC7F-070897C0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8" y="4106022"/>
            <a:ext cx="2733261" cy="27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mazon Elastic Compute Cloud — Wikipédia">
            <a:extLst>
              <a:ext uri="{FF2B5EF4-FFF2-40B4-BE49-F238E27FC236}">
                <a16:creationId xmlns:a16="http://schemas.microsoft.com/office/drawing/2014/main" id="{0B5A0034-6D4E-76D2-3272-FED897AFF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15" y="126821"/>
            <a:ext cx="1373124" cy="8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38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3739022-BDF9-4DBF-8279-5473BA7BB7C9}"/>
              </a:ext>
            </a:extLst>
          </p:cNvPr>
          <p:cNvSpPr/>
          <p:nvPr/>
        </p:nvSpPr>
        <p:spPr>
          <a:xfrm>
            <a:off x="9293009" y="0"/>
            <a:ext cx="2891928" cy="6858000"/>
          </a:xfrm>
          <a:custGeom>
            <a:avLst/>
            <a:gdLst/>
            <a:ahLst/>
            <a:cxnLst/>
            <a:rect l="l" t="t" r="r" b="b"/>
            <a:pathLst>
              <a:path w="5800090" h="6840855">
                <a:moveTo>
                  <a:pt x="5799963" y="0"/>
                </a:moveTo>
                <a:lnTo>
                  <a:pt x="0" y="0"/>
                </a:lnTo>
                <a:lnTo>
                  <a:pt x="0" y="6840855"/>
                </a:lnTo>
                <a:lnTo>
                  <a:pt x="5799963" y="6840855"/>
                </a:lnTo>
                <a:lnTo>
                  <a:pt x="5799963" y="0"/>
                </a:lnTo>
                <a:close/>
              </a:path>
            </a:pathLst>
          </a:custGeom>
          <a:solidFill>
            <a:srgbClr val="2C235A"/>
          </a:solidFill>
        </p:spPr>
        <p:txBody>
          <a:bodyPr wrap="square" lIns="0" tIns="0" rIns="0" bIns="0" rtlCol="0"/>
          <a:lstStyle/>
          <a:p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9EC5ADE6-6D46-B704-5801-C872B3F04E31}"/>
              </a:ext>
            </a:extLst>
          </p:cNvPr>
          <p:cNvSpPr txBox="1"/>
          <p:nvPr/>
        </p:nvSpPr>
        <p:spPr>
          <a:xfrm>
            <a:off x="1119341" y="345766"/>
            <a:ext cx="7391259" cy="412318"/>
          </a:xfrm>
          <a:prstGeom prst="rect">
            <a:avLst/>
          </a:prstGeom>
        </p:spPr>
        <p:txBody>
          <a:bodyPr vert="horz" wrap="square" lIns="0" tIns="27330" rIns="0" bIns="0" rtlCol="0" anchor="t">
            <a:spAutoFit/>
          </a:bodyPr>
          <a:lstStyle/>
          <a:p>
            <a:pPr algn="ctr">
              <a:spcBef>
                <a:spcPts val="105"/>
              </a:spcBef>
            </a:pPr>
            <a:r>
              <a:rPr lang="fr-FR" sz="2500" b="1" spc="-25" dirty="0" err="1">
                <a:solidFill>
                  <a:srgbClr val="2C235A"/>
                </a:solidFill>
                <a:latin typeface="ATC Arquette Bold"/>
                <a:ea typeface="+mn-lt"/>
                <a:cs typeface="Arial"/>
              </a:rPr>
              <a:t>Postgresql</a:t>
            </a:r>
            <a:r>
              <a:rPr lang="fr-FR" sz="2500" b="1" spc="-25" dirty="0">
                <a:solidFill>
                  <a:srgbClr val="2C235A"/>
                </a:solidFill>
                <a:latin typeface="ATC Arquette Bold"/>
                <a:ea typeface="+mn-lt"/>
                <a:cs typeface="Arial"/>
              </a:rPr>
              <a:t> </a:t>
            </a:r>
            <a:r>
              <a:rPr lang="fr-FR" sz="2500" b="1" spc="-25" dirty="0" err="1">
                <a:solidFill>
                  <a:srgbClr val="2C235A"/>
                </a:solidFill>
                <a:latin typeface="ATC Arquette Bold"/>
                <a:ea typeface="+mn-lt"/>
                <a:cs typeface="Arial"/>
              </a:rPr>
              <a:t>Database</a:t>
            </a:r>
            <a:endParaRPr lang="fr-FR" sz="2500" b="1" spc="-25" dirty="0">
              <a:solidFill>
                <a:srgbClr val="2C235A"/>
              </a:solidFill>
              <a:latin typeface="ATC Arquette Bold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D77839B5-7B9E-3213-9224-94D12070CF0F}"/>
              </a:ext>
            </a:extLst>
          </p:cNvPr>
          <p:cNvSpPr/>
          <p:nvPr/>
        </p:nvSpPr>
        <p:spPr>
          <a:xfrm>
            <a:off x="7063" y="343004"/>
            <a:ext cx="329870" cy="766520"/>
          </a:xfrm>
          <a:custGeom>
            <a:avLst/>
            <a:gdLst/>
            <a:ahLst/>
            <a:cxnLst/>
            <a:rect l="l" t="t" r="r" b="b"/>
            <a:pathLst>
              <a:path w="329565" h="765810">
                <a:moveTo>
                  <a:pt x="329501" y="0"/>
                </a:moveTo>
                <a:lnTo>
                  <a:pt x="0" y="0"/>
                </a:lnTo>
                <a:lnTo>
                  <a:pt x="0" y="765568"/>
                </a:lnTo>
                <a:lnTo>
                  <a:pt x="329501" y="765568"/>
                </a:lnTo>
                <a:lnTo>
                  <a:pt x="3295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97B4A0-0C3E-C5CB-A9C3-FA3F0B74A731}"/>
              </a:ext>
            </a:extLst>
          </p:cNvPr>
          <p:cNvSpPr txBox="1"/>
          <p:nvPr/>
        </p:nvSpPr>
        <p:spPr>
          <a:xfrm>
            <a:off x="9510868" y="1945758"/>
            <a:ext cx="2546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pc="5" dirty="0">
                <a:solidFill>
                  <a:schemeClr val="bg1"/>
                </a:solidFill>
                <a:latin typeface="Arial"/>
                <a:cs typeface="Arial"/>
              </a:rPr>
              <a:t>Faisons un peu de </a:t>
            </a:r>
            <a:r>
              <a:rPr lang="fr-FR" sz="2400" b="1" spc="5" dirty="0" err="1">
                <a:solidFill>
                  <a:schemeClr val="bg1"/>
                </a:solidFill>
                <a:latin typeface="Arial"/>
                <a:cs typeface="Arial"/>
              </a:rPr>
              <a:t>FinOps</a:t>
            </a:r>
            <a:r>
              <a:rPr lang="fr-FR" sz="2400" b="1" spc="5" dirty="0">
                <a:solidFill>
                  <a:schemeClr val="bg1"/>
                </a:solidFill>
                <a:latin typeface="Arial"/>
                <a:cs typeface="Arial"/>
              </a:rPr>
              <a:t>…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DF62C4-5D57-68D7-9062-BBA30F98FEF1}"/>
              </a:ext>
            </a:extLst>
          </p:cNvPr>
          <p:cNvSpPr txBox="1"/>
          <p:nvPr/>
        </p:nvSpPr>
        <p:spPr>
          <a:xfrm>
            <a:off x="9510868" y="309305"/>
            <a:ext cx="24562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B0F0"/>
                </a:solidFill>
                <a:ea typeface="+mn-lt"/>
                <a:cs typeface="+mn-lt"/>
              </a:rPr>
              <a:t>POC : </a:t>
            </a:r>
            <a:r>
              <a:rPr lang="fr-FR" sz="2800" b="1" dirty="0" err="1">
                <a:solidFill>
                  <a:srgbClr val="00B0F0"/>
                </a:solidFill>
                <a:ea typeface="+mn-lt"/>
                <a:cs typeface="+mn-lt"/>
              </a:rPr>
              <a:t>Scaleway</a:t>
            </a:r>
            <a:endParaRPr lang="fr-FR" sz="2800" dirty="0">
              <a:solidFill>
                <a:srgbClr val="00B0F0"/>
              </a:solidFill>
              <a:ea typeface="+mn-lt"/>
              <a:cs typeface="+mn-lt"/>
            </a:endParaRPr>
          </a:p>
          <a:p>
            <a:endParaRPr lang="fr-FR" dirty="0"/>
          </a:p>
        </p:txBody>
      </p:sp>
      <p:pic>
        <p:nvPicPr>
          <p:cNvPr id="10" name="Picture 2" descr="Finops Monotone Icon In Powerpoint Pptx Png And Editable Eps Format Slide01">
            <a:extLst>
              <a:ext uri="{FF2B5EF4-FFF2-40B4-BE49-F238E27FC236}">
                <a16:creationId xmlns:a16="http://schemas.microsoft.com/office/drawing/2014/main" id="{C03A7E87-AF23-1D71-C408-69F0DE222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1" t="20554" r="26394" b="8589"/>
          <a:stretch/>
        </p:blipFill>
        <p:spPr bwMode="auto">
          <a:xfrm>
            <a:off x="8027453" y="255466"/>
            <a:ext cx="963525" cy="80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D67D241-1F16-24C8-8D34-4B63A8F3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8" y="4106022"/>
            <a:ext cx="2733261" cy="27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Une image contenant Police, Graphique, graphisme, logo&#10;&#10;Description générée automatiquement">
            <a:extLst>
              <a:ext uri="{FF2B5EF4-FFF2-40B4-BE49-F238E27FC236}">
                <a16:creationId xmlns:a16="http://schemas.microsoft.com/office/drawing/2014/main" id="{EEA2E129-AD6A-9AAA-74BD-4C8328C32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467" y="255466"/>
            <a:ext cx="2267020" cy="54904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15C1B3C-BD13-C534-B1BB-0F0701916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020" y="1415531"/>
            <a:ext cx="6306704" cy="615288"/>
          </a:xfrm>
          <a:prstGeom prst="rect">
            <a:avLst/>
          </a:prstGeom>
        </p:spPr>
      </p:pic>
      <p:pic>
        <p:nvPicPr>
          <p:cNvPr id="15" name="Image 1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40E1FBE2-251D-C943-68C8-493FCE13C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4019" y="2260599"/>
            <a:ext cx="6381031" cy="318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6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3739022-BDF9-4DBF-8279-5473BA7BB7C9}"/>
              </a:ext>
            </a:extLst>
          </p:cNvPr>
          <p:cNvSpPr/>
          <p:nvPr/>
        </p:nvSpPr>
        <p:spPr>
          <a:xfrm>
            <a:off x="9293009" y="0"/>
            <a:ext cx="2891928" cy="6858000"/>
          </a:xfrm>
          <a:custGeom>
            <a:avLst/>
            <a:gdLst/>
            <a:ahLst/>
            <a:cxnLst/>
            <a:rect l="l" t="t" r="r" b="b"/>
            <a:pathLst>
              <a:path w="5800090" h="6840855">
                <a:moveTo>
                  <a:pt x="5799963" y="0"/>
                </a:moveTo>
                <a:lnTo>
                  <a:pt x="0" y="0"/>
                </a:lnTo>
                <a:lnTo>
                  <a:pt x="0" y="6840855"/>
                </a:lnTo>
                <a:lnTo>
                  <a:pt x="5799963" y="6840855"/>
                </a:lnTo>
                <a:lnTo>
                  <a:pt x="5799963" y="0"/>
                </a:lnTo>
                <a:close/>
              </a:path>
            </a:pathLst>
          </a:custGeom>
          <a:solidFill>
            <a:srgbClr val="2C235A"/>
          </a:solidFill>
        </p:spPr>
        <p:txBody>
          <a:bodyPr wrap="square" lIns="0" tIns="0" rIns="0" bIns="0" rtlCol="0"/>
          <a:lstStyle/>
          <a:p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9EC5ADE6-6D46-B704-5801-C872B3F04E31}"/>
              </a:ext>
            </a:extLst>
          </p:cNvPr>
          <p:cNvSpPr txBox="1"/>
          <p:nvPr/>
        </p:nvSpPr>
        <p:spPr>
          <a:xfrm>
            <a:off x="1119341" y="345766"/>
            <a:ext cx="7391259" cy="412318"/>
          </a:xfrm>
          <a:prstGeom prst="rect">
            <a:avLst/>
          </a:prstGeom>
        </p:spPr>
        <p:txBody>
          <a:bodyPr vert="horz" wrap="square" lIns="0" tIns="27330" rIns="0" bIns="0" rtlCol="0" anchor="t">
            <a:spAutoFit/>
          </a:bodyPr>
          <a:lstStyle/>
          <a:p>
            <a:pPr algn="ctr">
              <a:spcBef>
                <a:spcPts val="105"/>
              </a:spcBef>
            </a:pPr>
            <a:r>
              <a:rPr lang="fr-FR" sz="2500" b="1" spc="-25" dirty="0">
                <a:solidFill>
                  <a:srgbClr val="2C235A"/>
                </a:solidFill>
                <a:latin typeface="ATC Arquette Bold"/>
                <a:ea typeface="+mn-lt"/>
                <a:cs typeface="Arial"/>
              </a:rPr>
              <a:t>RDS</a:t>
            </a:r>
            <a:endParaRPr lang="fr-FR" sz="2500" b="1" spc="-25" dirty="0">
              <a:solidFill>
                <a:srgbClr val="2C235A"/>
              </a:solidFill>
              <a:latin typeface="ATC Arquette Bold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D77839B5-7B9E-3213-9224-94D12070CF0F}"/>
              </a:ext>
            </a:extLst>
          </p:cNvPr>
          <p:cNvSpPr/>
          <p:nvPr/>
        </p:nvSpPr>
        <p:spPr>
          <a:xfrm>
            <a:off x="7063" y="343004"/>
            <a:ext cx="329870" cy="766520"/>
          </a:xfrm>
          <a:custGeom>
            <a:avLst/>
            <a:gdLst/>
            <a:ahLst/>
            <a:cxnLst/>
            <a:rect l="l" t="t" r="r" b="b"/>
            <a:pathLst>
              <a:path w="329565" h="765810">
                <a:moveTo>
                  <a:pt x="329501" y="0"/>
                </a:moveTo>
                <a:lnTo>
                  <a:pt x="0" y="0"/>
                </a:lnTo>
                <a:lnTo>
                  <a:pt x="0" y="765568"/>
                </a:lnTo>
                <a:lnTo>
                  <a:pt x="329501" y="765568"/>
                </a:lnTo>
                <a:lnTo>
                  <a:pt x="3295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97B4A0-0C3E-C5CB-A9C3-FA3F0B74A731}"/>
              </a:ext>
            </a:extLst>
          </p:cNvPr>
          <p:cNvSpPr txBox="1"/>
          <p:nvPr/>
        </p:nvSpPr>
        <p:spPr>
          <a:xfrm>
            <a:off x="9510868" y="1945758"/>
            <a:ext cx="2546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pc="5" dirty="0">
                <a:solidFill>
                  <a:schemeClr val="bg1"/>
                </a:solidFill>
                <a:latin typeface="Arial"/>
                <a:cs typeface="Arial"/>
              </a:rPr>
              <a:t>Faisons un peu de </a:t>
            </a:r>
            <a:r>
              <a:rPr lang="fr-FR" sz="2400" b="1" spc="5" dirty="0" err="1">
                <a:solidFill>
                  <a:schemeClr val="bg1"/>
                </a:solidFill>
                <a:latin typeface="Arial"/>
                <a:cs typeface="Arial"/>
              </a:rPr>
              <a:t>FinOps</a:t>
            </a:r>
            <a:r>
              <a:rPr lang="fr-FR" sz="2400" b="1" spc="5" dirty="0">
                <a:solidFill>
                  <a:schemeClr val="bg1"/>
                </a:solidFill>
                <a:latin typeface="Arial"/>
                <a:cs typeface="Arial"/>
              </a:rPr>
              <a:t>…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DF62C4-5D57-68D7-9062-BBA30F98FEF1}"/>
              </a:ext>
            </a:extLst>
          </p:cNvPr>
          <p:cNvSpPr txBox="1"/>
          <p:nvPr/>
        </p:nvSpPr>
        <p:spPr>
          <a:xfrm>
            <a:off x="9510868" y="309305"/>
            <a:ext cx="24562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B0F0"/>
                </a:solidFill>
                <a:ea typeface="+mn-lt"/>
                <a:cs typeface="+mn-lt"/>
              </a:rPr>
              <a:t>POC : </a:t>
            </a:r>
            <a:r>
              <a:rPr lang="fr-FR" sz="2800" b="1" dirty="0" err="1">
                <a:solidFill>
                  <a:srgbClr val="00B0F0"/>
                </a:solidFill>
                <a:ea typeface="+mn-lt"/>
                <a:cs typeface="+mn-lt"/>
              </a:rPr>
              <a:t>Scaleway</a:t>
            </a:r>
            <a:endParaRPr lang="fr-FR" sz="2800" dirty="0">
              <a:solidFill>
                <a:srgbClr val="00B0F0"/>
              </a:solidFill>
              <a:ea typeface="+mn-lt"/>
              <a:cs typeface="+mn-lt"/>
            </a:endParaRPr>
          </a:p>
          <a:p>
            <a:endParaRPr lang="fr-FR" dirty="0"/>
          </a:p>
        </p:txBody>
      </p:sp>
      <p:pic>
        <p:nvPicPr>
          <p:cNvPr id="10" name="Picture 2" descr="Finops Monotone Icon In Powerpoint Pptx Png And Editable Eps Format Slide01">
            <a:extLst>
              <a:ext uri="{FF2B5EF4-FFF2-40B4-BE49-F238E27FC236}">
                <a16:creationId xmlns:a16="http://schemas.microsoft.com/office/drawing/2014/main" id="{C03A7E87-AF23-1D71-C408-69F0DE222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1" t="20554" r="26394" b="8589"/>
          <a:stretch/>
        </p:blipFill>
        <p:spPr bwMode="auto">
          <a:xfrm>
            <a:off x="8027453" y="255466"/>
            <a:ext cx="963525" cy="80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5C25D081-B493-ABA5-EC7F-070897C0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8" y="4106022"/>
            <a:ext cx="2733261" cy="27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mazon Elastic Compute Cloud — Wikipédia">
            <a:extLst>
              <a:ext uri="{FF2B5EF4-FFF2-40B4-BE49-F238E27FC236}">
                <a16:creationId xmlns:a16="http://schemas.microsoft.com/office/drawing/2014/main" id="{0B5A0034-6D4E-76D2-3272-FED897AFF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15" y="126821"/>
            <a:ext cx="1373124" cy="8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91EB20F-9AA3-24E9-C22B-6F26AA3F7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1582" y="1555771"/>
            <a:ext cx="7645400" cy="16383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E766C25-5A6B-17C7-EDD4-686D4826B0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022"/>
          <a:stretch/>
        </p:blipFill>
        <p:spPr>
          <a:xfrm>
            <a:off x="1119341" y="3397078"/>
            <a:ext cx="8056557" cy="65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3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3739022-BDF9-4DBF-8279-5473BA7BB7C9}"/>
              </a:ext>
            </a:extLst>
          </p:cNvPr>
          <p:cNvSpPr/>
          <p:nvPr/>
        </p:nvSpPr>
        <p:spPr>
          <a:xfrm>
            <a:off x="9293009" y="0"/>
            <a:ext cx="2891928" cy="6858000"/>
          </a:xfrm>
          <a:custGeom>
            <a:avLst/>
            <a:gdLst/>
            <a:ahLst/>
            <a:cxnLst/>
            <a:rect l="l" t="t" r="r" b="b"/>
            <a:pathLst>
              <a:path w="5800090" h="6840855">
                <a:moveTo>
                  <a:pt x="5799963" y="0"/>
                </a:moveTo>
                <a:lnTo>
                  <a:pt x="0" y="0"/>
                </a:lnTo>
                <a:lnTo>
                  <a:pt x="0" y="6840855"/>
                </a:lnTo>
                <a:lnTo>
                  <a:pt x="5799963" y="6840855"/>
                </a:lnTo>
                <a:lnTo>
                  <a:pt x="5799963" y="0"/>
                </a:lnTo>
                <a:close/>
              </a:path>
            </a:pathLst>
          </a:custGeom>
          <a:solidFill>
            <a:srgbClr val="2C235A"/>
          </a:solidFill>
        </p:spPr>
        <p:txBody>
          <a:bodyPr wrap="square" lIns="0" tIns="0" rIns="0" bIns="0" rtlCol="0"/>
          <a:lstStyle/>
          <a:p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9EC5ADE6-6D46-B704-5801-C872B3F04E31}"/>
              </a:ext>
            </a:extLst>
          </p:cNvPr>
          <p:cNvSpPr txBox="1"/>
          <p:nvPr/>
        </p:nvSpPr>
        <p:spPr>
          <a:xfrm>
            <a:off x="1119341" y="345766"/>
            <a:ext cx="7391259" cy="412318"/>
          </a:xfrm>
          <a:prstGeom prst="rect">
            <a:avLst/>
          </a:prstGeom>
        </p:spPr>
        <p:txBody>
          <a:bodyPr vert="horz" wrap="square" lIns="0" tIns="27330" rIns="0" bIns="0" rtlCol="0" anchor="t">
            <a:spAutoFit/>
          </a:bodyPr>
          <a:lstStyle/>
          <a:p>
            <a:pPr algn="ctr">
              <a:spcBef>
                <a:spcPts val="105"/>
              </a:spcBef>
            </a:pPr>
            <a:r>
              <a:rPr lang="fr-FR" sz="2500" b="1" spc="-25" dirty="0">
                <a:solidFill>
                  <a:srgbClr val="2C235A"/>
                </a:solidFill>
                <a:latin typeface="ATC Arquette Bold"/>
                <a:ea typeface="+mn-lt"/>
                <a:cs typeface="Arial"/>
              </a:rPr>
              <a:t>Secret Manager</a:t>
            </a:r>
            <a:endParaRPr lang="fr-FR" sz="2500" b="1" spc="-25" dirty="0">
              <a:solidFill>
                <a:srgbClr val="2C235A"/>
              </a:solidFill>
              <a:latin typeface="ATC Arquette Bold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D77839B5-7B9E-3213-9224-94D12070CF0F}"/>
              </a:ext>
            </a:extLst>
          </p:cNvPr>
          <p:cNvSpPr/>
          <p:nvPr/>
        </p:nvSpPr>
        <p:spPr>
          <a:xfrm>
            <a:off x="7063" y="343004"/>
            <a:ext cx="329870" cy="766520"/>
          </a:xfrm>
          <a:custGeom>
            <a:avLst/>
            <a:gdLst/>
            <a:ahLst/>
            <a:cxnLst/>
            <a:rect l="l" t="t" r="r" b="b"/>
            <a:pathLst>
              <a:path w="329565" h="765810">
                <a:moveTo>
                  <a:pt x="329501" y="0"/>
                </a:moveTo>
                <a:lnTo>
                  <a:pt x="0" y="0"/>
                </a:lnTo>
                <a:lnTo>
                  <a:pt x="0" y="765568"/>
                </a:lnTo>
                <a:lnTo>
                  <a:pt x="329501" y="765568"/>
                </a:lnTo>
                <a:lnTo>
                  <a:pt x="3295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97B4A0-0C3E-C5CB-A9C3-FA3F0B74A731}"/>
              </a:ext>
            </a:extLst>
          </p:cNvPr>
          <p:cNvSpPr txBox="1"/>
          <p:nvPr/>
        </p:nvSpPr>
        <p:spPr>
          <a:xfrm>
            <a:off x="9510868" y="1945758"/>
            <a:ext cx="2546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pc="5" dirty="0">
                <a:solidFill>
                  <a:schemeClr val="bg1"/>
                </a:solidFill>
                <a:latin typeface="Arial"/>
                <a:cs typeface="Arial"/>
              </a:rPr>
              <a:t>Faisons un peu de </a:t>
            </a:r>
            <a:r>
              <a:rPr lang="fr-FR" sz="2400" b="1" spc="5" dirty="0" err="1">
                <a:solidFill>
                  <a:schemeClr val="bg1"/>
                </a:solidFill>
                <a:latin typeface="Arial"/>
                <a:cs typeface="Arial"/>
              </a:rPr>
              <a:t>FinOps</a:t>
            </a:r>
            <a:r>
              <a:rPr lang="fr-FR" sz="2400" b="1" spc="5" dirty="0">
                <a:solidFill>
                  <a:schemeClr val="bg1"/>
                </a:solidFill>
                <a:latin typeface="Arial"/>
                <a:cs typeface="Arial"/>
              </a:rPr>
              <a:t>…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DF62C4-5D57-68D7-9062-BBA30F98FEF1}"/>
              </a:ext>
            </a:extLst>
          </p:cNvPr>
          <p:cNvSpPr txBox="1"/>
          <p:nvPr/>
        </p:nvSpPr>
        <p:spPr>
          <a:xfrm>
            <a:off x="9510868" y="309305"/>
            <a:ext cx="24562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B0F0"/>
                </a:solidFill>
                <a:ea typeface="+mn-lt"/>
                <a:cs typeface="+mn-lt"/>
              </a:rPr>
              <a:t>POC : </a:t>
            </a:r>
            <a:r>
              <a:rPr lang="fr-FR" sz="2800" b="1" dirty="0" err="1">
                <a:solidFill>
                  <a:srgbClr val="00B0F0"/>
                </a:solidFill>
                <a:ea typeface="+mn-lt"/>
                <a:cs typeface="+mn-lt"/>
              </a:rPr>
              <a:t>Scaleway</a:t>
            </a:r>
            <a:endParaRPr lang="fr-FR" sz="2800" dirty="0">
              <a:solidFill>
                <a:srgbClr val="00B0F0"/>
              </a:solidFill>
              <a:ea typeface="+mn-lt"/>
              <a:cs typeface="+mn-lt"/>
            </a:endParaRPr>
          </a:p>
          <a:p>
            <a:endParaRPr lang="fr-FR" dirty="0"/>
          </a:p>
        </p:txBody>
      </p:sp>
      <p:pic>
        <p:nvPicPr>
          <p:cNvPr id="10" name="Picture 2" descr="Finops Monotone Icon In Powerpoint Pptx Png And Editable Eps Format Slide01">
            <a:extLst>
              <a:ext uri="{FF2B5EF4-FFF2-40B4-BE49-F238E27FC236}">
                <a16:creationId xmlns:a16="http://schemas.microsoft.com/office/drawing/2014/main" id="{C03A7E87-AF23-1D71-C408-69F0DE222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1" t="20554" r="26394" b="8589"/>
          <a:stretch/>
        </p:blipFill>
        <p:spPr bwMode="auto">
          <a:xfrm>
            <a:off x="8027453" y="255466"/>
            <a:ext cx="963525" cy="80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Une image contenant Police, Graphique, graphisme, logo&#10;&#10;Description générée automatiquement">
            <a:extLst>
              <a:ext uri="{FF2B5EF4-FFF2-40B4-BE49-F238E27FC236}">
                <a16:creationId xmlns:a16="http://schemas.microsoft.com/office/drawing/2014/main" id="{EEA2E129-AD6A-9AAA-74BD-4C8328C32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67" y="255466"/>
            <a:ext cx="2267020" cy="549044"/>
          </a:xfrm>
          <a:prstGeom prst="rect">
            <a:avLst/>
          </a:prstGeom>
        </p:spPr>
      </p:pic>
      <p:pic>
        <p:nvPicPr>
          <p:cNvPr id="4" name="Image 3" descr="Une image contenant texte, Police, ligne, nombre&#10;&#10;Description générée automatiquement">
            <a:extLst>
              <a:ext uri="{FF2B5EF4-FFF2-40B4-BE49-F238E27FC236}">
                <a16:creationId xmlns:a16="http://schemas.microsoft.com/office/drawing/2014/main" id="{ADC6B1FD-E729-34B1-58E4-1853242CF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392" y="1736563"/>
            <a:ext cx="6032569" cy="2113838"/>
          </a:xfrm>
          <a:prstGeom prst="rect">
            <a:avLst/>
          </a:prstGeom>
        </p:spPr>
      </p:pic>
      <p:pic>
        <p:nvPicPr>
          <p:cNvPr id="19" name="Image 18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42888FAE-B100-4463-7D1F-B853021CF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730" y="4403406"/>
            <a:ext cx="5987248" cy="1664993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7D925E0-BB8C-C955-634E-BC0185F37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8" y="4106022"/>
            <a:ext cx="2733261" cy="27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9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3739022-BDF9-4DBF-8279-5473BA7BB7C9}"/>
              </a:ext>
            </a:extLst>
          </p:cNvPr>
          <p:cNvSpPr/>
          <p:nvPr/>
        </p:nvSpPr>
        <p:spPr>
          <a:xfrm>
            <a:off x="9293009" y="0"/>
            <a:ext cx="2891928" cy="6858000"/>
          </a:xfrm>
          <a:custGeom>
            <a:avLst/>
            <a:gdLst/>
            <a:ahLst/>
            <a:cxnLst/>
            <a:rect l="l" t="t" r="r" b="b"/>
            <a:pathLst>
              <a:path w="5800090" h="6840855">
                <a:moveTo>
                  <a:pt x="5799963" y="0"/>
                </a:moveTo>
                <a:lnTo>
                  <a:pt x="0" y="0"/>
                </a:lnTo>
                <a:lnTo>
                  <a:pt x="0" y="6840855"/>
                </a:lnTo>
                <a:lnTo>
                  <a:pt x="5799963" y="6840855"/>
                </a:lnTo>
                <a:lnTo>
                  <a:pt x="5799963" y="0"/>
                </a:lnTo>
                <a:close/>
              </a:path>
            </a:pathLst>
          </a:custGeom>
          <a:solidFill>
            <a:srgbClr val="2C235A"/>
          </a:solidFill>
        </p:spPr>
        <p:txBody>
          <a:bodyPr wrap="square" lIns="0" tIns="0" rIns="0" bIns="0" rtlCol="0"/>
          <a:lstStyle/>
          <a:p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9EC5ADE6-6D46-B704-5801-C872B3F04E31}"/>
              </a:ext>
            </a:extLst>
          </p:cNvPr>
          <p:cNvSpPr txBox="1"/>
          <p:nvPr/>
        </p:nvSpPr>
        <p:spPr>
          <a:xfrm>
            <a:off x="1119341" y="345766"/>
            <a:ext cx="7391259" cy="412318"/>
          </a:xfrm>
          <a:prstGeom prst="rect">
            <a:avLst/>
          </a:prstGeom>
        </p:spPr>
        <p:txBody>
          <a:bodyPr vert="horz" wrap="square" lIns="0" tIns="27330" rIns="0" bIns="0" rtlCol="0" anchor="t">
            <a:spAutoFit/>
          </a:bodyPr>
          <a:lstStyle/>
          <a:p>
            <a:pPr algn="ctr">
              <a:spcBef>
                <a:spcPts val="105"/>
              </a:spcBef>
            </a:pPr>
            <a:r>
              <a:rPr lang="fr-FR" sz="2500" b="1" spc="-25" dirty="0">
                <a:solidFill>
                  <a:srgbClr val="2C235A"/>
                </a:solidFill>
                <a:latin typeface="ATC Arquette Bold"/>
                <a:ea typeface="+mn-lt"/>
                <a:cs typeface="Arial"/>
              </a:rPr>
              <a:t>Secret Manager</a:t>
            </a:r>
            <a:endParaRPr lang="fr-FR" sz="2500" b="1" spc="-25" dirty="0">
              <a:solidFill>
                <a:srgbClr val="2C235A"/>
              </a:solidFill>
              <a:latin typeface="ATC Arquette Bold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D77839B5-7B9E-3213-9224-94D12070CF0F}"/>
              </a:ext>
            </a:extLst>
          </p:cNvPr>
          <p:cNvSpPr/>
          <p:nvPr/>
        </p:nvSpPr>
        <p:spPr>
          <a:xfrm>
            <a:off x="7063" y="343004"/>
            <a:ext cx="329870" cy="766520"/>
          </a:xfrm>
          <a:custGeom>
            <a:avLst/>
            <a:gdLst/>
            <a:ahLst/>
            <a:cxnLst/>
            <a:rect l="l" t="t" r="r" b="b"/>
            <a:pathLst>
              <a:path w="329565" h="765810">
                <a:moveTo>
                  <a:pt x="329501" y="0"/>
                </a:moveTo>
                <a:lnTo>
                  <a:pt x="0" y="0"/>
                </a:lnTo>
                <a:lnTo>
                  <a:pt x="0" y="765568"/>
                </a:lnTo>
                <a:lnTo>
                  <a:pt x="329501" y="765568"/>
                </a:lnTo>
                <a:lnTo>
                  <a:pt x="3295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97B4A0-0C3E-C5CB-A9C3-FA3F0B74A731}"/>
              </a:ext>
            </a:extLst>
          </p:cNvPr>
          <p:cNvSpPr txBox="1"/>
          <p:nvPr/>
        </p:nvSpPr>
        <p:spPr>
          <a:xfrm>
            <a:off x="9510868" y="1945758"/>
            <a:ext cx="2546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pc="5" dirty="0">
                <a:solidFill>
                  <a:schemeClr val="bg1"/>
                </a:solidFill>
                <a:latin typeface="Arial"/>
                <a:cs typeface="Arial"/>
              </a:rPr>
              <a:t>Faisons un peu de </a:t>
            </a:r>
            <a:r>
              <a:rPr lang="fr-FR" sz="2400" b="1" spc="5" dirty="0" err="1">
                <a:solidFill>
                  <a:schemeClr val="bg1"/>
                </a:solidFill>
                <a:latin typeface="Arial"/>
                <a:cs typeface="Arial"/>
              </a:rPr>
              <a:t>FinOps</a:t>
            </a:r>
            <a:r>
              <a:rPr lang="fr-FR" sz="2400" b="1" spc="5" dirty="0">
                <a:solidFill>
                  <a:schemeClr val="bg1"/>
                </a:solidFill>
                <a:latin typeface="Arial"/>
                <a:cs typeface="Arial"/>
              </a:rPr>
              <a:t>…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DF62C4-5D57-68D7-9062-BBA30F98FEF1}"/>
              </a:ext>
            </a:extLst>
          </p:cNvPr>
          <p:cNvSpPr txBox="1"/>
          <p:nvPr/>
        </p:nvSpPr>
        <p:spPr>
          <a:xfrm>
            <a:off x="9510868" y="309305"/>
            <a:ext cx="24562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B0F0"/>
                </a:solidFill>
                <a:ea typeface="+mn-lt"/>
                <a:cs typeface="+mn-lt"/>
              </a:rPr>
              <a:t>POC : </a:t>
            </a:r>
            <a:r>
              <a:rPr lang="fr-FR" sz="2800" b="1" dirty="0" err="1">
                <a:solidFill>
                  <a:srgbClr val="00B0F0"/>
                </a:solidFill>
                <a:ea typeface="+mn-lt"/>
                <a:cs typeface="+mn-lt"/>
              </a:rPr>
              <a:t>Scaleway</a:t>
            </a:r>
            <a:endParaRPr lang="fr-FR" sz="2800" dirty="0">
              <a:solidFill>
                <a:srgbClr val="00B0F0"/>
              </a:solidFill>
              <a:ea typeface="+mn-lt"/>
              <a:cs typeface="+mn-lt"/>
            </a:endParaRPr>
          </a:p>
          <a:p>
            <a:endParaRPr lang="fr-FR" dirty="0"/>
          </a:p>
        </p:txBody>
      </p:sp>
      <p:pic>
        <p:nvPicPr>
          <p:cNvPr id="10" name="Picture 2" descr="Finops Monotone Icon In Powerpoint Pptx Png And Editable Eps Format Slide01">
            <a:extLst>
              <a:ext uri="{FF2B5EF4-FFF2-40B4-BE49-F238E27FC236}">
                <a16:creationId xmlns:a16="http://schemas.microsoft.com/office/drawing/2014/main" id="{C03A7E87-AF23-1D71-C408-69F0DE222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1" t="20554" r="26394" b="8589"/>
          <a:stretch/>
        </p:blipFill>
        <p:spPr bwMode="auto">
          <a:xfrm>
            <a:off x="8027453" y="255466"/>
            <a:ext cx="963525" cy="80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5C25D081-B493-ABA5-EC7F-070897C0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8" y="4106022"/>
            <a:ext cx="2733261" cy="27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mazon Elastic Compute Cloud — Wikipédia">
            <a:extLst>
              <a:ext uri="{FF2B5EF4-FFF2-40B4-BE49-F238E27FC236}">
                <a16:creationId xmlns:a16="http://schemas.microsoft.com/office/drawing/2014/main" id="{0B5A0034-6D4E-76D2-3272-FED897AFF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15" y="126821"/>
            <a:ext cx="1373124" cy="8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3AE5061-5779-419C-D3FF-A9FE5CBEB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278" y="1495839"/>
            <a:ext cx="7632700" cy="16002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6BA113A-EF9A-C04F-F5C2-0B879D875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900" y="3316838"/>
            <a:ext cx="8599109" cy="43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3739022-BDF9-4DBF-8279-5473BA7BB7C9}"/>
              </a:ext>
            </a:extLst>
          </p:cNvPr>
          <p:cNvSpPr/>
          <p:nvPr/>
        </p:nvSpPr>
        <p:spPr>
          <a:xfrm>
            <a:off x="9293009" y="0"/>
            <a:ext cx="2891928" cy="6858000"/>
          </a:xfrm>
          <a:custGeom>
            <a:avLst/>
            <a:gdLst/>
            <a:ahLst/>
            <a:cxnLst/>
            <a:rect l="l" t="t" r="r" b="b"/>
            <a:pathLst>
              <a:path w="5800090" h="6840855">
                <a:moveTo>
                  <a:pt x="5799963" y="0"/>
                </a:moveTo>
                <a:lnTo>
                  <a:pt x="0" y="0"/>
                </a:lnTo>
                <a:lnTo>
                  <a:pt x="0" y="6840855"/>
                </a:lnTo>
                <a:lnTo>
                  <a:pt x="5799963" y="6840855"/>
                </a:lnTo>
                <a:lnTo>
                  <a:pt x="5799963" y="0"/>
                </a:lnTo>
                <a:close/>
              </a:path>
            </a:pathLst>
          </a:custGeom>
          <a:solidFill>
            <a:srgbClr val="2C235A"/>
          </a:solidFill>
        </p:spPr>
        <p:txBody>
          <a:bodyPr wrap="square" lIns="0" tIns="0" rIns="0" bIns="0" rtlCol="0"/>
          <a:lstStyle/>
          <a:p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9EC5ADE6-6D46-B704-5801-C872B3F04E31}"/>
              </a:ext>
            </a:extLst>
          </p:cNvPr>
          <p:cNvSpPr txBox="1"/>
          <p:nvPr/>
        </p:nvSpPr>
        <p:spPr>
          <a:xfrm>
            <a:off x="728773" y="512661"/>
            <a:ext cx="7391259" cy="830381"/>
          </a:xfrm>
          <a:prstGeom prst="rect">
            <a:avLst/>
          </a:prstGeom>
        </p:spPr>
        <p:txBody>
          <a:bodyPr vert="horz" wrap="square" lIns="0" tIns="27330" rIns="0" bIns="0" rtlCol="0" anchor="t">
            <a:spAutoFit/>
          </a:bodyPr>
          <a:lstStyle/>
          <a:p>
            <a:pPr algn="ctr">
              <a:spcBef>
                <a:spcPts val="105"/>
              </a:spcBef>
            </a:pPr>
            <a:r>
              <a:rPr lang="fr-FR" sz="2500" b="1" spc="-25" dirty="0">
                <a:solidFill>
                  <a:srgbClr val="2C235A"/>
                </a:solidFill>
                <a:latin typeface="ATC Arquette Bold"/>
                <a:cs typeface="Arial"/>
              </a:rPr>
              <a:t>En résumé !</a:t>
            </a:r>
            <a:endParaRPr lang="en-US" sz="4000" spc="-25" dirty="0">
              <a:solidFill>
                <a:srgbClr val="33CCCC"/>
              </a:solidFill>
              <a:ea typeface="+mn-lt"/>
              <a:cs typeface="+mn-lt"/>
            </a:endParaRPr>
          </a:p>
          <a:p>
            <a:pPr marL="12700" marR="5080">
              <a:lnSpc>
                <a:spcPts val="3232"/>
              </a:lnSpc>
              <a:spcBef>
                <a:spcPts val="215"/>
              </a:spcBef>
            </a:pPr>
            <a:endParaRPr lang="fr-FR" sz="2500" b="1" spc="-25" dirty="0">
              <a:solidFill>
                <a:srgbClr val="2C235A"/>
              </a:solidFill>
              <a:latin typeface="ATC Arquette Bold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D77839B5-7B9E-3213-9224-94D12070CF0F}"/>
              </a:ext>
            </a:extLst>
          </p:cNvPr>
          <p:cNvSpPr/>
          <p:nvPr/>
        </p:nvSpPr>
        <p:spPr>
          <a:xfrm>
            <a:off x="7063" y="343004"/>
            <a:ext cx="329870" cy="766520"/>
          </a:xfrm>
          <a:custGeom>
            <a:avLst/>
            <a:gdLst/>
            <a:ahLst/>
            <a:cxnLst/>
            <a:rect l="l" t="t" r="r" b="b"/>
            <a:pathLst>
              <a:path w="329565" h="765810">
                <a:moveTo>
                  <a:pt x="329501" y="0"/>
                </a:moveTo>
                <a:lnTo>
                  <a:pt x="0" y="0"/>
                </a:lnTo>
                <a:lnTo>
                  <a:pt x="0" y="765568"/>
                </a:lnTo>
                <a:lnTo>
                  <a:pt x="329501" y="765568"/>
                </a:lnTo>
                <a:lnTo>
                  <a:pt x="3295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072D251A-5FEB-F638-64A2-AD52E489A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41929"/>
              </p:ext>
            </p:extLst>
          </p:nvPr>
        </p:nvGraphicFramePr>
        <p:xfrm>
          <a:off x="427500" y="1123235"/>
          <a:ext cx="8513580" cy="249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9274">
                  <a:extLst>
                    <a:ext uri="{9D8B030D-6E8A-4147-A177-3AD203B41FA5}">
                      <a16:colId xmlns:a16="http://schemas.microsoft.com/office/drawing/2014/main" val="1645298208"/>
                    </a:ext>
                  </a:extLst>
                </a:gridCol>
                <a:gridCol w="4204306">
                  <a:extLst>
                    <a:ext uri="{9D8B030D-6E8A-4147-A177-3AD203B41FA5}">
                      <a16:colId xmlns:a16="http://schemas.microsoft.com/office/drawing/2014/main" val="168194688"/>
                    </a:ext>
                  </a:extLst>
                </a:gridCol>
              </a:tblGrid>
              <a:tr h="261119"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scaleway</a:t>
                      </a:r>
                      <a:endParaRPr lang="fr-FR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30170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fr-FR" sz="12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ressources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Prix</a:t>
                      </a:r>
                      <a:endParaRPr 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218725"/>
                  </a:ext>
                </a:extLst>
              </a:tr>
              <a:tr h="3508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K8S</a:t>
                      </a:r>
                      <a:endParaRPr lang="en-US" sz="10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endParaRPr lang="fr-FR" sz="1000" b="1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/>
                        <a:t>239,32 </a:t>
                      </a: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an</a:t>
                      </a:r>
                      <a:endParaRPr lang="fr-FR" sz="1000" b="1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11418"/>
                  </a:ext>
                </a:extLst>
              </a:tr>
              <a:tr h="3508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>
                          <a:solidFill>
                            <a:srgbClr val="000000"/>
                          </a:solidFill>
                        </a:rPr>
                        <a:t>2 PostgreSQL </a:t>
                      </a:r>
                      <a:r>
                        <a:rPr lang="fr-FR" sz="1000" b="1" i="0" u="none" strike="noStrike" noProof="0" dirty="0" err="1">
                          <a:solidFill>
                            <a:srgbClr val="000000"/>
                          </a:solidFill>
                        </a:rPr>
                        <a:t>Managed</a:t>
                      </a:r>
                      <a:r>
                        <a:rPr lang="fr-FR" sz="1000" b="1" i="0" u="none" strike="noStrike" noProof="0" dirty="0">
                          <a:solidFill>
                            <a:srgbClr val="000000"/>
                          </a:solidFill>
                        </a:rPr>
                        <a:t> DB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/>
                        <a:t>405,76 x 2 </a:t>
                      </a: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an</a:t>
                      </a:r>
                      <a:endParaRPr lang="fr-FR" sz="1000" b="1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0088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/>
                        <a:t>Secret Manager</a:t>
                      </a:r>
                      <a:endParaRPr lang="fr-FR" sz="1000" b="1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/>
                        <a:t>26,31 </a:t>
                      </a: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an</a:t>
                      </a:r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61671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>
                          <a:latin typeface="Calibri"/>
                        </a:rPr>
                        <a:t>Stockage ( Container </a:t>
                      </a:r>
                      <a:r>
                        <a:rPr lang="fr-FR" sz="1000" b="1" i="0" u="none" strike="noStrike" noProof="0" dirty="0" err="1">
                          <a:latin typeface="Calibri"/>
                        </a:rPr>
                        <a:t>Registry</a:t>
                      </a:r>
                      <a:r>
                        <a:rPr lang="fr-FR" sz="1000" b="1" i="0" u="none" strike="noStrike" noProof="0" dirty="0">
                          <a:latin typeface="Calibri"/>
                        </a:rPr>
                        <a:t> + </a:t>
                      </a:r>
                      <a:r>
                        <a:rPr lang="fr-FR" sz="1000" b="1" i="0" u="none" strike="noStrike" noProof="0" dirty="0" err="1">
                          <a:latin typeface="Calibri"/>
                        </a:rPr>
                        <a:t>bucket</a:t>
                      </a:r>
                      <a:r>
                        <a:rPr lang="fr-FR" sz="1000" b="1" i="0" u="none" strike="noStrike" noProof="0" dirty="0">
                          <a:latin typeface="Calibri"/>
                        </a:rPr>
                        <a:t> s3) </a:t>
                      </a:r>
                      <a:br>
                        <a:rPr lang="fr-FR" sz="1000" b="1" i="0" u="none" strike="noStrike" noProof="0" dirty="0">
                          <a:latin typeface="Calibri"/>
                        </a:rPr>
                      </a:br>
                      <a:r>
                        <a:rPr lang="fr-FR" sz="1000" b="1" i="0" u="none" strike="noStrike" noProof="0" dirty="0">
                          <a:latin typeface="Calibri"/>
                        </a:rPr>
                        <a:t>Approximation pour </a:t>
                      </a:r>
                      <a:r>
                        <a:rPr lang="fr-FR" sz="1000" b="1" i="0" u="sng" strike="noStrike" noProof="0" dirty="0">
                          <a:latin typeface="Calibri"/>
                        </a:rPr>
                        <a:t>50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1" dirty="0"/>
                        <a:t>16,50 + 18,01 </a:t>
                      </a: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an</a:t>
                      </a:r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293612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sng" strike="noStrike" noProof="0" dirty="0">
                          <a:latin typeface="Calibri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/>
                        <a:t>1111,66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an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73800"/>
                  </a:ext>
                </a:extLst>
              </a:tr>
            </a:tbl>
          </a:graphicData>
        </a:graphic>
      </p:graphicFrame>
      <p:graphicFrame>
        <p:nvGraphicFramePr>
          <p:cNvPr id="2" name="Tableau 7">
            <a:extLst>
              <a:ext uri="{FF2B5EF4-FFF2-40B4-BE49-F238E27FC236}">
                <a16:creationId xmlns:a16="http://schemas.microsoft.com/office/drawing/2014/main" id="{CBABAD4B-AAD5-D9F6-9B5B-D9F576654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38215"/>
              </p:ext>
            </p:extLst>
          </p:nvPr>
        </p:nvGraphicFramePr>
        <p:xfrm>
          <a:off x="411136" y="3799583"/>
          <a:ext cx="8546308" cy="2402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839">
                  <a:extLst>
                    <a:ext uri="{9D8B030D-6E8A-4147-A177-3AD203B41FA5}">
                      <a16:colId xmlns:a16="http://schemas.microsoft.com/office/drawing/2014/main" val="1645298208"/>
                    </a:ext>
                  </a:extLst>
                </a:gridCol>
                <a:gridCol w="4220469">
                  <a:extLst>
                    <a:ext uri="{9D8B030D-6E8A-4147-A177-3AD203B41FA5}">
                      <a16:colId xmlns:a16="http://schemas.microsoft.com/office/drawing/2014/main" val="168194688"/>
                    </a:ext>
                  </a:extLst>
                </a:gridCol>
              </a:tblGrid>
              <a:tr h="278342"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kern="1200" noProof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Remplissage de la cuve sans </a:t>
                      </a:r>
                      <a:r>
                        <a:rPr lang="fr-FR" sz="1400" b="1" kern="1200" noProof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r>
                        <a:rPr lang="fr-FR" sz="1400" b="1" kern="1200" noProof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nœud</a:t>
                      </a:r>
                      <a:endParaRPr lang="en-US" sz="1400" b="1" kern="1200" noProof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30170"/>
                  </a:ext>
                </a:extLst>
              </a:tr>
              <a:tr h="271064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fr-FR" sz="1200" b="1" i="0" u="none" strike="noStrike" kern="1200" noProof="0">
                          <a:solidFill>
                            <a:schemeClr val="bg1"/>
                          </a:solidFill>
                        </a:rPr>
                        <a:t>Avantage</a:t>
                      </a:r>
                      <a:endParaRPr lang="fr-FR" sz="1200" b="0" i="0" u="none" strike="noStrike" kern="1200" noProof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fr-FR" sz="1200" b="1" i="0" u="none" strike="noStrike" noProof="0">
                          <a:solidFill>
                            <a:schemeClr val="bg1"/>
                          </a:solidFill>
                        </a:rPr>
                        <a:t>Complexité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428536"/>
                  </a:ext>
                </a:extLst>
              </a:tr>
              <a:tr h="29139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K8S</a:t>
                      </a:r>
                      <a:endParaRPr lang="en-US" sz="1000" b="0" i="0" u="none" strike="noStrike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1504,09 </a:t>
                      </a: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an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11418"/>
                  </a:ext>
                </a:extLst>
              </a:tr>
              <a:tr h="27106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>
                          <a:solidFill>
                            <a:srgbClr val="000000"/>
                          </a:solidFill>
                        </a:rPr>
                        <a:t>PostgreSQL </a:t>
                      </a:r>
                      <a:r>
                        <a:rPr lang="fr-FR" sz="1000" b="1" i="0" u="none" strike="noStrike" noProof="0" dirty="0" err="1">
                          <a:solidFill>
                            <a:srgbClr val="000000"/>
                          </a:solidFill>
                        </a:rPr>
                        <a:t>Managed</a:t>
                      </a:r>
                      <a:r>
                        <a:rPr lang="fr-FR" sz="1000" b="1" i="0" u="none" strike="noStrike" noProof="0" dirty="0">
                          <a:solidFill>
                            <a:srgbClr val="000000"/>
                          </a:solidFill>
                        </a:rPr>
                        <a:t> DB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406,76 x 2 </a:t>
                      </a: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an</a:t>
                      </a:r>
                      <a:endParaRPr lang="fr-FR" sz="10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61671"/>
                  </a:ext>
                </a:extLst>
              </a:tr>
              <a:tr h="2854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/>
                        <a:t>Secret Manager</a:t>
                      </a:r>
                      <a:endParaRPr lang="fr-FR" sz="1000" b="1" i="0" u="none" strike="noStrike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82,2 </a:t>
                      </a: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an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07580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>
                          <a:latin typeface="+mn-lt"/>
                        </a:rPr>
                        <a:t>Stockage ( Container </a:t>
                      </a:r>
                      <a:r>
                        <a:rPr lang="fr-FR" sz="1000" b="1" i="0" u="none" strike="noStrike" noProof="0" dirty="0" err="1">
                          <a:latin typeface="+mn-lt"/>
                        </a:rPr>
                        <a:t>Registry</a:t>
                      </a:r>
                      <a:r>
                        <a:rPr lang="fr-FR" sz="1000" b="1" i="0" u="none" strike="noStrike" noProof="0" dirty="0">
                          <a:latin typeface="+mn-lt"/>
                        </a:rPr>
                        <a:t> + </a:t>
                      </a:r>
                      <a:r>
                        <a:rPr lang="fr-FR" sz="1000" b="1" i="0" u="none" strike="noStrike" noProof="0" dirty="0" err="1">
                          <a:latin typeface="+mn-lt"/>
                        </a:rPr>
                        <a:t>bucket</a:t>
                      </a:r>
                      <a:r>
                        <a:rPr lang="fr-FR" sz="1000" b="1" i="0" u="none" strike="noStrike" noProof="0" dirty="0">
                          <a:latin typeface="+mn-lt"/>
                        </a:rPr>
                        <a:t> s3) </a:t>
                      </a:r>
                      <a:br>
                        <a:rPr lang="fr-FR" sz="1000" b="1" i="0" u="none" strike="noStrike" noProof="0" dirty="0">
                          <a:latin typeface="+mn-lt"/>
                        </a:rPr>
                      </a:br>
                      <a:r>
                        <a:rPr lang="fr-FR" sz="1000" b="1" i="0" u="none" strike="noStrike" noProof="0" dirty="0">
                          <a:latin typeface="+mn-lt"/>
                        </a:rPr>
                        <a:t>Approximation pour </a:t>
                      </a:r>
                      <a:r>
                        <a:rPr lang="fr-FR" sz="1000" b="1" i="0" u="sng" strike="noStrike" noProof="0" dirty="0">
                          <a:latin typeface="+mn-lt"/>
                        </a:rPr>
                        <a:t>50 Go</a:t>
                      </a:r>
                    </a:p>
                    <a:p>
                      <a:pPr lvl="0" algn="ctr">
                        <a:buNone/>
                      </a:pPr>
                      <a:endParaRPr lang="fr-FR" sz="1000" b="1" i="0" u="none" strike="noStrike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72 + 27,36 </a:t>
                      </a: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an</a:t>
                      </a:r>
                      <a:endParaRPr lang="en-US" sz="1000" b="1" dirty="0"/>
                    </a:p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272132"/>
                  </a:ext>
                </a:extLst>
              </a:tr>
              <a:tr h="4264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>
                          <a:latin typeface="+mn-lt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2499,17 $ 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an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5432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DF97B4A0-0C3E-C5CB-A9C3-FA3F0B74A731}"/>
              </a:ext>
            </a:extLst>
          </p:cNvPr>
          <p:cNvSpPr txBox="1"/>
          <p:nvPr/>
        </p:nvSpPr>
        <p:spPr>
          <a:xfrm>
            <a:off x="9510868" y="1945758"/>
            <a:ext cx="2546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pc="5" dirty="0">
                <a:solidFill>
                  <a:schemeClr val="bg1"/>
                </a:solidFill>
                <a:latin typeface="Arial"/>
                <a:cs typeface="Arial"/>
              </a:rPr>
              <a:t>Faisons un peu de </a:t>
            </a:r>
            <a:r>
              <a:rPr lang="fr-FR" sz="2400" b="1" spc="5" dirty="0" err="1">
                <a:solidFill>
                  <a:schemeClr val="bg1"/>
                </a:solidFill>
                <a:latin typeface="Arial"/>
                <a:cs typeface="Arial"/>
              </a:rPr>
              <a:t>FinOps</a:t>
            </a:r>
            <a:r>
              <a:rPr lang="fr-FR" sz="2400" b="1" spc="5" dirty="0">
                <a:solidFill>
                  <a:schemeClr val="bg1"/>
                </a:solidFill>
                <a:latin typeface="Arial"/>
                <a:cs typeface="Arial"/>
              </a:rPr>
              <a:t>…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DF62C4-5D57-68D7-9062-BBA30F98FEF1}"/>
              </a:ext>
            </a:extLst>
          </p:cNvPr>
          <p:cNvSpPr txBox="1"/>
          <p:nvPr/>
        </p:nvSpPr>
        <p:spPr>
          <a:xfrm>
            <a:off x="9510868" y="309305"/>
            <a:ext cx="24562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B0F0"/>
                </a:solidFill>
                <a:ea typeface="+mn-lt"/>
                <a:cs typeface="+mn-lt"/>
              </a:rPr>
              <a:t>POC : </a:t>
            </a:r>
            <a:r>
              <a:rPr lang="fr-FR" sz="2800" b="1" dirty="0" err="1">
                <a:solidFill>
                  <a:srgbClr val="00B0F0"/>
                </a:solidFill>
                <a:ea typeface="+mn-lt"/>
                <a:cs typeface="+mn-lt"/>
              </a:rPr>
              <a:t>Scaleway</a:t>
            </a:r>
            <a:endParaRPr lang="fr-FR" sz="2800" dirty="0">
              <a:solidFill>
                <a:srgbClr val="00B0F0"/>
              </a:solidFill>
              <a:ea typeface="+mn-lt"/>
              <a:cs typeface="+mn-lt"/>
            </a:endParaRPr>
          </a:p>
          <a:p>
            <a:endParaRPr lang="fr-FR" dirty="0"/>
          </a:p>
        </p:txBody>
      </p:sp>
      <p:pic>
        <p:nvPicPr>
          <p:cNvPr id="10" name="Picture 2" descr="Finops Monotone Icon In Powerpoint Pptx Png And Editable Eps Format Slide01">
            <a:extLst>
              <a:ext uri="{FF2B5EF4-FFF2-40B4-BE49-F238E27FC236}">
                <a16:creationId xmlns:a16="http://schemas.microsoft.com/office/drawing/2014/main" id="{C03A7E87-AF23-1D71-C408-69F0DE222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1" t="20554" r="26394" b="8589"/>
          <a:stretch/>
        </p:blipFill>
        <p:spPr bwMode="auto">
          <a:xfrm>
            <a:off x="8027453" y="255466"/>
            <a:ext cx="963525" cy="80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46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146D098-0557-4D5C-A610-23247F43D0AA}"/>
              </a:ext>
            </a:extLst>
          </p:cNvPr>
          <p:cNvSpPr/>
          <p:nvPr/>
        </p:nvSpPr>
        <p:spPr>
          <a:xfrm>
            <a:off x="706" y="-14301"/>
            <a:ext cx="12184232" cy="6886601"/>
          </a:xfrm>
          <a:custGeom>
            <a:avLst/>
            <a:gdLst/>
            <a:ahLst/>
            <a:cxnLst/>
            <a:rect l="l" t="t" r="r" b="b"/>
            <a:pathLst>
              <a:path w="12172950" h="6851015">
                <a:moveTo>
                  <a:pt x="12172950" y="0"/>
                </a:moveTo>
                <a:lnTo>
                  <a:pt x="0" y="0"/>
                </a:lnTo>
                <a:lnTo>
                  <a:pt x="0" y="6850507"/>
                </a:lnTo>
                <a:lnTo>
                  <a:pt x="12172950" y="6850507"/>
                </a:lnTo>
                <a:lnTo>
                  <a:pt x="12172950" y="0"/>
                </a:lnTo>
                <a:close/>
              </a:path>
            </a:pathLst>
          </a:custGeom>
          <a:solidFill>
            <a:srgbClr val="120D39"/>
          </a:solidFill>
        </p:spPr>
        <p:txBody>
          <a:bodyPr wrap="square" lIns="0" tIns="0" rIns="0" bIns="0" rtlCol="0"/>
          <a:lstStyle/>
          <a:p>
            <a:r>
              <a:rPr lang="fr-FR" sz="1802" dirty="0" err="1"/>
              <a:t>pngeggpng</a:t>
            </a:r>
            <a:endParaRPr lang="fr-FR" sz="1802"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122" y="5561661"/>
            <a:ext cx="356077" cy="331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38377" y="6327284"/>
            <a:ext cx="1411642" cy="151463"/>
          </a:xfrm>
          <a:prstGeom prst="rect">
            <a:avLst/>
          </a:prstGeom>
        </p:spPr>
        <p:txBody>
          <a:bodyPr vert="horz" wrap="square" lIns="0" tIns="12712" rIns="0" bIns="0" rtlCol="0">
            <a:spAutoFit/>
          </a:bodyPr>
          <a:lstStyle/>
          <a:p>
            <a:pPr marL="12711">
              <a:spcBef>
                <a:spcPts val="100"/>
              </a:spcBef>
            </a:pPr>
            <a:r>
              <a:rPr sz="901" spc="-20" dirty="0">
                <a:solidFill>
                  <a:srgbClr val="5FC1C8"/>
                </a:solidFill>
                <a:latin typeface="ATC Arquette Bold" panose="00000800000000000000" pitchFamily="2" charset="0"/>
                <a:cs typeface="Arial"/>
              </a:rPr>
              <a:t>Document</a:t>
            </a:r>
            <a:r>
              <a:rPr sz="901" spc="35" dirty="0">
                <a:solidFill>
                  <a:srgbClr val="5FC1C8"/>
                </a:solidFill>
                <a:latin typeface="ATC Arquette Bold" panose="00000800000000000000" pitchFamily="2" charset="0"/>
                <a:cs typeface="Arial"/>
              </a:rPr>
              <a:t> </a:t>
            </a:r>
            <a:r>
              <a:rPr lang="fr-FR" sz="901" spc="-15" dirty="0">
                <a:solidFill>
                  <a:srgbClr val="5FC1C8"/>
                </a:solidFill>
                <a:latin typeface="ATC Arquette Bold" panose="00000800000000000000" pitchFamily="2" charset="0"/>
                <a:cs typeface="Arial"/>
              </a:rPr>
              <a:t>restreint</a:t>
            </a:r>
            <a:endParaRPr sz="901" dirty="0">
              <a:solidFill>
                <a:srgbClr val="5FC1C8"/>
              </a:solidFill>
              <a:latin typeface="ATC Arquette Bold" panose="00000800000000000000" pitchFamily="2" charset="0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0F96F08-F47F-4426-8E8D-B701ABDC112B}"/>
              </a:ext>
            </a:extLst>
          </p:cNvPr>
          <p:cNvSpPr txBox="1"/>
          <p:nvPr/>
        </p:nvSpPr>
        <p:spPr>
          <a:xfrm>
            <a:off x="2022647" y="2612323"/>
            <a:ext cx="7888290" cy="782990"/>
          </a:xfrm>
          <a:prstGeom prst="rect">
            <a:avLst/>
          </a:prstGeom>
        </p:spPr>
        <p:txBody>
          <a:bodyPr vert="horz" wrap="square" lIns="0" tIns="12712" rIns="0" bIns="0" rtlCol="0" anchor="t">
            <a:spAutoFit/>
          </a:bodyPr>
          <a:lstStyle/>
          <a:p>
            <a:pPr marL="12711" algn="ctr">
              <a:spcBef>
                <a:spcPts val="100"/>
              </a:spcBef>
            </a:pPr>
            <a:r>
              <a:rPr lang="fr-FR" sz="5005" b="1" spc="-75" dirty="0" err="1">
                <a:solidFill>
                  <a:srgbClr val="FFFFFF"/>
                </a:solidFill>
                <a:latin typeface="ATC Arquette Black"/>
                <a:cs typeface="ATC Arquette Black"/>
              </a:rPr>
              <a:t>Steer</a:t>
            </a:r>
            <a:r>
              <a:rPr lang="fr-FR" sz="5005" b="1" spc="-75" dirty="0">
                <a:solidFill>
                  <a:srgbClr val="FFFFFF"/>
                </a:solidFill>
                <a:latin typeface="ATC Arquette Black"/>
                <a:cs typeface="ATC Arquette Black"/>
              </a:rPr>
              <a:t> </a:t>
            </a:r>
            <a:r>
              <a:rPr lang="fr-FR" sz="5005" b="1" spc="-75" dirty="0" err="1">
                <a:solidFill>
                  <a:srgbClr val="FFFFFF"/>
                </a:solidFill>
                <a:latin typeface="ATC Arquette Black"/>
                <a:cs typeface="ATC Arquette Black"/>
              </a:rPr>
              <a:t>your</a:t>
            </a:r>
            <a:r>
              <a:rPr lang="fr-FR" sz="5005" b="1" spc="-75" dirty="0">
                <a:solidFill>
                  <a:srgbClr val="FFFFFF"/>
                </a:solidFill>
                <a:latin typeface="ATC Arquette Black"/>
                <a:cs typeface="ATC Arquette Black"/>
              </a:rPr>
              <a:t> </a:t>
            </a:r>
            <a:r>
              <a:rPr lang="fr-FR" sz="5005" b="1" spc="-75" dirty="0" err="1">
                <a:solidFill>
                  <a:srgbClr val="FFFFFF"/>
                </a:solidFill>
                <a:latin typeface="ATC Arquette Black"/>
                <a:cs typeface="ATC Arquette Black"/>
              </a:rPr>
              <a:t>ship</a:t>
            </a:r>
            <a:r>
              <a:rPr lang="fr-FR" sz="5005" b="1" spc="-75" dirty="0">
                <a:solidFill>
                  <a:srgbClr val="FFFFFF"/>
                </a:solidFill>
                <a:latin typeface="ATC Arquette Black"/>
                <a:cs typeface="ATC Arquette Black"/>
              </a:rPr>
              <a:t> ! </a:t>
            </a:r>
            <a:endParaRPr lang="fr-FR" sz="5005" dirty="0">
              <a:latin typeface="ATC Arquette Black"/>
              <a:cs typeface="ATC Arquette Black"/>
            </a:endParaRPr>
          </a:p>
        </p:txBody>
      </p:sp>
      <p:pic>
        <p:nvPicPr>
          <p:cNvPr id="2050" name="Picture 2" descr="Boat helm Images | Free Vectors, Stock Photos &amp; PSD">
            <a:extLst>
              <a:ext uri="{FF2B5EF4-FFF2-40B4-BE49-F238E27FC236}">
                <a16:creationId xmlns:a16="http://schemas.microsoft.com/office/drawing/2014/main" id="{6D69D195-2A6E-5B5E-A177-74AFEDF1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419" y="1805601"/>
            <a:ext cx="2396435" cy="239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BC11BF4-AE01-2E55-95A0-14A931A6DF47}"/>
              </a:ext>
            </a:extLst>
          </p:cNvPr>
          <p:cNvSpPr txBox="1"/>
          <p:nvPr/>
        </p:nvSpPr>
        <p:spPr>
          <a:xfrm>
            <a:off x="2867401" y="5192329"/>
            <a:ext cx="61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spc="5" dirty="0" err="1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r>
              <a:rPr lang="fr-FR" sz="1800" b="1" spc="5" dirty="0">
                <a:solidFill>
                  <a:srgbClr val="FFFFFF"/>
                </a:solidFill>
                <a:latin typeface="Arial"/>
                <a:cs typeface="Arial"/>
              </a:rPr>
              <a:t> d’une CICD avec les ressources </a:t>
            </a:r>
            <a:r>
              <a:rPr lang="fr-FR" sz="1800" b="1" spc="5" dirty="0" err="1">
                <a:solidFill>
                  <a:srgbClr val="FFFFFF"/>
                </a:solidFill>
                <a:latin typeface="Arial"/>
                <a:cs typeface="Arial"/>
              </a:rPr>
              <a:t>Scaleway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8711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4695E7BB-85D7-4A25-BCC3-77E6E3A25BF5}"/>
              </a:ext>
            </a:extLst>
          </p:cNvPr>
          <p:cNvSpPr/>
          <p:nvPr/>
        </p:nvSpPr>
        <p:spPr>
          <a:xfrm>
            <a:off x="7062" y="-28601"/>
            <a:ext cx="12184232" cy="6886601"/>
          </a:xfrm>
          <a:custGeom>
            <a:avLst/>
            <a:gdLst/>
            <a:ahLst/>
            <a:cxnLst/>
            <a:rect l="l" t="t" r="r" b="b"/>
            <a:pathLst>
              <a:path w="12172950" h="6851015">
                <a:moveTo>
                  <a:pt x="12172950" y="0"/>
                </a:moveTo>
                <a:lnTo>
                  <a:pt x="0" y="0"/>
                </a:lnTo>
                <a:lnTo>
                  <a:pt x="0" y="6850507"/>
                </a:lnTo>
                <a:lnTo>
                  <a:pt x="12172950" y="6850507"/>
                </a:lnTo>
                <a:lnTo>
                  <a:pt x="12172950" y="0"/>
                </a:lnTo>
                <a:close/>
              </a:path>
            </a:pathLst>
          </a:custGeom>
          <a:solidFill>
            <a:srgbClr val="120D39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9E9362-989E-46EA-8C83-3D0B246220F4}"/>
              </a:ext>
            </a:extLst>
          </p:cNvPr>
          <p:cNvCxnSpPr>
            <a:cxnSpLocks/>
          </p:cNvCxnSpPr>
          <p:nvPr/>
        </p:nvCxnSpPr>
        <p:spPr>
          <a:xfrm>
            <a:off x="833327" y="6098472"/>
            <a:ext cx="100677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ject 3">
            <a:extLst>
              <a:ext uri="{FF2B5EF4-FFF2-40B4-BE49-F238E27FC236}">
                <a16:creationId xmlns:a16="http://schemas.microsoft.com/office/drawing/2014/main" id="{6DF92621-756D-4E01-BA8F-90BE56824C1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0634" y="5932504"/>
            <a:ext cx="356077" cy="3319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3328" y="3971967"/>
            <a:ext cx="8236039" cy="568053"/>
          </a:xfrm>
          <a:prstGeom prst="rect">
            <a:avLst/>
          </a:prstGeom>
        </p:spPr>
        <p:txBody>
          <a:bodyPr vert="horz" wrap="square" lIns="0" tIns="13347" rIns="0" bIns="0" rtlCol="0" anchor="t">
            <a:spAutoFit/>
          </a:bodyPr>
          <a:lstStyle/>
          <a:p>
            <a:pPr>
              <a:spcBef>
                <a:spcPts val="105"/>
              </a:spcBef>
            </a:pPr>
            <a:r>
              <a:rPr lang="fr-FR" sz="4004" dirty="0">
                <a:latin typeface="ATC Arquette Bold"/>
              </a:rPr>
              <a:t>Approche </a:t>
            </a:r>
            <a:r>
              <a:rPr lang="fr-FR" sz="4004" dirty="0" err="1">
                <a:latin typeface="ATC Arquette Bold"/>
              </a:rPr>
              <a:t>IaC</a:t>
            </a:r>
            <a:r>
              <a:rPr lang="fr-FR" sz="4004" dirty="0">
                <a:latin typeface="ATC Arquette Bold"/>
              </a:rPr>
              <a:t> et </a:t>
            </a:r>
            <a:r>
              <a:rPr lang="fr-FR" sz="4004" dirty="0" err="1">
                <a:latin typeface="ATC Arquette Bold"/>
              </a:rPr>
              <a:t>Helm</a:t>
            </a:r>
            <a:endParaRPr lang="fr-FR" sz="4004" dirty="0">
              <a:latin typeface="ATC Arquette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04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65EBB36E-2CA1-402A-9641-37AA428FD6C4}"/>
              </a:ext>
            </a:extLst>
          </p:cNvPr>
          <p:cNvSpPr/>
          <p:nvPr/>
        </p:nvSpPr>
        <p:spPr>
          <a:xfrm>
            <a:off x="0" y="0"/>
            <a:ext cx="4298094" cy="6857352"/>
          </a:xfrm>
          <a:custGeom>
            <a:avLst/>
            <a:gdLst/>
            <a:ahLst/>
            <a:cxnLst/>
            <a:rect l="l" t="t" r="r" b="b"/>
            <a:pathLst>
              <a:path w="3441065" h="7560309">
                <a:moveTo>
                  <a:pt x="3441001" y="0"/>
                </a:moveTo>
                <a:lnTo>
                  <a:pt x="0" y="0"/>
                </a:lnTo>
                <a:lnTo>
                  <a:pt x="0" y="7559992"/>
                </a:lnTo>
                <a:lnTo>
                  <a:pt x="3441001" y="7559992"/>
                </a:lnTo>
                <a:lnTo>
                  <a:pt x="34410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lang="fr-FR" sz="1802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9EFDF-D6F3-4846-A591-2ABDC6C530F1}"/>
              </a:ext>
            </a:extLst>
          </p:cNvPr>
          <p:cNvSpPr txBox="1"/>
          <p:nvPr/>
        </p:nvSpPr>
        <p:spPr>
          <a:xfrm>
            <a:off x="984897" y="794569"/>
            <a:ext cx="2745741" cy="954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525" tIns="45762" rIns="91525" bIns="45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5"/>
              </a:spcBef>
            </a:pPr>
            <a:r>
              <a:rPr lang="fr-FR" sz="2803" b="1" dirty="0" err="1">
                <a:solidFill>
                  <a:srgbClr val="00B0F0"/>
                </a:solidFill>
                <a:ea typeface="+mn-lt"/>
                <a:cs typeface="+mn-lt"/>
              </a:rPr>
              <a:t>Helm</a:t>
            </a:r>
            <a:r>
              <a:rPr lang="fr-FR" sz="2803" b="1" dirty="0">
                <a:solidFill>
                  <a:srgbClr val="00B0F0"/>
                </a:solidFill>
                <a:ea typeface="+mn-lt"/>
                <a:cs typeface="+mn-lt"/>
              </a:rPr>
              <a:t>  </a:t>
            </a:r>
            <a:endParaRPr lang="fr-FR" sz="2803" dirty="0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spcBef>
                <a:spcPts val="40"/>
              </a:spcBef>
            </a:pPr>
            <a:endParaRPr lang="fr-FR" sz="2803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3A3B15A-F768-2360-6527-91012C47AF7E}"/>
              </a:ext>
            </a:extLst>
          </p:cNvPr>
          <p:cNvSpPr txBox="1"/>
          <p:nvPr/>
        </p:nvSpPr>
        <p:spPr>
          <a:xfrm>
            <a:off x="0" y="2351744"/>
            <a:ext cx="4118237" cy="437940"/>
          </a:xfrm>
          <a:prstGeom prst="rect">
            <a:avLst/>
          </a:prstGeom>
        </p:spPr>
        <p:txBody>
          <a:bodyPr vert="horz" wrap="square" lIns="0" tIns="27305" rIns="0" bIns="0" rtlCol="0" anchor="t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215"/>
              </a:spcBef>
            </a:pPr>
            <a:r>
              <a:rPr lang="fr-FR" sz="2700" b="1" spc="-25" dirty="0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Un petit mot sur l’</a:t>
            </a:r>
            <a:r>
              <a:rPr lang="fr-FR" sz="2700" b="1" spc="-25" dirty="0" err="1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IaC</a:t>
            </a:r>
            <a:endParaRPr lang="fr-FR" dirty="0"/>
          </a:p>
        </p:txBody>
      </p:sp>
      <p:pic>
        <p:nvPicPr>
          <p:cNvPr id="5" name="Image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4136B59A-9E97-24B0-63FB-369A478B3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503" y="1530350"/>
            <a:ext cx="60706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6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">
            <a:extLst>
              <a:ext uri="{FF2B5EF4-FFF2-40B4-BE49-F238E27FC236}">
                <a16:creationId xmlns:a16="http://schemas.microsoft.com/office/drawing/2014/main" id="{73526893-299B-4542-B9D5-CCE87FACE515}"/>
              </a:ext>
            </a:extLst>
          </p:cNvPr>
          <p:cNvSpPr/>
          <p:nvPr/>
        </p:nvSpPr>
        <p:spPr>
          <a:xfrm>
            <a:off x="4678638" y="12714"/>
            <a:ext cx="7499944" cy="6847195"/>
          </a:xfrm>
          <a:custGeom>
            <a:avLst/>
            <a:gdLst/>
            <a:ahLst/>
            <a:cxnLst/>
            <a:rect l="l" t="t" r="r" b="b"/>
            <a:pathLst>
              <a:path w="5800090" h="6840855">
                <a:moveTo>
                  <a:pt x="5799963" y="0"/>
                </a:moveTo>
                <a:lnTo>
                  <a:pt x="0" y="0"/>
                </a:lnTo>
                <a:lnTo>
                  <a:pt x="0" y="6840855"/>
                </a:lnTo>
                <a:lnTo>
                  <a:pt x="5799963" y="6840855"/>
                </a:lnTo>
                <a:lnTo>
                  <a:pt x="5799963" y="0"/>
                </a:lnTo>
                <a:close/>
              </a:path>
            </a:pathLst>
          </a:custGeom>
          <a:solidFill>
            <a:srgbClr val="2C235A"/>
          </a:solidFill>
        </p:spPr>
        <p:txBody>
          <a:bodyPr wrap="square" lIns="0" tIns="0" rIns="0" bIns="0" rtlCol="0"/>
          <a:lstStyle/>
          <a:p>
            <a:endParaRPr sz="1802" dirty="0"/>
          </a:p>
        </p:txBody>
      </p:sp>
      <p:sp>
        <p:nvSpPr>
          <p:cNvPr id="3" name="object 3"/>
          <p:cNvSpPr txBox="1"/>
          <p:nvPr/>
        </p:nvSpPr>
        <p:spPr>
          <a:xfrm>
            <a:off x="7932915" y="1736348"/>
            <a:ext cx="4083979" cy="5117763"/>
          </a:xfrm>
          <a:prstGeom prst="rect">
            <a:avLst/>
          </a:prstGeom>
        </p:spPr>
        <p:txBody>
          <a:bodyPr vert="horz" wrap="square" lIns="0" tIns="15890" rIns="0" bIns="0" rtlCol="0" anchor="t">
            <a:spAutoFit/>
          </a:bodyPr>
          <a:lstStyle/>
          <a:p>
            <a:pPr marL="355611" indent="-342900">
              <a:spcBef>
                <a:spcPts val="125"/>
              </a:spcBef>
              <a:buFont typeface="+mj-lt"/>
              <a:buAutoNum type="arabicPeriod"/>
            </a:pPr>
            <a:r>
              <a:rPr lang="fr-FR" sz="1500" b="1" spc="5" dirty="0">
                <a:solidFill>
                  <a:srgbClr val="FFFFFF"/>
                </a:solidFill>
                <a:latin typeface="Arial"/>
                <a:cs typeface="Arial"/>
              </a:rPr>
              <a:t>Quoi/Pourquoi </a:t>
            </a:r>
            <a:r>
              <a:rPr lang="fr-FR" sz="1500" b="1" spc="5" dirty="0" err="1">
                <a:solidFill>
                  <a:srgbClr val="FFFFFF"/>
                </a:solidFill>
                <a:latin typeface="Arial"/>
                <a:cs typeface="Arial"/>
              </a:rPr>
              <a:t>Scaleway</a:t>
            </a:r>
            <a:r>
              <a:rPr lang="fr-FR" sz="1500" b="1" spc="5" dirty="0">
                <a:solidFill>
                  <a:srgbClr val="FFFFFF"/>
                </a:solidFill>
                <a:latin typeface="Arial"/>
                <a:cs typeface="Arial"/>
              </a:rPr>
              <a:t> ? </a:t>
            </a:r>
            <a:br>
              <a:rPr lang="fr-FR" sz="1500" b="1" spc="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fr-FR" sz="1200" b="1" spc="5" dirty="0">
                <a:solidFill>
                  <a:srgbClr val="FFFFFF"/>
                </a:solidFill>
                <a:latin typeface="Arial"/>
                <a:cs typeface="Arial"/>
              </a:rPr>
              <a:t>Objectifs</a:t>
            </a:r>
            <a:br>
              <a:rPr lang="fr-FR" sz="1200" b="1" spc="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fr-FR" sz="1200" b="1" spc="5" dirty="0">
                <a:solidFill>
                  <a:srgbClr val="FFFFFF"/>
                </a:solidFill>
                <a:latin typeface="Arial"/>
                <a:cs typeface="Arial"/>
              </a:rPr>
              <a:t>Qu’est ce que </a:t>
            </a:r>
            <a:r>
              <a:rPr lang="fr-FR" sz="1200" b="1" spc="5" dirty="0" err="1">
                <a:solidFill>
                  <a:srgbClr val="FFFFFF"/>
                </a:solidFill>
                <a:latin typeface="Arial"/>
                <a:cs typeface="Arial"/>
              </a:rPr>
              <a:t>Scaleway</a:t>
            </a:r>
            <a:br>
              <a:rPr lang="fr-FR" sz="1200" b="1" spc="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fr-FR" sz="1200" b="1" spc="5" dirty="0">
                <a:solidFill>
                  <a:srgbClr val="FFFFFF"/>
                </a:solidFill>
                <a:latin typeface="Arial"/>
                <a:cs typeface="Arial"/>
              </a:rPr>
              <a:t>Gains Financiers </a:t>
            </a:r>
            <a:br>
              <a:rPr lang="fr-FR" sz="1200" b="1" spc="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fr-FR" sz="1200" b="1" spc="5" dirty="0">
                <a:solidFill>
                  <a:srgbClr val="FFFFFF"/>
                </a:solidFill>
                <a:latin typeface="Arial"/>
                <a:cs typeface="Arial"/>
              </a:rPr>
              <a:t>Comparaison avec AWS</a:t>
            </a:r>
            <a:br>
              <a:rPr lang="fr-FR" sz="1200" b="1" spc="5" dirty="0">
                <a:solidFill>
                  <a:srgbClr val="FFFFFF"/>
                </a:solidFill>
                <a:latin typeface="Arial"/>
                <a:cs typeface="Arial"/>
              </a:rPr>
            </a:br>
            <a:endParaRPr lang="fr-FR" sz="1500" b="1" spc="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55611" indent="-342900">
              <a:spcBef>
                <a:spcPts val="125"/>
              </a:spcBef>
              <a:buFont typeface="+mj-lt"/>
              <a:buAutoNum type="arabicPeriod"/>
            </a:pPr>
            <a:r>
              <a:rPr lang="fr-FR" sz="1500" b="1" spc="5" dirty="0" err="1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r>
              <a:rPr lang="fr-FR" sz="1500" b="1" spc="5" dirty="0">
                <a:solidFill>
                  <a:srgbClr val="FFFFFF"/>
                </a:solidFill>
                <a:latin typeface="Arial"/>
                <a:cs typeface="Arial"/>
              </a:rPr>
              <a:t> d’une CICD avec les ressources </a:t>
            </a:r>
            <a:r>
              <a:rPr lang="fr-FR" sz="1500" b="1" spc="5" dirty="0" err="1">
                <a:solidFill>
                  <a:srgbClr val="FFFFFF"/>
                </a:solidFill>
                <a:latin typeface="Arial"/>
                <a:cs typeface="Arial"/>
              </a:rPr>
              <a:t>Scaleway</a:t>
            </a:r>
            <a:r>
              <a:rPr lang="fr-FR" sz="1500" b="1" spc="5" dirty="0">
                <a:solidFill>
                  <a:srgbClr val="FFFFFF"/>
                </a:solidFill>
                <a:latin typeface="Arial"/>
                <a:cs typeface="Arial"/>
              </a:rPr>
              <a:t> :  </a:t>
            </a:r>
            <a:br>
              <a:rPr lang="fr-FR" sz="1500" b="1" spc="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fr-FR" sz="1200" b="1" spc="5" dirty="0">
                <a:solidFill>
                  <a:srgbClr val="FFFFFF"/>
                </a:solidFill>
                <a:latin typeface="Arial"/>
                <a:cs typeface="Arial"/>
              </a:rPr>
              <a:t>Approche </a:t>
            </a:r>
            <a:r>
              <a:rPr lang="fr-FR" sz="1200" b="1" spc="5" dirty="0" err="1">
                <a:solidFill>
                  <a:srgbClr val="FFFFFF"/>
                </a:solidFill>
                <a:latin typeface="Arial"/>
                <a:cs typeface="Arial"/>
              </a:rPr>
              <a:t>IaC</a:t>
            </a:r>
            <a:r>
              <a:rPr lang="fr-FR" sz="1200" b="1" spc="5" dirty="0">
                <a:solidFill>
                  <a:srgbClr val="FFFFFF"/>
                </a:solidFill>
                <a:latin typeface="Arial"/>
                <a:cs typeface="Arial"/>
              </a:rPr>
              <a:t> et </a:t>
            </a:r>
            <a:r>
              <a:rPr lang="fr-FR" sz="1200" b="1" spc="5" dirty="0" err="1">
                <a:solidFill>
                  <a:srgbClr val="FFFFFF"/>
                </a:solidFill>
                <a:latin typeface="Arial"/>
                <a:cs typeface="Arial"/>
              </a:rPr>
              <a:t>Helm</a:t>
            </a:r>
            <a:br>
              <a:rPr lang="fr-FR" sz="1200" b="1" spc="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fr-FR" sz="1200" b="1" spc="5" dirty="0">
                <a:solidFill>
                  <a:srgbClr val="FFFFFF"/>
                </a:solidFill>
                <a:latin typeface="Arial"/>
                <a:cs typeface="Arial"/>
              </a:rPr>
              <a:t>Approche </a:t>
            </a:r>
            <a:r>
              <a:rPr lang="fr-FR" sz="1200" b="1" spc="5" dirty="0" err="1">
                <a:solidFill>
                  <a:srgbClr val="FFFFFF"/>
                </a:solidFill>
                <a:latin typeface="Arial"/>
                <a:cs typeface="Arial"/>
              </a:rPr>
              <a:t>GitOps</a:t>
            </a:r>
            <a:r>
              <a:rPr lang="fr-FR" sz="1200" b="1" spc="5" dirty="0">
                <a:solidFill>
                  <a:srgbClr val="FFFFFF"/>
                </a:solidFill>
                <a:latin typeface="Arial"/>
                <a:cs typeface="Arial"/>
              </a:rPr>
              <a:t> et </a:t>
            </a:r>
            <a:r>
              <a:rPr lang="fr-FR" sz="1200" b="1" spc="5" dirty="0" err="1">
                <a:solidFill>
                  <a:srgbClr val="FFFFFF"/>
                </a:solidFill>
                <a:latin typeface="Arial"/>
                <a:cs typeface="Arial"/>
              </a:rPr>
              <a:t>Fluxcd</a:t>
            </a:r>
            <a:br>
              <a:rPr lang="fr-FR" sz="1200" b="1" spc="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fr-FR" sz="1200" b="1" spc="5" dirty="0">
                <a:solidFill>
                  <a:srgbClr val="FFFFFF"/>
                </a:solidFill>
                <a:latin typeface="Arial"/>
                <a:cs typeface="Arial"/>
              </a:rPr>
              <a:t>Secret Management</a:t>
            </a:r>
            <a:br>
              <a:rPr lang="fr-FR" sz="1200" b="1" spc="5" dirty="0">
                <a:solidFill>
                  <a:srgbClr val="FFFFFF"/>
                </a:solidFill>
                <a:latin typeface="Arial"/>
                <a:cs typeface="Arial"/>
              </a:rPr>
            </a:br>
            <a:br>
              <a:rPr lang="fr-FR" sz="1600" b="1" spc="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fr-FR"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</a:p>
          <a:p>
            <a:pPr marL="355611" indent="-342900">
              <a:spcBef>
                <a:spcPts val="125"/>
              </a:spcBef>
              <a:buFont typeface="+mj-lt"/>
              <a:buAutoNum type="arabicPeriod"/>
            </a:pPr>
            <a:r>
              <a:rPr lang="fr-FR" sz="1500" b="1" spc="5" dirty="0">
                <a:solidFill>
                  <a:srgbClr val="FFFFFF"/>
                </a:solidFill>
                <a:latin typeface="Arial"/>
                <a:cs typeface="Arial"/>
              </a:rPr>
              <a:t>En pratique</a:t>
            </a:r>
            <a:br>
              <a:rPr lang="fr-FR" sz="1500" b="1" spc="5" dirty="0">
                <a:solidFill>
                  <a:srgbClr val="FFFFFF"/>
                </a:solidFill>
                <a:latin typeface="Arial"/>
                <a:cs typeface="Arial"/>
              </a:rPr>
            </a:br>
            <a:br>
              <a:rPr lang="fr-FR" sz="1500" b="1" spc="5" dirty="0">
                <a:solidFill>
                  <a:srgbClr val="FFFFFF"/>
                </a:solidFill>
                <a:latin typeface="Arial"/>
                <a:cs typeface="Arial"/>
              </a:rPr>
            </a:br>
            <a:br>
              <a:rPr lang="fr-FR" sz="1500" b="1" spc="5" dirty="0">
                <a:solidFill>
                  <a:srgbClr val="FFFFFF"/>
                </a:solidFill>
                <a:latin typeface="Arial"/>
                <a:cs typeface="Arial"/>
              </a:rPr>
            </a:br>
            <a:br>
              <a:rPr lang="fr-FR" sz="1500" b="1" spc="5" dirty="0">
                <a:solidFill>
                  <a:srgbClr val="FFFFFF"/>
                </a:solidFill>
                <a:latin typeface="Arial"/>
                <a:cs typeface="Arial"/>
              </a:rPr>
            </a:br>
            <a:endParaRPr lang="fr-FR" sz="1500" b="1" spc="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55611" indent="-342900">
              <a:spcBef>
                <a:spcPts val="125"/>
              </a:spcBef>
              <a:buFont typeface="+mj-lt"/>
              <a:buAutoNum type="arabicPeriod"/>
            </a:pPr>
            <a:r>
              <a:rPr lang="fr-FR" sz="1500" b="1" spc="5" dirty="0">
                <a:solidFill>
                  <a:srgbClr val="FFFFFF"/>
                </a:solidFill>
                <a:latin typeface="Arial"/>
                <a:cs typeface="Arial"/>
              </a:rPr>
              <a:t>Questions et échanges</a:t>
            </a:r>
            <a:br>
              <a:rPr lang="fr-FR" sz="1500" b="1" spc="5" dirty="0">
                <a:solidFill>
                  <a:srgbClr val="FFFFFF"/>
                </a:solidFill>
                <a:latin typeface="Arial"/>
                <a:cs typeface="Arial"/>
              </a:rPr>
            </a:br>
            <a:br>
              <a:rPr lang="fr-FR" sz="1500" b="1" spc="5" dirty="0">
                <a:solidFill>
                  <a:srgbClr val="FFFFFF"/>
                </a:solidFill>
                <a:latin typeface="Arial"/>
                <a:cs typeface="Arial"/>
              </a:rPr>
            </a:br>
            <a:br>
              <a:rPr lang="fr-FR" sz="1500" b="1" spc="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fr-FR" sz="1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br>
              <a:rPr lang="fr-FR" sz="1101" b="1" spc="5" dirty="0">
                <a:solidFill>
                  <a:srgbClr val="FFFFFF"/>
                </a:solidFill>
                <a:latin typeface="Arial"/>
                <a:cs typeface="Arial"/>
              </a:rPr>
            </a:br>
            <a:endParaRPr lang="en-US" sz="1802" dirty="0"/>
          </a:p>
        </p:txBody>
      </p:sp>
      <p:sp>
        <p:nvSpPr>
          <p:cNvPr id="9" name="object 9"/>
          <p:cNvSpPr txBox="1"/>
          <p:nvPr/>
        </p:nvSpPr>
        <p:spPr>
          <a:xfrm>
            <a:off x="429649" y="2130600"/>
            <a:ext cx="3872959" cy="508488"/>
          </a:xfrm>
          <a:prstGeom prst="rect">
            <a:avLst/>
          </a:prstGeom>
        </p:spPr>
        <p:txBody>
          <a:bodyPr vert="horz" wrap="square" lIns="0" tIns="15890" rIns="0" bIns="0" rtlCol="0" anchor="t">
            <a:spAutoFit/>
          </a:bodyPr>
          <a:lstStyle/>
          <a:p>
            <a:pPr marL="12711">
              <a:spcBef>
                <a:spcPts val="125"/>
              </a:spcBef>
            </a:pPr>
            <a:r>
              <a:rPr lang="fr-FR" sz="3200" b="1" spc="300" dirty="0">
                <a:solidFill>
                  <a:srgbClr val="C1C1C3"/>
                </a:solidFill>
                <a:latin typeface="Arial"/>
                <a:cs typeface="Arial"/>
              </a:rPr>
              <a:t>POC : </a:t>
            </a:r>
            <a:r>
              <a:rPr lang="fr-FR" sz="3200" b="1" spc="300" dirty="0" err="1">
                <a:solidFill>
                  <a:srgbClr val="C1C1C3"/>
                </a:solidFill>
                <a:latin typeface="Arial"/>
                <a:cs typeface="Arial"/>
              </a:rPr>
              <a:t>Scaleway</a:t>
            </a:r>
            <a:endParaRPr lang="en-US" sz="3200" dirty="0"/>
          </a:p>
        </p:txBody>
      </p:sp>
      <p:sp>
        <p:nvSpPr>
          <p:cNvPr id="12" name="object 12"/>
          <p:cNvSpPr txBox="1"/>
          <p:nvPr/>
        </p:nvSpPr>
        <p:spPr>
          <a:xfrm>
            <a:off x="7318873" y="983191"/>
            <a:ext cx="2259199" cy="208583"/>
          </a:xfrm>
          <a:prstGeom prst="rect">
            <a:avLst/>
          </a:prstGeom>
        </p:spPr>
        <p:txBody>
          <a:bodyPr vert="horz" wrap="square" lIns="0" tIns="15890" rIns="0" bIns="0" rtlCol="0" anchor="t">
            <a:spAutoFit/>
          </a:bodyPr>
          <a:lstStyle/>
          <a:p>
            <a:pPr marL="12711">
              <a:spcBef>
                <a:spcPts val="125"/>
              </a:spcBef>
            </a:pPr>
            <a:r>
              <a:rPr lang="fr-FR" sz="1251" b="1">
                <a:solidFill>
                  <a:srgbClr val="5FC1C8"/>
                </a:solidFill>
                <a:latin typeface="ATC Arquette"/>
                <a:cs typeface="Arial"/>
              </a:rPr>
              <a:t>Déroulement de la session</a:t>
            </a:r>
            <a:endParaRPr lang="en-US" sz="1802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87726" y="428086"/>
            <a:ext cx="3156807" cy="475570"/>
          </a:xfrm>
          <a:prstGeom prst="rect">
            <a:avLst/>
          </a:prstGeom>
        </p:spPr>
        <p:txBody>
          <a:bodyPr vert="horz" wrap="square" lIns="0" tIns="16525" rIns="0" bIns="0" rtlCol="0" anchor="t">
            <a:spAutoFit/>
          </a:bodyPr>
          <a:lstStyle/>
          <a:p>
            <a:pPr marL="12711" marR="5085">
              <a:lnSpc>
                <a:spcPct val="114999"/>
              </a:lnSpc>
              <a:spcBef>
                <a:spcPts val="130"/>
              </a:spcBef>
            </a:pPr>
            <a:r>
              <a:rPr lang="fr-FR" sz="2752" spc="20">
                <a:solidFill>
                  <a:srgbClr val="5FC1C8"/>
                </a:solidFill>
              </a:rPr>
              <a:t>Sommaire</a:t>
            </a:r>
            <a:endParaRPr lang="en-US"/>
          </a:p>
        </p:txBody>
      </p:sp>
      <p:grpSp>
        <p:nvGrpSpPr>
          <p:cNvPr id="16" name="object 16"/>
          <p:cNvGrpSpPr/>
          <p:nvPr/>
        </p:nvGrpSpPr>
        <p:grpSpPr>
          <a:xfrm>
            <a:off x="4678638" y="48"/>
            <a:ext cx="3169997" cy="6845238"/>
            <a:chOff x="4667250" y="48"/>
            <a:chExt cx="3167062" cy="683890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0" y="48"/>
              <a:ext cx="1981200" cy="68389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539101" y="2015109"/>
              <a:ext cx="0" cy="3725545"/>
            </a:xfrm>
            <a:custGeom>
              <a:avLst/>
              <a:gdLst/>
              <a:ahLst/>
              <a:cxnLst/>
              <a:rect l="l" t="t" r="r" b="b"/>
              <a:pathLst>
                <a:path h="3725545">
                  <a:moveTo>
                    <a:pt x="0" y="0"/>
                  </a:moveTo>
                  <a:lnTo>
                    <a:pt x="0" y="3725329"/>
                  </a:lnTo>
                </a:path>
              </a:pathLst>
            </a:custGeom>
            <a:ln w="25417">
              <a:solidFill>
                <a:srgbClr val="5FC1C8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9" name="object 19"/>
            <p:cNvSpPr/>
            <p:nvPr/>
          </p:nvSpPr>
          <p:spPr>
            <a:xfrm>
              <a:off x="7262812" y="1696149"/>
              <a:ext cx="571500" cy="4173220"/>
            </a:xfrm>
            <a:custGeom>
              <a:avLst/>
              <a:gdLst/>
              <a:ahLst/>
              <a:cxnLst/>
              <a:rect l="l" t="t" r="r" b="b"/>
              <a:pathLst>
                <a:path w="571500" h="4173220">
                  <a:moveTo>
                    <a:pt x="571373" y="3885476"/>
                  </a:moveTo>
                  <a:lnTo>
                    <a:pt x="567690" y="3838829"/>
                  </a:lnTo>
                  <a:lnTo>
                    <a:pt x="556895" y="3794633"/>
                  </a:lnTo>
                  <a:lnTo>
                    <a:pt x="539496" y="3753358"/>
                  </a:lnTo>
                  <a:lnTo>
                    <a:pt x="516255" y="3715766"/>
                  </a:lnTo>
                  <a:lnTo>
                    <a:pt x="487680" y="3682238"/>
                  </a:lnTo>
                  <a:lnTo>
                    <a:pt x="454406" y="3653536"/>
                  </a:lnTo>
                  <a:lnTo>
                    <a:pt x="417068" y="3630168"/>
                  </a:lnTo>
                  <a:lnTo>
                    <a:pt x="376047" y="3612642"/>
                  </a:lnTo>
                  <a:lnTo>
                    <a:pt x="332105" y="3601847"/>
                  </a:lnTo>
                  <a:lnTo>
                    <a:pt x="285750" y="3598037"/>
                  </a:lnTo>
                  <a:lnTo>
                    <a:pt x="239395" y="3601847"/>
                  </a:lnTo>
                  <a:lnTo>
                    <a:pt x="195453" y="3612642"/>
                  </a:lnTo>
                  <a:lnTo>
                    <a:pt x="154432" y="3630168"/>
                  </a:lnTo>
                  <a:lnTo>
                    <a:pt x="116967" y="3653536"/>
                  </a:lnTo>
                  <a:lnTo>
                    <a:pt x="83693" y="3682238"/>
                  </a:lnTo>
                  <a:lnTo>
                    <a:pt x="55118" y="3715766"/>
                  </a:lnTo>
                  <a:lnTo>
                    <a:pt x="31877" y="3753358"/>
                  </a:lnTo>
                  <a:lnTo>
                    <a:pt x="14605" y="3794633"/>
                  </a:lnTo>
                  <a:lnTo>
                    <a:pt x="3683" y="3838829"/>
                  </a:lnTo>
                  <a:lnTo>
                    <a:pt x="0" y="3885476"/>
                  </a:lnTo>
                  <a:lnTo>
                    <a:pt x="3683" y="3932085"/>
                  </a:lnTo>
                  <a:lnTo>
                    <a:pt x="14605" y="3976306"/>
                  </a:lnTo>
                  <a:lnTo>
                    <a:pt x="31877" y="4017556"/>
                  </a:lnTo>
                  <a:lnTo>
                    <a:pt x="55118" y="4055224"/>
                  </a:lnTo>
                  <a:lnTo>
                    <a:pt x="83693" y="4088701"/>
                  </a:lnTo>
                  <a:lnTo>
                    <a:pt x="116967" y="4117429"/>
                  </a:lnTo>
                  <a:lnTo>
                    <a:pt x="154432" y="4140809"/>
                  </a:lnTo>
                  <a:lnTo>
                    <a:pt x="195453" y="4158234"/>
                  </a:lnTo>
                  <a:lnTo>
                    <a:pt x="239395" y="4169130"/>
                  </a:lnTo>
                  <a:lnTo>
                    <a:pt x="285750" y="4172889"/>
                  </a:lnTo>
                  <a:lnTo>
                    <a:pt x="332105" y="4169130"/>
                  </a:lnTo>
                  <a:lnTo>
                    <a:pt x="376047" y="4158234"/>
                  </a:lnTo>
                  <a:lnTo>
                    <a:pt x="417068" y="4140809"/>
                  </a:lnTo>
                  <a:lnTo>
                    <a:pt x="454406" y="4117429"/>
                  </a:lnTo>
                  <a:lnTo>
                    <a:pt x="487680" y="4088701"/>
                  </a:lnTo>
                  <a:lnTo>
                    <a:pt x="516255" y="4055224"/>
                  </a:lnTo>
                  <a:lnTo>
                    <a:pt x="539496" y="4017556"/>
                  </a:lnTo>
                  <a:lnTo>
                    <a:pt x="556895" y="3976306"/>
                  </a:lnTo>
                  <a:lnTo>
                    <a:pt x="567690" y="3932085"/>
                  </a:lnTo>
                  <a:lnTo>
                    <a:pt x="571373" y="3885476"/>
                  </a:lnTo>
                  <a:close/>
                </a:path>
                <a:path w="571500" h="4173220">
                  <a:moveTo>
                    <a:pt x="571373" y="2686050"/>
                  </a:moveTo>
                  <a:lnTo>
                    <a:pt x="567690" y="2639441"/>
                  </a:lnTo>
                  <a:lnTo>
                    <a:pt x="556895" y="2595245"/>
                  </a:lnTo>
                  <a:lnTo>
                    <a:pt x="539496" y="2554097"/>
                  </a:lnTo>
                  <a:lnTo>
                    <a:pt x="516255" y="2516378"/>
                  </a:lnTo>
                  <a:lnTo>
                    <a:pt x="487680" y="2482850"/>
                  </a:lnTo>
                  <a:lnTo>
                    <a:pt x="454406" y="2454148"/>
                  </a:lnTo>
                  <a:lnTo>
                    <a:pt x="417068" y="2430780"/>
                  </a:lnTo>
                  <a:lnTo>
                    <a:pt x="376047" y="2413381"/>
                  </a:lnTo>
                  <a:lnTo>
                    <a:pt x="332105" y="2402459"/>
                  </a:lnTo>
                  <a:lnTo>
                    <a:pt x="285750" y="2398649"/>
                  </a:lnTo>
                  <a:lnTo>
                    <a:pt x="239395" y="2402459"/>
                  </a:lnTo>
                  <a:lnTo>
                    <a:pt x="195453" y="2413381"/>
                  </a:lnTo>
                  <a:lnTo>
                    <a:pt x="154432" y="2430780"/>
                  </a:lnTo>
                  <a:lnTo>
                    <a:pt x="116967" y="2454148"/>
                  </a:lnTo>
                  <a:lnTo>
                    <a:pt x="83693" y="2482850"/>
                  </a:lnTo>
                  <a:lnTo>
                    <a:pt x="55118" y="2516378"/>
                  </a:lnTo>
                  <a:lnTo>
                    <a:pt x="31877" y="2554097"/>
                  </a:lnTo>
                  <a:lnTo>
                    <a:pt x="14605" y="2595245"/>
                  </a:lnTo>
                  <a:lnTo>
                    <a:pt x="3683" y="2639441"/>
                  </a:lnTo>
                  <a:lnTo>
                    <a:pt x="0" y="2686050"/>
                  </a:lnTo>
                  <a:lnTo>
                    <a:pt x="3683" y="2732786"/>
                  </a:lnTo>
                  <a:lnTo>
                    <a:pt x="14605" y="2776982"/>
                  </a:lnTo>
                  <a:lnTo>
                    <a:pt x="31877" y="2818257"/>
                  </a:lnTo>
                  <a:lnTo>
                    <a:pt x="55118" y="2855849"/>
                  </a:lnTo>
                  <a:lnTo>
                    <a:pt x="83693" y="2889377"/>
                  </a:lnTo>
                  <a:lnTo>
                    <a:pt x="116967" y="2918079"/>
                  </a:lnTo>
                  <a:lnTo>
                    <a:pt x="154432" y="2941447"/>
                  </a:lnTo>
                  <a:lnTo>
                    <a:pt x="195453" y="2958846"/>
                  </a:lnTo>
                  <a:lnTo>
                    <a:pt x="239395" y="2969768"/>
                  </a:lnTo>
                  <a:lnTo>
                    <a:pt x="285750" y="2973578"/>
                  </a:lnTo>
                  <a:lnTo>
                    <a:pt x="332105" y="2969768"/>
                  </a:lnTo>
                  <a:lnTo>
                    <a:pt x="376047" y="2958846"/>
                  </a:lnTo>
                  <a:lnTo>
                    <a:pt x="417068" y="2941447"/>
                  </a:lnTo>
                  <a:lnTo>
                    <a:pt x="454406" y="2918079"/>
                  </a:lnTo>
                  <a:lnTo>
                    <a:pt x="487680" y="2889377"/>
                  </a:lnTo>
                  <a:lnTo>
                    <a:pt x="516255" y="2855849"/>
                  </a:lnTo>
                  <a:lnTo>
                    <a:pt x="539496" y="2818257"/>
                  </a:lnTo>
                  <a:lnTo>
                    <a:pt x="556895" y="2776982"/>
                  </a:lnTo>
                  <a:lnTo>
                    <a:pt x="567690" y="2732786"/>
                  </a:lnTo>
                  <a:lnTo>
                    <a:pt x="571373" y="2686050"/>
                  </a:lnTo>
                  <a:close/>
                </a:path>
                <a:path w="571500" h="4173220">
                  <a:moveTo>
                    <a:pt x="571373" y="1486789"/>
                  </a:moveTo>
                  <a:lnTo>
                    <a:pt x="567690" y="1440180"/>
                  </a:lnTo>
                  <a:lnTo>
                    <a:pt x="556895" y="1395984"/>
                  </a:lnTo>
                  <a:lnTo>
                    <a:pt x="539496" y="1354709"/>
                  </a:lnTo>
                  <a:lnTo>
                    <a:pt x="516255" y="1316990"/>
                  </a:lnTo>
                  <a:lnTo>
                    <a:pt x="487680" y="1283462"/>
                  </a:lnTo>
                  <a:lnTo>
                    <a:pt x="454406" y="1254760"/>
                  </a:lnTo>
                  <a:lnTo>
                    <a:pt x="417068" y="1231392"/>
                  </a:lnTo>
                  <a:lnTo>
                    <a:pt x="376047" y="1213993"/>
                  </a:lnTo>
                  <a:lnTo>
                    <a:pt x="332105" y="1203071"/>
                  </a:lnTo>
                  <a:lnTo>
                    <a:pt x="285750" y="1199388"/>
                  </a:lnTo>
                  <a:lnTo>
                    <a:pt x="239395" y="1203071"/>
                  </a:lnTo>
                  <a:lnTo>
                    <a:pt x="195453" y="1213993"/>
                  </a:lnTo>
                  <a:lnTo>
                    <a:pt x="154432" y="1231392"/>
                  </a:lnTo>
                  <a:lnTo>
                    <a:pt x="116967" y="1254760"/>
                  </a:lnTo>
                  <a:lnTo>
                    <a:pt x="83693" y="1283462"/>
                  </a:lnTo>
                  <a:lnTo>
                    <a:pt x="55118" y="1316990"/>
                  </a:lnTo>
                  <a:lnTo>
                    <a:pt x="31877" y="1354709"/>
                  </a:lnTo>
                  <a:lnTo>
                    <a:pt x="14605" y="1395984"/>
                  </a:lnTo>
                  <a:lnTo>
                    <a:pt x="3683" y="1440180"/>
                  </a:lnTo>
                  <a:lnTo>
                    <a:pt x="0" y="1486789"/>
                  </a:lnTo>
                  <a:lnTo>
                    <a:pt x="3683" y="1533398"/>
                  </a:lnTo>
                  <a:lnTo>
                    <a:pt x="14605" y="1577594"/>
                  </a:lnTo>
                  <a:lnTo>
                    <a:pt x="31877" y="1618869"/>
                  </a:lnTo>
                  <a:lnTo>
                    <a:pt x="55118" y="1656461"/>
                  </a:lnTo>
                  <a:lnTo>
                    <a:pt x="83693" y="1689989"/>
                  </a:lnTo>
                  <a:lnTo>
                    <a:pt x="116967" y="1718691"/>
                  </a:lnTo>
                  <a:lnTo>
                    <a:pt x="154432" y="1742059"/>
                  </a:lnTo>
                  <a:lnTo>
                    <a:pt x="195453" y="1759585"/>
                  </a:lnTo>
                  <a:lnTo>
                    <a:pt x="239395" y="1770380"/>
                  </a:lnTo>
                  <a:lnTo>
                    <a:pt x="285750" y="1774190"/>
                  </a:lnTo>
                  <a:lnTo>
                    <a:pt x="332105" y="1770380"/>
                  </a:lnTo>
                  <a:lnTo>
                    <a:pt x="376047" y="1759585"/>
                  </a:lnTo>
                  <a:lnTo>
                    <a:pt x="417068" y="1742059"/>
                  </a:lnTo>
                  <a:lnTo>
                    <a:pt x="454406" y="1718691"/>
                  </a:lnTo>
                  <a:lnTo>
                    <a:pt x="487680" y="1689989"/>
                  </a:lnTo>
                  <a:lnTo>
                    <a:pt x="516255" y="1656461"/>
                  </a:lnTo>
                  <a:lnTo>
                    <a:pt x="539496" y="1618869"/>
                  </a:lnTo>
                  <a:lnTo>
                    <a:pt x="556895" y="1577594"/>
                  </a:lnTo>
                  <a:lnTo>
                    <a:pt x="567690" y="1533398"/>
                  </a:lnTo>
                  <a:lnTo>
                    <a:pt x="571373" y="1486789"/>
                  </a:lnTo>
                  <a:close/>
                </a:path>
                <a:path w="571500" h="4173220">
                  <a:moveTo>
                    <a:pt x="571373" y="287401"/>
                  </a:moveTo>
                  <a:lnTo>
                    <a:pt x="567690" y="240792"/>
                  </a:lnTo>
                  <a:lnTo>
                    <a:pt x="556895" y="196596"/>
                  </a:lnTo>
                  <a:lnTo>
                    <a:pt x="539496" y="155321"/>
                  </a:lnTo>
                  <a:lnTo>
                    <a:pt x="516255" y="117729"/>
                  </a:lnTo>
                  <a:lnTo>
                    <a:pt x="487680" y="84201"/>
                  </a:lnTo>
                  <a:lnTo>
                    <a:pt x="454406" y="55499"/>
                  </a:lnTo>
                  <a:lnTo>
                    <a:pt x="417068" y="32131"/>
                  </a:lnTo>
                  <a:lnTo>
                    <a:pt x="376047" y="14605"/>
                  </a:lnTo>
                  <a:lnTo>
                    <a:pt x="332105" y="3810"/>
                  </a:lnTo>
                  <a:lnTo>
                    <a:pt x="285750" y="0"/>
                  </a:lnTo>
                  <a:lnTo>
                    <a:pt x="239395" y="3810"/>
                  </a:lnTo>
                  <a:lnTo>
                    <a:pt x="195453" y="14605"/>
                  </a:lnTo>
                  <a:lnTo>
                    <a:pt x="154432" y="32131"/>
                  </a:lnTo>
                  <a:lnTo>
                    <a:pt x="116967" y="55499"/>
                  </a:lnTo>
                  <a:lnTo>
                    <a:pt x="83693" y="84201"/>
                  </a:lnTo>
                  <a:lnTo>
                    <a:pt x="55118" y="117729"/>
                  </a:lnTo>
                  <a:lnTo>
                    <a:pt x="31877" y="155321"/>
                  </a:lnTo>
                  <a:lnTo>
                    <a:pt x="14605" y="196596"/>
                  </a:lnTo>
                  <a:lnTo>
                    <a:pt x="3683" y="240792"/>
                  </a:lnTo>
                  <a:lnTo>
                    <a:pt x="0" y="287401"/>
                  </a:lnTo>
                  <a:lnTo>
                    <a:pt x="3683" y="334010"/>
                  </a:lnTo>
                  <a:lnTo>
                    <a:pt x="14605" y="378333"/>
                  </a:lnTo>
                  <a:lnTo>
                    <a:pt x="31877" y="419481"/>
                  </a:lnTo>
                  <a:lnTo>
                    <a:pt x="55118" y="457200"/>
                  </a:lnTo>
                  <a:lnTo>
                    <a:pt x="83693" y="490601"/>
                  </a:lnTo>
                  <a:lnTo>
                    <a:pt x="116967" y="519430"/>
                  </a:lnTo>
                  <a:lnTo>
                    <a:pt x="154432" y="542798"/>
                  </a:lnTo>
                  <a:lnTo>
                    <a:pt x="195453" y="560197"/>
                  </a:lnTo>
                  <a:lnTo>
                    <a:pt x="239395" y="571119"/>
                  </a:lnTo>
                  <a:lnTo>
                    <a:pt x="285750" y="574802"/>
                  </a:lnTo>
                  <a:lnTo>
                    <a:pt x="332105" y="571119"/>
                  </a:lnTo>
                  <a:lnTo>
                    <a:pt x="376047" y="560197"/>
                  </a:lnTo>
                  <a:lnTo>
                    <a:pt x="417068" y="542798"/>
                  </a:lnTo>
                  <a:lnTo>
                    <a:pt x="454406" y="519430"/>
                  </a:lnTo>
                  <a:lnTo>
                    <a:pt x="487680" y="490601"/>
                  </a:lnTo>
                  <a:lnTo>
                    <a:pt x="516255" y="457200"/>
                  </a:lnTo>
                  <a:lnTo>
                    <a:pt x="539496" y="419481"/>
                  </a:lnTo>
                  <a:lnTo>
                    <a:pt x="556895" y="378333"/>
                  </a:lnTo>
                  <a:lnTo>
                    <a:pt x="567690" y="334010"/>
                  </a:lnTo>
                  <a:lnTo>
                    <a:pt x="571373" y="287401"/>
                  </a:lnTo>
                  <a:close/>
                </a:path>
              </a:pathLst>
            </a:custGeom>
            <a:solidFill>
              <a:srgbClr val="5FC1C8"/>
            </a:solidFill>
          </p:spPr>
          <p:txBody>
            <a:bodyPr wrap="square" lIns="0" tIns="0" rIns="0" bIns="0" rtlCol="0"/>
            <a:lstStyle/>
            <a:p>
              <a:endParaRPr sz="1802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D22834-3221-C1A7-11A7-6B9236BE8A32}"/>
              </a:ext>
            </a:extLst>
          </p:cNvPr>
          <p:cNvSpPr txBox="1"/>
          <p:nvPr/>
        </p:nvSpPr>
        <p:spPr>
          <a:xfrm>
            <a:off x="4723128" y="3200187"/>
            <a:ext cx="2745742" cy="3696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525" tIns="45762" rIns="91525" bIns="45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2"/>
              <a:t>Click to add text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65EBB36E-2CA1-402A-9641-37AA428FD6C4}"/>
              </a:ext>
            </a:extLst>
          </p:cNvPr>
          <p:cNvSpPr/>
          <p:nvPr/>
        </p:nvSpPr>
        <p:spPr>
          <a:xfrm>
            <a:off x="0" y="0"/>
            <a:ext cx="4298094" cy="6857352"/>
          </a:xfrm>
          <a:custGeom>
            <a:avLst/>
            <a:gdLst/>
            <a:ahLst/>
            <a:cxnLst/>
            <a:rect l="l" t="t" r="r" b="b"/>
            <a:pathLst>
              <a:path w="3441065" h="7560309">
                <a:moveTo>
                  <a:pt x="3441001" y="0"/>
                </a:moveTo>
                <a:lnTo>
                  <a:pt x="0" y="0"/>
                </a:lnTo>
                <a:lnTo>
                  <a:pt x="0" y="7559992"/>
                </a:lnTo>
                <a:lnTo>
                  <a:pt x="3441001" y="7559992"/>
                </a:lnTo>
                <a:lnTo>
                  <a:pt x="34410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lang="fr-FR" sz="1802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9EFDF-D6F3-4846-A591-2ABDC6C530F1}"/>
              </a:ext>
            </a:extLst>
          </p:cNvPr>
          <p:cNvSpPr txBox="1"/>
          <p:nvPr/>
        </p:nvSpPr>
        <p:spPr>
          <a:xfrm>
            <a:off x="984897" y="794569"/>
            <a:ext cx="2745741" cy="954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525" tIns="45762" rIns="91525" bIns="45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5"/>
              </a:spcBef>
            </a:pPr>
            <a:r>
              <a:rPr lang="fr-FR" sz="2803" b="1" dirty="0" err="1">
                <a:solidFill>
                  <a:srgbClr val="00B0F0"/>
                </a:solidFill>
                <a:ea typeface="+mn-lt"/>
                <a:cs typeface="+mn-lt"/>
              </a:rPr>
              <a:t>Helm</a:t>
            </a:r>
            <a:r>
              <a:rPr lang="fr-FR" sz="2803" b="1" dirty="0">
                <a:solidFill>
                  <a:srgbClr val="00B0F0"/>
                </a:solidFill>
                <a:ea typeface="+mn-lt"/>
                <a:cs typeface="+mn-lt"/>
              </a:rPr>
              <a:t>  </a:t>
            </a:r>
            <a:endParaRPr lang="fr-FR" sz="2803" dirty="0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spcBef>
                <a:spcPts val="40"/>
              </a:spcBef>
            </a:pPr>
            <a:endParaRPr lang="fr-FR" sz="2803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32DE7C-3168-30EE-9CAD-45C58B0F9D9D}"/>
              </a:ext>
            </a:extLst>
          </p:cNvPr>
          <p:cNvSpPr txBox="1"/>
          <p:nvPr/>
        </p:nvSpPr>
        <p:spPr>
          <a:xfrm>
            <a:off x="5739846" y="1554663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Trouver, partager et déployer des applications conçues pour </a:t>
            </a:r>
            <a:r>
              <a:rPr lang="fr-FR" dirty="0" err="1"/>
              <a:t>Kubernetes</a:t>
            </a:r>
            <a:endParaRPr lang="fr-FR" dirty="0"/>
          </a:p>
          <a:p>
            <a:br>
              <a:rPr lang="fr-FR" dirty="0"/>
            </a:br>
            <a:r>
              <a:rPr lang="fr-FR" dirty="0"/>
              <a:t>« </a:t>
            </a:r>
            <a:r>
              <a:rPr lang="fr-FR" dirty="0" err="1"/>
              <a:t>Templatiser</a:t>
            </a:r>
            <a:r>
              <a:rPr lang="fr-FR" dirty="0"/>
              <a:t> » une application pour </a:t>
            </a:r>
            <a:r>
              <a:rPr lang="fr-FR" dirty="0" err="1"/>
              <a:t>Kubernetes</a:t>
            </a:r>
            <a:endParaRPr lang="fr-FR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3A3B15A-F768-2360-6527-91012C47AF7E}"/>
              </a:ext>
            </a:extLst>
          </p:cNvPr>
          <p:cNvSpPr txBox="1"/>
          <p:nvPr/>
        </p:nvSpPr>
        <p:spPr>
          <a:xfrm>
            <a:off x="0" y="2351744"/>
            <a:ext cx="4118237" cy="437940"/>
          </a:xfrm>
          <a:prstGeom prst="rect">
            <a:avLst/>
          </a:prstGeom>
        </p:spPr>
        <p:txBody>
          <a:bodyPr vert="horz" wrap="square" lIns="0" tIns="27305" rIns="0" bIns="0" rtlCol="0" anchor="t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215"/>
              </a:spcBef>
            </a:pPr>
            <a:r>
              <a:rPr lang="fr-FR" sz="2700" b="1" spc="-25" dirty="0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Que fait cet outil ? 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F26EAD2-9468-8337-062B-270D507B2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56" y="1428413"/>
            <a:ext cx="899033" cy="923331"/>
          </a:xfrm>
          <a:prstGeom prst="rect">
            <a:avLst/>
          </a:prstGeom>
        </p:spPr>
      </p:pic>
      <p:pic>
        <p:nvPicPr>
          <p:cNvPr id="4098" name="Picture 2" descr="Create Your First Helm Chart">
            <a:extLst>
              <a:ext uri="{FF2B5EF4-FFF2-40B4-BE49-F238E27FC236}">
                <a16:creationId xmlns:a16="http://schemas.microsoft.com/office/drawing/2014/main" id="{D97851FB-CA2F-25A8-60BB-EC4F18F5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91" y="2789684"/>
            <a:ext cx="721360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219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65EBB36E-2CA1-402A-9641-37AA428FD6C4}"/>
              </a:ext>
            </a:extLst>
          </p:cNvPr>
          <p:cNvSpPr/>
          <p:nvPr/>
        </p:nvSpPr>
        <p:spPr>
          <a:xfrm>
            <a:off x="7940" y="648"/>
            <a:ext cx="4298094" cy="6857352"/>
          </a:xfrm>
          <a:custGeom>
            <a:avLst/>
            <a:gdLst/>
            <a:ahLst/>
            <a:cxnLst/>
            <a:rect l="l" t="t" r="r" b="b"/>
            <a:pathLst>
              <a:path w="3441065" h="7560309">
                <a:moveTo>
                  <a:pt x="3441001" y="0"/>
                </a:moveTo>
                <a:lnTo>
                  <a:pt x="0" y="0"/>
                </a:lnTo>
                <a:lnTo>
                  <a:pt x="0" y="7559992"/>
                </a:lnTo>
                <a:lnTo>
                  <a:pt x="3441001" y="7559992"/>
                </a:lnTo>
                <a:lnTo>
                  <a:pt x="34410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lang="fr-FR" sz="1802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9EFDF-D6F3-4846-A591-2ABDC6C530F1}"/>
              </a:ext>
            </a:extLst>
          </p:cNvPr>
          <p:cNvSpPr txBox="1"/>
          <p:nvPr/>
        </p:nvSpPr>
        <p:spPr>
          <a:xfrm>
            <a:off x="984897" y="794569"/>
            <a:ext cx="2745741" cy="954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525" tIns="45762" rIns="91525" bIns="45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5"/>
              </a:spcBef>
            </a:pPr>
            <a:r>
              <a:rPr lang="fr-FR" sz="2803" b="1" dirty="0" err="1">
                <a:solidFill>
                  <a:srgbClr val="00B0F0"/>
                </a:solidFill>
                <a:ea typeface="+mn-lt"/>
                <a:cs typeface="+mn-lt"/>
              </a:rPr>
              <a:t>Helm</a:t>
            </a:r>
            <a:r>
              <a:rPr lang="fr-FR" sz="2803" b="1" dirty="0">
                <a:solidFill>
                  <a:srgbClr val="00B0F0"/>
                </a:solidFill>
                <a:ea typeface="+mn-lt"/>
                <a:cs typeface="+mn-lt"/>
              </a:rPr>
              <a:t>  </a:t>
            </a:r>
            <a:endParaRPr lang="fr-FR" sz="2803" dirty="0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spcBef>
                <a:spcPts val="40"/>
              </a:spcBef>
            </a:pPr>
            <a:endParaRPr lang="fr-FR" sz="2803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3A3B15A-F768-2360-6527-91012C47AF7E}"/>
              </a:ext>
            </a:extLst>
          </p:cNvPr>
          <p:cNvSpPr txBox="1"/>
          <p:nvPr/>
        </p:nvSpPr>
        <p:spPr>
          <a:xfrm>
            <a:off x="0" y="2351744"/>
            <a:ext cx="4118237" cy="437940"/>
          </a:xfrm>
          <a:prstGeom prst="rect">
            <a:avLst/>
          </a:prstGeom>
        </p:spPr>
        <p:txBody>
          <a:bodyPr vert="horz" wrap="square" lIns="0" tIns="27305" rIns="0" bIns="0" rtlCol="0" anchor="t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215"/>
              </a:spcBef>
            </a:pPr>
            <a:r>
              <a:rPr lang="fr-FR" sz="2700" b="1" spc="-25" dirty="0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Comment fonctionne t’il ?</a:t>
            </a:r>
            <a:endParaRPr lang="fr-FR" dirty="0"/>
          </a:p>
        </p:txBody>
      </p:sp>
      <p:pic>
        <p:nvPicPr>
          <p:cNvPr id="5124" name="Picture 4" descr="Configuring the Container Gateway">
            <a:extLst>
              <a:ext uri="{FF2B5EF4-FFF2-40B4-BE49-F238E27FC236}">
                <a16:creationId xmlns:a16="http://schemas.microsoft.com/office/drawing/2014/main" id="{3D8E96BD-C932-AF78-D912-EE6E6D0EB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192" y="605725"/>
            <a:ext cx="7621440" cy="46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42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65EBB36E-2CA1-402A-9641-37AA428FD6C4}"/>
              </a:ext>
            </a:extLst>
          </p:cNvPr>
          <p:cNvSpPr/>
          <p:nvPr/>
        </p:nvSpPr>
        <p:spPr>
          <a:xfrm>
            <a:off x="7940" y="648"/>
            <a:ext cx="4298094" cy="6857352"/>
          </a:xfrm>
          <a:custGeom>
            <a:avLst/>
            <a:gdLst/>
            <a:ahLst/>
            <a:cxnLst/>
            <a:rect l="l" t="t" r="r" b="b"/>
            <a:pathLst>
              <a:path w="3441065" h="7560309">
                <a:moveTo>
                  <a:pt x="3441001" y="0"/>
                </a:moveTo>
                <a:lnTo>
                  <a:pt x="0" y="0"/>
                </a:lnTo>
                <a:lnTo>
                  <a:pt x="0" y="7559992"/>
                </a:lnTo>
                <a:lnTo>
                  <a:pt x="3441001" y="7559992"/>
                </a:lnTo>
                <a:lnTo>
                  <a:pt x="34410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lang="fr-FR" sz="1802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9EFDF-D6F3-4846-A591-2ABDC6C530F1}"/>
              </a:ext>
            </a:extLst>
          </p:cNvPr>
          <p:cNvSpPr txBox="1"/>
          <p:nvPr/>
        </p:nvSpPr>
        <p:spPr>
          <a:xfrm>
            <a:off x="984897" y="794569"/>
            <a:ext cx="2745741" cy="954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525" tIns="45762" rIns="91525" bIns="45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5"/>
              </a:spcBef>
            </a:pPr>
            <a:r>
              <a:rPr lang="fr-FR" sz="2803" b="1" dirty="0" err="1">
                <a:solidFill>
                  <a:srgbClr val="00B0F0"/>
                </a:solidFill>
                <a:ea typeface="+mn-lt"/>
                <a:cs typeface="+mn-lt"/>
              </a:rPr>
              <a:t>Helm</a:t>
            </a:r>
            <a:r>
              <a:rPr lang="fr-FR" sz="2803" b="1" dirty="0">
                <a:solidFill>
                  <a:srgbClr val="00B0F0"/>
                </a:solidFill>
                <a:ea typeface="+mn-lt"/>
                <a:cs typeface="+mn-lt"/>
              </a:rPr>
              <a:t>  </a:t>
            </a:r>
            <a:endParaRPr lang="fr-FR" sz="2803" dirty="0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spcBef>
                <a:spcPts val="40"/>
              </a:spcBef>
            </a:pPr>
            <a:endParaRPr lang="fr-FR" sz="2803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3A3B15A-F768-2360-6527-91012C47AF7E}"/>
              </a:ext>
            </a:extLst>
          </p:cNvPr>
          <p:cNvSpPr txBox="1"/>
          <p:nvPr/>
        </p:nvSpPr>
        <p:spPr>
          <a:xfrm>
            <a:off x="0" y="2351744"/>
            <a:ext cx="4118237" cy="437940"/>
          </a:xfrm>
          <a:prstGeom prst="rect">
            <a:avLst/>
          </a:prstGeom>
        </p:spPr>
        <p:txBody>
          <a:bodyPr vert="horz" wrap="square" lIns="0" tIns="27305" rIns="0" bIns="0" rtlCol="0" anchor="t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215"/>
              </a:spcBef>
            </a:pPr>
            <a:r>
              <a:rPr lang="fr-FR" sz="2700" b="1" spc="-25" dirty="0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Comment l’utilise t’on ?</a:t>
            </a:r>
            <a:endParaRPr lang="fr-FR" dirty="0"/>
          </a:p>
        </p:txBody>
      </p:sp>
      <p:pic>
        <p:nvPicPr>
          <p:cNvPr id="6146" name="Picture 2" descr="Understanding Helm dry run for template debugging | Jhooq">
            <a:extLst>
              <a:ext uri="{FF2B5EF4-FFF2-40B4-BE49-F238E27FC236}">
                <a16:creationId xmlns:a16="http://schemas.microsoft.com/office/drawing/2014/main" id="{9E7F4B63-02B9-9F2A-6117-87FEAF87B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542" y="4200898"/>
            <a:ext cx="7406867" cy="131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ow to implement Helm Post Render Hooks - Siv Scripts">
            <a:extLst>
              <a:ext uri="{FF2B5EF4-FFF2-40B4-BE49-F238E27FC236}">
                <a16:creationId xmlns:a16="http://schemas.microsoft.com/office/drawing/2014/main" id="{671EE775-B6E6-9807-96BF-712343828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43" y="357247"/>
            <a:ext cx="4825105" cy="358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948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65EBB36E-2CA1-402A-9641-37AA428FD6C4}"/>
              </a:ext>
            </a:extLst>
          </p:cNvPr>
          <p:cNvSpPr/>
          <p:nvPr/>
        </p:nvSpPr>
        <p:spPr>
          <a:xfrm>
            <a:off x="7940" y="648"/>
            <a:ext cx="4298094" cy="6857352"/>
          </a:xfrm>
          <a:custGeom>
            <a:avLst/>
            <a:gdLst/>
            <a:ahLst/>
            <a:cxnLst/>
            <a:rect l="l" t="t" r="r" b="b"/>
            <a:pathLst>
              <a:path w="3441065" h="7560309">
                <a:moveTo>
                  <a:pt x="3441001" y="0"/>
                </a:moveTo>
                <a:lnTo>
                  <a:pt x="0" y="0"/>
                </a:lnTo>
                <a:lnTo>
                  <a:pt x="0" y="7559992"/>
                </a:lnTo>
                <a:lnTo>
                  <a:pt x="3441001" y="7559992"/>
                </a:lnTo>
                <a:lnTo>
                  <a:pt x="34410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lang="fr-FR" sz="1802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9EFDF-D6F3-4846-A591-2ABDC6C530F1}"/>
              </a:ext>
            </a:extLst>
          </p:cNvPr>
          <p:cNvSpPr txBox="1"/>
          <p:nvPr/>
        </p:nvSpPr>
        <p:spPr>
          <a:xfrm>
            <a:off x="984897" y="794569"/>
            <a:ext cx="2745741" cy="954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525" tIns="45762" rIns="91525" bIns="45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5"/>
              </a:spcBef>
            </a:pPr>
            <a:r>
              <a:rPr lang="fr-FR" sz="2803" b="1" dirty="0" err="1">
                <a:solidFill>
                  <a:srgbClr val="00B0F0"/>
                </a:solidFill>
                <a:ea typeface="+mn-lt"/>
                <a:cs typeface="+mn-lt"/>
              </a:rPr>
              <a:t>Helm</a:t>
            </a:r>
            <a:r>
              <a:rPr lang="fr-FR" sz="2803" b="1" dirty="0">
                <a:solidFill>
                  <a:srgbClr val="00B0F0"/>
                </a:solidFill>
                <a:ea typeface="+mn-lt"/>
                <a:cs typeface="+mn-lt"/>
              </a:rPr>
              <a:t>  </a:t>
            </a:r>
            <a:endParaRPr lang="fr-FR" sz="2803" dirty="0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spcBef>
                <a:spcPts val="40"/>
              </a:spcBef>
            </a:pPr>
            <a:endParaRPr lang="fr-FR" sz="2803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3A3B15A-F768-2360-6527-91012C47AF7E}"/>
              </a:ext>
            </a:extLst>
          </p:cNvPr>
          <p:cNvSpPr txBox="1"/>
          <p:nvPr/>
        </p:nvSpPr>
        <p:spPr>
          <a:xfrm>
            <a:off x="0" y="2351744"/>
            <a:ext cx="4118237" cy="437940"/>
          </a:xfrm>
          <a:prstGeom prst="rect">
            <a:avLst/>
          </a:prstGeom>
        </p:spPr>
        <p:txBody>
          <a:bodyPr vert="horz" wrap="square" lIns="0" tIns="27305" rIns="0" bIns="0" rtlCol="0" anchor="t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215"/>
              </a:spcBef>
            </a:pPr>
            <a:r>
              <a:rPr lang="fr-FR" sz="2700" b="1" spc="-25" dirty="0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Et en pratique ?</a:t>
            </a:r>
            <a:endParaRPr lang="fr-FR" dirty="0"/>
          </a:p>
        </p:txBody>
      </p:sp>
      <p:pic>
        <p:nvPicPr>
          <p:cNvPr id="8" name="Image 7" descr="Une image contenant Graphique, graphisme, clipart, conception&#10;&#10;Description générée automatiquement">
            <a:extLst>
              <a:ext uri="{FF2B5EF4-FFF2-40B4-BE49-F238E27FC236}">
                <a16:creationId xmlns:a16="http://schemas.microsoft.com/office/drawing/2014/main" id="{7974773D-4BE6-36BD-3636-ABFC47DAB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126" y="4029621"/>
            <a:ext cx="2751667" cy="2054196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E489D0D6-1D64-DB61-B89C-B020889D9B27}"/>
              </a:ext>
            </a:extLst>
          </p:cNvPr>
          <p:cNvSpPr/>
          <p:nvPr/>
        </p:nvSpPr>
        <p:spPr>
          <a:xfrm rot="5400000">
            <a:off x="7638651" y="2304654"/>
            <a:ext cx="1032934" cy="8073762"/>
          </a:xfrm>
          <a:custGeom>
            <a:avLst/>
            <a:gdLst/>
            <a:ahLst/>
            <a:cxnLst/>
            <a:rect l="l" t="t" r="r" b="b"/>
            <a:pathLst>
              <a:path w="3441065" h="7560309">
                <a:moveTo>
                  <a:pt x="3441001" y="0"/>
                </a:moveTo>
                <a:lnTo>
                  <a:pt x="0" y="0"/>
                </a:lnTo>
                <a:lnTo>
                  <a:pt x="0" y="7559992"/>
                </a:lnTo>
                <a:lnTo>
                  <a:pt x="3441001" y="7559992"/>
                </a:lnTo>
                <a:lnTo>
                  <a:pt x="34410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lang="fr-FR" sz="1802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615DA-5447-7081-F226-8347B37E1E27}"/>
              </a:ext>
            </a:extLst>
          </p:cNvPr>
          <p:cNvSpPr txBox="1"/>
          <p:nvPr/>
        </p:nvSpPr>
        <p:spPr>
          <a:xfrm>
            <a:off x="7345360" y="271349"/>
            <a:ext cx="3217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TAKE OFF !</a:t>
            </a:r>
          </a:p>
        </p:txBody>
      </p:sp>
    </p:spTree>
    <p:extLst>
      <p:ext uri="{BB962C8B-B14F-4D97-AF65-F5344CB8AC3E}">
        <p14:creationId xmlns:p14="http://schemas.microsoft.com/office/powerpoint/2010/main" val="1179476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4695E7BB-85D7-4A25-BCC3-77E6E3A25BF5}"/>
              </a:ext>
            </a:extLst>
          </p:cNvPr>
          <p:cNvSpPr/>
          <p:nvPr/>
        </p:nvSpPr>
        <p:spPr>
          <a:xfrm>
            <a:off x="7062" y="-28601"/>
            <a:ext cx="12184232" cy="6886601"/>
          </a:xfrm>
          <a:custGeom>
            <a:avLst/>
            <a:gdLst/>
            <a:ahLst/>
            <a:cxnLst/>
            <a:rect l="l" t="t" r="r" b="b"/>
            <a:pathLst>
              <a:path w="12172950" h="6851015">
                <a:moveTo>
                  <a:pt x="12172950" y="0"/>
                </a:moveTo>
                <a:lnTo>
                  <a:pt x="0" y="0"/>
                </a:lnTo>
                <a:lnTo>
                  <a:pt x="0" y="6850507"/>
                </a:lnTo>
                <a:lnTo>
                  <a:pt x="12172950" y="6850507"/>
                </a:lnTo>
                <a:lnTo>
                  <a:pt x="12172950" y="0"/>
                </a:lnTo>
                <a:close/>
              </a:path>
            </a:pathLst>
          </a:custGeom>
          <a:solidFill>
            <a:srgbClr val="120D39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9E9362-989E-46EA-8C83-3D0B246220F4}"/>
              </a:ext>
            </a:extLst>
          </p:cNvPr>
          <p:cNvCxnSpPr>
            <a:cxnSpLocks/>
          </p:cNvCxnSpPr>
          <p:nvPr/>
        </p:nvCxnSpPr>
        <p:spPr>
          <a:xfrm>
            <a:off x="833327" y="6098472"/>
            <a:ext cx="100677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ject 3">
            <a:extLst>
              <a:ext uri="{FF2B5EF4-FFF2-40B4-BE49-F238E27FC236}">
                <a16:creationId xmlns:a16="http://schemas.microsoft.com/office/drawing/2014/main" id="{6DF92621-756D-4E01-BA8F-90BE56824C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0634" y="5932504"/>
            <a:ext cx="356077" cy="3319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3328" y="3971967"/>
            <a:ext cx="8236039" cy="568053"/>
          </a:xfrm>
          <a:prstGeom prst="rect">
            <a:avLst/>
          </a:prstGeom>
        </p:spPr>
        <p:txBody>
          <a:bodyPr vert="horz" wrap="square" lIns="0" tIns="13347" rIns="0" bIns="0" rtlCol="0" anchor="t">
            <a:spAutoFit/>
          </a:bodyPr>
          <a:lstStyle/>
          <a:p>
            <a:pPr>
              <a:spcBef>
                <a:spcPts val="105"/>
              </a:spcBef>
            </a:pPr>
            <a:r>
              <a:rPr lang="fr-FR" sz="4004" dirty="0">
                <a:latin typeface="ATC Arquette Bold"/>
              </a:rPr>
              <a:t>Approche </a:t>
            </a:r>
            <a:r>
              <a:rPr lang="fr-FR" sz="4004" dirty="0" err="1">
                <a:latin typeface="ATC Arquette Bold"/>
              </a:rPr>
              <a:t>GitOps</a:t>
            </a:r>
            <a:r>
              <a:rPr lang="fr-FR" sz="4004" dirty="0">
                <a:latin typeface="ATC Arquette Bold"/>
              </a:rPr>
              <a:t> et </a:t>
            </a:r>
            <a:r>
              <a:rPr lang="fr-FR" sz="4004" dirty="0" err="1">
                <a:latin typeface="ATC Arquette Bold"/>
              </a:rPr>
              <a:t>Fluxcd</a:t>
            </a:r>
            <a:endParaRPr lang="fr-FR" sz="4004" dirty="0">
              <a:latin typeface="ATC Arquette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077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65EBB36E-2CA1-402A-9641-37AA428FD6C4}"/>
              </a:ext>
            </a:extLst>
          </p:cNvPr>
          <p:cNvSpPr/>
          <p:nvPr/>
        </p:nvSpPr>
        <p:spPr>
          <a:xfrm>
            <a:off x="0" y="0"/>
            <a:ext cx="4298094" cy="6857352"/>
          </a:xfrm>
          <a:custGeom>
            <a:avLst/>
            <a:gdLst/>
            <a:ahLst/>
            <a:cxnLst/>
            <a:rect l="l" t="t" r="r" b="b"/>
            <a:pathLst>
              <a:path w="3441065" h="7560309">
                <a:moveTo>
                  <a:pt x="3441001" y="0"/>
                </a:moveTo>
                <a:lnTo>
                  <a:pt x="0" y="0"/>
                </a:lnTo>
                <a:lnTo>
                  <a:pt x="0" y="7559992"/>
                </a:lnTo>
                <a:lnTo>
                  <a:pt x="3441001" y="7559992"/>
                </a:lnTo>
                <a:lnTo>
                  <a:pt x="34410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lang="fr-FR" sz="1802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9EFDF-D6F3-4846-A591-2ABDC6C530F1}"/>
              </a:ext>
            </a:extLst>
          </p:cNvPr>
          <p:cNvSpPr txBox="1"/>
          <p:nvPr/>
        </p:nvSpPr>
        <p:spPr>
          <a:xfrm>
            <a:off x="984897" y="794569"/>
            <a:ext cx="2745741" cy="954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525" tIns="45762" rIns="91525" bIns="45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5"/>
              </a:spcBef>
            </a:pPr>
            <a:r>
              <a:rPr lang="fr-FR" sz="2803" b="1" dirty="0" err="1">
                <a:solidFill>
                  <a:srgbClr val="00B0F0"/>
                </a:solidFill>
                <a:ea typeface="+mn-lt"/>
                <a:cs typeface="+mn-lt"/>
              </a:rPr>
              <a:t>Fluxcd</a:t>
            </a:r>
            <a:r>
              <a:rPr lang="fr-FR" sz="2803" b="1" dirty="0">
                <a:solidFill>
                  <a:srgbClr val="00B0F0"/>
                </a:solidFill>
                <a:ea typeface="+mn-lt"/>
                <a:cs typeface="+mn-lt"/>
              </a:rPr>
              <a:t>  </a:t>
            </a:r>
            <a:endParaRPr lang="fr-FR" sz="2803" dirty="0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spcBef>
                <a:spcPts val="40"/>
              </a:spcBef>
            </a:pPr>
            <a:endParaRPr lang="fr-FR" sz="2803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3A3B15A-F768-2360-6527-91012C47AF7E}"/>
              </a:ext>
            </a:extLst>
          </p:cNvPr>
          <p:cNvSpPr txBox="1"/>
          <p:nvPr/>
        </p:nvSpPr>
        <p:spPr>
          <a:xfrm>
            <a:off x="0" y="2351744"/>
            <a:ext cx="4118237" cy="437940"/>
          </a:xfrm>
          <a:prstGeom prst="rect">
            <a:avLst/>
          </a:prstGeom>
        </p:spPr>
        <p:txBody>
          <a:bodyPr vert="horz" wrap="square" lIns="0" tIns="27305" rIns="0" bIns="0" rtlCol="0" anchor="t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215"/>
              </a:spcBef>
            </a:pPr>
            <a:r>
              <a:rPr lang="fr-FR" sz="2700" b="1" spc="-25" dirty="0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Un petit mot sur le </a:t>
            </a:r>
            <a:r>
              <a:rPr lang="fr-FR" sz="2700" b="1" spc="-25" dirty="0" err="1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GitOps</a:t>
            </a:r>
            <a:endParaRPr lang="fr-FR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C1BA98F-D411-6629-EC6C-D998D7B82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" t="13891" r="2376" b="6114"/>
          <a:stretch/>
        </p:blipFill>
        <p:spPr bwMode="auto">
          <a:xfrm>
            <a:off x="4495800" y="2006600"/>
            <a:ext cx="7433733" cy="250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18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65EBB36E-2CA1-402A-9641-37AA428FD6C4}"/>
              </a:ext>
            </a:extLst>
          </p:cNvPr>
          <p:cNvSpPr/>
          <p:nvPr/>
        </p:nvSpPr>
        <p:spPr>
          <a:xfrm>
            <a:off x="0" y="0"/>
            <a:ext cx="4298094" cy="6857352"/>
          </a:xfrm>
          <a:custGeom>
            <a:avLst/>
            <a:gdLst/>
            <a:ahLst/>
            <a:cxnLst/>
            <a:rect l="l" t="t" r="r" b="b"/>
            <a:pathLst>
              <a:path w="3441065" h="7560309">
                <a:moveTo>
                  <a:pt x="3441001" y="0"/>
                </a:moveTo>
                <a:lnTo>
                  <a:pt x="0" y="0"/>
                </a:lnTo>
                <a:lnTo>
                  <a:pt x="0" y="7559992"/>
                </a:lnTo>
                <a:lnTo>
                  <a:pt x="3441001" y="7559992"/>
                </a:lnTo>
                <a:lnTo>
                  <a:pt x="34410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lang="fr-FR" sz="1802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9EFDF-D6F3-4846-A591-2ABDC6C530F1}"/>
              </a:ext>
            </a:extLst>
          </p:cNvPr>
          <p:cNvSpPr txBox="1"/>
          <p:nvPr/>
        </p:nvSpPr>
        <p:spPr>
          <a:xfrm>
            <a:off x="984897" y="794569"/>
            <a:ext cx="2745741" cy="954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525" tIns="45762" rIns="91525" bIns="45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5"/>
              </a:spcBef>
            </a:pPr>
            <a:r>
              <a:rPr lang="fr-FR" sz="2803" b="1" dirty="0" err="1">
                <a:solidFill>
                  <a:srgbClr val="00B0F0"/>
                </a:solidFill>
                <a:ea typeface="+mn-lt"/>
                <a:cs typeface="+mn-lt"/>
              </a:rPr>
              <a:t>Fluxcd</a:t>
            </a:r>
            <a:r>
              <a:rPr lang="fr-FR" sz="2803" b="1" dirty="0">
                <a:solidFill>
                  <a:srgbClr val="00B0F0"/>
                </a:solidFill>
                <a:ea typeface="+mn-lt"/>
                <a:cs typeface="+mn-lt"/>
              </a:rPr>
              <a:t>  </a:t>
            </a:r>
            <a:endParaRPr lang="fr-FR" sz="2803" dirty="0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spcBef>
                <a:spcPts val="40"/>
              </a:spcBef>
            </a:pPr>
            <a:endParaRPr lang="fr-FR" sz="2803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32DE7C-3168-30EE-9CAD-45C58B0F9D9D}"/>
              </a:ext>
            </a:extLst>
          </p:cNvPr>
          <p:cNvSpPr txBox="1"/>
          <p:nvPr/>
        </p:nvSpPr>
        <p:spPr>
          <a:xfrm>
            <a:off x="5789632" y="1312356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Synchroniser, réconcilier et déployer des applications conçues pour </a:t>
            </a:r>
            <a:r>
              <a:rPr lang="fr-FR" dirty="0" err="1"/>
              <a:t>Kubernetes</a:t>
            </a:r>
            <a:endParaRPr lang="fr-FR" dirty="0"/>
          </a:p>
          <a:p>
            <a:br>
              <a:rPr lang="fr-FR" dirty="0"/>
            </a:br>
            <a:r>
              <a:rPr lang="fr-FR" dirty="0"/>
              <a:t>Fais du « progressive </a:t>
            </a:r>
            <a:r>
              <a:rPr lang="fr-FR" dirty="0" err="1"/>
              <a:t>delivery</a:t>
            </a:r>
            <a:r>
              <a:rPr lang="fr-FR" dirty="0"/>
              <a:t> » en déployant des ressources </a:t>
            </a:r>
            <a:r>
              <a:rPr lang="fr-FR" dirty="0" err="1"/>
              <a:t>pushed</a:t>
            </a:r>
            <a:r>
              <a:rPr lang="fr-FR" dirty="0"/>
              <a:t> sur Git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3A3B15A-F768-2360-6527-91012C47AF7E}"/>
              </a:ext>
            </a:extLst>
          </p:cNvPr>
          <p:cNvSpPr txBox="1"/>
          <p:nvPr/>
        </p:nvSpPr>
        <p:spPr>
          <a:xfrm>
            <a:off x="0" y="2351744"/>
            <a:ext cx="4118237" cy="437940"/>
          </a:xfrm>
          <a:prstGeom prst="rect">
            <a:avLst/>
          </a:prstGeom>
        </p:spPr>
        <p:txBody>
          <a:bodyPr vert="horz" wrap="square" lIns="0" tIns="27305" rIns="0" bIns="0" rtlCol="0" anchor="t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215"/>
              </a:spcBef>
            </a:pPr>
            <a:r>
              <a:rPr lang="fr-FR" sz="2700" b="1" spc="-25" dirty="0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Que fait cet outil ? </a:t>
            </a:r>
            <a:endParaRPr lang="fr-FR" dirty="0"/>
          </a:p>
        </p:txBody>
      </p:sp>
      <p:pic>
        <p:nvPicPr>
          <p:cNvPr id="17410" name="Picture 2" descr="Flux project · GitHub">
            <a:extLst>
              <a:ext uri="{FF2B5EF4-FFF2-40B4-BE49-F238E27FC236}">
                <a16:creationId xmlns:a16="http://schemas.microsoft.com/office/drawing/2014/main" id="{91D1992B-EF6B-5329-4DAE-8A754ABEC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300" y="1343047"/>
            <a:ext cx="1227667" cy="122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GitOps - Taller 101 utilizando Kubernetes y FluxCD | mmorejon">
            <a:extLst>
              <a:ext uri="{FF2B5EF4-FFF2-40B4-BE49-F238E27FC236}">
                <a16:creationId xmlns:a16="http://schemas.microsoft.com/office/drawing/2014/main" id="{123EBC50-823A-B58F-91D5-8D5CC1EE7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3" t="3670" r="8152" b="8104"/>
          <a:stretch/>
        </p:blipFill>
        <p:spPr bwMode="auto">
          <a:xfrm>
            <a:off x="5620299" y="3057467"/>
            <a:ext cx="5353697" cy="32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959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65EBB36E-2CA1-402A-9641-37AA428FD6C4}"/>
              </a:ext>
            </a:extLst>
          </p:cNvPr>
          <p:cNvSpPr/>
          <p:nvPr/>
        </p:nvSpPr>
        <p:spPr>
          <a:xfrm>
            <a:off x="7940" y="648"/>
            <a:ext cx="4298094" cy="6857352"/>
          </a:xfrm>
          <a:custGeom>
            <a:avLst/>
            <a:gdLst/>
            <a:ahLst/>
            <a:cxnLst/>
            <a:rect l="l" t="t" r="r" b="b"/>
            <a:pathLst>
              <a:path w="3441065" h="7560309">
                <a:moveTo>
                  <a:pt x="3441001" y="0"/>
                </a:moveTo>
                <a:lnTo>
                  <a:pt x="0" y="0"/>
                </a:lnTo>
                <a:lnTo>
                  <a:pt x="0" y="7559992"/>
                </a:lnTo>
                <a:lnTo>
                  <a:pt x="3441001" y="7559992"/>
                </a:lnTo>
                <a:lnTo>
                  <a:pt x="34410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lang="fr-FR" sz="1802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9EFDF-D6F3-4846-A591-2ABDC6C530F1}"/>
              </a:ext>
            </a:extLst>
          </p:cNvPr>
          <p:cNvSpPr txBox="1"/>
          <p:nvPr/>
        </p:nvSpPr>
        <p:spPr>
          <a:xfrm>
            <a:off x="984897" y="794569"/>
            <a:ext cx="2745741" cy="954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525" tIns="45762" rIns="91525" bIns="45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5"/>
              </a:spcBef>
            </a:pPr>
            <a:r>
              <a:rPr lang="fr-FR" sz="2803" b="1" dirty="0" err="1">
                <a:solidFill>
                  <a:srgbClr val="00B0F0"/>
                </a:solidFill>
                <a:ea typeface="+mn-lt"/>
                <a:cs typeface="+mn-lt"/>
              </a:rPr>
              <a:t>Fluxcd</a:t>
            </a:r>
            <a:r>
              <a:rPr lang="fr-FR" sz="2803" b="1" dirty="0">
                <a:solidFill>
                  <a:srgbClr val="00B0F0"/>
                </a:solidFill>
                <a:ea typeface="+mn-lt"/>
                <a:cs typeface="+mn-lt"/>
              </a:rPr>
              <a:t>  </a:t>
            </a:r>
            <a:endParaRPr lang="fr-FR" sz="2803" dirty="0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spcBef>
                <a:spcPts val="40"/>
              </a:spcBef>
            </a:pPr>
            <a:endParaRPr lang="fr-FR" sz="2803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3A3B15A-F768-2360-6527-91012C47AF7E}"/>
              </a:ext>
            </a:extLst>
          </p:cNvPr>
          <p:cNvSpPr txBox="1"/>
          <p:nvPr/>
        </p:nvSpPr>
        <p:spPr>
          <a:xfrm>
            <a:off x="0" y="2351744"/>
            <a:ext cx="4118237" cy="437940"/>
          </a:xfrm>
          <a:prstGeom prst="rect">
            <a:avLst/>
          </a:prstGeom>
        </p:spPr>
        <p:txBody>
          <a:bodyPr vert="horz" wrap="square" lIns="0" tIns="27305" rIns="0" bIns="0" rtlCol="0" anchor="t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215"/>
              </a:spcBef>
            </a:pPr>
            <a:r>
              <a:rPr lang="fr-FR" sz="2700" b="1" spc="-25" dirty="0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Comment fonctionne t’il ?</a:t>
            </a:r>
            <a:endParaRPr lang="fr-FR" dirty="0"/>
          </a:p>
        </p:txBody>
      </p:sp>
      <p:pic>
        <p:nvPicPr>
          <p:cNvPr id="7" name="Image 6" descr="Une image contenant diagramme, capture d’écran, texte, ligne&#10;&#10;Description générée automatiquement">
            <a:extLst>
              <a:ext uri="{FF2B5EF4-FFF2-40B4-BE49-F238E27FC236}">
                <a16:creationId xmlns:a16="http://schemas.microsoft.com/office/drawing/2014/main" id="{4E2F9B16-F014-F028-1CFA-A2A52EB12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567" y="2438400"/>
            <a:ext cx="6385034" cy="41148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3408024-71E1-2144-84CD-D58BCDAEE187}"/>
              </a:ext>
            </a:extLst>
          </p:cNvPr>
          <p:cNvSpPr txBox="1"/>
          <p:nvPr/>
        </p:nvSpPr>
        <p:spPr>
          <a:xfrm>
            <a:off x="5282991" y="818671"/>
            <a:ext cx="60192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600" dirty="0"/>
              <a:t>Sources :  </a:t>
            </a:r>
            <a:br>
              <a:rPr lang="fr-FR" sz="1600" dirty="0"/>
            </a:br>
            <a:r>
              <a:rPr lang="fr-FR" sz="1400" dirty="0" err="1"/>
              <a:t>GitRepository</a:t>
            </a:r>
            <a:r>
              <a:rPr lang="fr-FR" sz="1400" b="0" i="0" dirty="0">
                <a:solidFill>
                  <a:srgbClr val="222222"/>
                </a:solidFill>
                <a:effectLst/>
              </a:rPr>
              <a:t>, </a:t>
            </a:r>
            <a:r>
              <a:rPr lang="fr-FR" sz="1400" dirty="0" err="1"/>
              <a:t>OCIRepository</a:t>
            </a:r>
            <a:r>
              <a:rPr lang="fr-FR" sz="1400" b="0" i="0" dirty="0">
                <a:solidFill>
                  <a:srgbClr val="222222"/>
                </a:solidFill>
                <a:effectLst/>
              </a:rPr>
              <a:t>, </a:t>
            </a:r>
            <a:r>
              <a:rPr lang="fr-FR" sz="1400" dirty="0" err="1"/>
              <a:t>HelmRepository</a:t>
            </a:r>
            <a:r>
              <a:rPr lang="fr-FR" sz="1400" b="0" i="0" dirty="0">
                <a:solidFill>
                  <a:srgbClr val="222222"/>
                </a:solidFill>
                <a:effectLst/>
              </a:rPr>
              <a:t> ou un  </a:t>
            </a:r>
            <a:r>
              <a:rPr lang="fr-FR" sz="1400" dirty="0" err="1"/>
              <a:t>Bucket</a:t>
            </a:r>
            <a:br>
              <a:rPr lang="fr-FR" sz="1400" dirty="0"/>
            </a:br>
            <a:endParaRPr lang="fr-FR" sz="14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 err="1"/>
              <a:t>Reconciliation</a:t>
            </a:r>
            <a:r>
              <a:rPr lang="fr-FR" sz="1400" dirty="0"/>
              <a:t> </a:t>
            </a:r>
            <a:br>
              <a:rPr lang="fr-FR" sz="1400" dirty="0"/>
            </a:br>
            <a:r>
              <a:rPr lang="fr-FR" sz="1400" dirty="0"/>
              <a:t>Garantir que l'état de l'application déployée sur un cluster correspond aux ressources définies dans la source</a:t>
            </a:r>
          </a:p>
        </p:txBody>
      </p:sp>
    </p:spTree>
    <p:extLst>
      <p:ext uri="{BB962C8B-B14F-4D97-AF65-F5344CB8AC3E}">
        <p14:creationId xmlns:p14="http://schemas.microsoft.com/office/powerpoint/2010/main" val="329033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65EBB36E-2CA1-402A-9641-37AA428FD6C4}"/>
              </a:ext>
            </a:extLst>
          </p:cNvPr>
          <p:cNvSpPr/>
          <p:nvPr/>
        </p:nvSpPr>
        <p:spPr>
          <a:xfrm>
            <a:off x="7940" y="648"/>
            <a:ext cx="4298094" cy="6857352"/>
          </a:xfrm>
          <a:custGeom>
            <a:avLst/>
            <a:gdLst/>
            <a:ahLst/>
            <a:cxnLst/>
            <a:rect l="l" t="t" r="r" b="b"/>
            <a:pathLst>
              <a:path w="3441065" h="7560309">
                <a:moveTo>
                  <a:pt x="3441001" y="0"/>
                </a:moveTo>
                <a:lnTo>
                  <a:pt x="0" y="0"/>
                </a:lnTo>
                <a:lnTo>
                  <a:pt x="0" y="7559992"/>
                </a:lnTo>
                <a:lnTo>
                  <a:pt x="3441001" y="7559992"/>
                </a:lnTo>
                <a:lnTo>
                  <a:pt x="34410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lang="fr-FR" sz="1802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9EFDF-D6F3-4846-A591-2ABDC6C530F1}"/>
              </a:ext>
            </a:extLst>
          </p:cNvPr>
          <p:cNvSpPr txBox="1"/>
          <p:nvPr/>
        </p:nvSpPr>
        <p:spPr>
          <a:xfrm>
            <a:off x="984897" y="794569"/>
            <a:ext cx="2745741" cy="954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525" tIns="45762" rIns="91525" bIns="45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5"/>
              </a:spcBef>
            </a:pPr>
            <a:r>
              <a:rPr lang="fr-FR" sz="2803" b="1" dirty="0" err="1">
                <a:solidFill>
                  <a:srgbClr val="00B0F0"/>
                </a:solidFill>
                <a:ea typeface="+mn-lt"/>
                <a:cs typeface="+mn-lt"/>
              </a:rPr>
              <a:t>Fluxcd</a:t>
            </a:r>
            <a:r>
              <a:rPr lang="fr-FR" sz="2803" b="1" dirty="0">
                <a:solidFill>
                  <a:srgbClr val="00B0F0"/>
                </a:solidFill>
                <a:ea typeface="+mn-lt"/>
                <a:cs typeface="+mn-lt"/>
              </a:rPr>
              <a:t>  </a:t>
            </a:r>
            <a:endParaRPr lang="fr-FR" sz="2803" dirty="0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spcBef>
                <a:spcPts val="40"/>
              </a:spcBef>
            </a:pPr>
            <a:endParaRPr lang="fr-FR" sz="2803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3A3B15A-F768-2360-6527-91012C47AF7E}"/>
              </a:ext>
            </a:extLst>
          </p:cNvPr>
          <p:cNvSpPr txBox="1"/>
          <p:nvPr/>
        </p:nvSpPr>
        <p:spPr>
          <a:xfrm>
            <a:off x="0" y="2351744"/>
            <a:ext cx="4118237" cy="437940"/>
          </a:xfrm>
          <a:prstGeom prst="rect">
            <a:avLst/>
          </a:prstGeom>
        </p:spPr>
        <p:txBody>
          <a:bodyPr vert="horz" wrap="square" lIns="0" tIns="27305" rIns="0" bIns="0" rtlCol="0" anchor="t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215"/>
              </a:spcBef>
            </a:pPr>
            <a:r>
              <a:rPr lang="fr-FR" sz="2700" b="1" spc="-25" dirty="0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Comment l’utilise t’on ?</a:t>
            </a:r>
            <a:endParaRPr lang="fr-FR" dirty="0"/>
          </a:p>
        </p:txBody>
      </p:sp>
      <p:pic>
        <p:nvPicPr>
          <p:cNvPr id="19458" name="Picture 2" descr="How to use Flux and GitOps to manage your applications">
            <a:extLst>
              <a:ext uri="{FF2B5EF4-FFF2-40B4-BE49-F238E27FC236}">
                <a16:creationId xmlns:a16="http://schemas.microsoft.com/office/drawing/2014/main" id="{1072779A-BCAC-0671-B7E0-1DD2CDDA2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4094"/>
            <a:ext cx="6315938" cy="350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C945E1CE-0A14-21BA-0422-2B5B5CAC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034" y="4267576"/>
            <a:ext cx="7751026" cy="99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27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65EBB36E-2CA1-402A-9641-37AA428FD6C4}"/>
              </a:ext>
            </a:extLst>
          </p:cNvPr>
          <p:cNvSpPr/>
          <p:nvPr/>
        </p:nvSpPr>
        <p:spPr>
          <a:xfrm>
            <a:off x="7940" y="648"/>
            <a:ext cx="4298094" cy="6857352"/>
          </a:xfrm>
          <a:custGeom>
            <a:avLst/>
            <a:gdLst/>
            <a:ahLst/>
            <a:cxnLst/>
            <a:rect l="l" t="t" r="r" b="b"/>
            <a:pathLst>
              <a:path w="3441065" h="7560309">
                <a:moveTo>
                  <a:pt x="3441001" y="0"/>
                </a:moveTo>
                <a:lnTo>
                  <a:pt x="0" y="0"/>
                </a:lnTo>
                <a:lnTo>
                  <a:pt x="0" y="7559992"/>
                </a:lnTo>
                <a:lnTo>
                  <a:pt x="3441001" y="7559992"/>
                </a:lnTo>
                <a:lnTo>
                  <a:pt x="34410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lang="fr-FR" sz="1802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9EFDF-D6F3-4846-A591-2ABDC6C530F1}"/>
              </a:ext>
            </a:extLst>
          </p:cNvPr>
          <p:cNvSpPr txBox="1"/>
          <p:nvPr/>
        </p:nvSpPr>
        <p:spPr>
          <a:xfrm>
            <a:off x="984897" y="794569"/>
            <a:ext cx="2745741" cy="954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525" tIns="45762" rIns="91525" bIns="45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5"/>
              </a:spcBef>
            </a:pPr>
            <a:r>
              <a:rPr lang="fr-FR" sz="2803" b="1" dirty="0" err="1">
                <a:solidFill>
                  <a:srgbClr val="00B0F0"/>
                </a:solidFill>
                <a:ea typeface="+mn-lt"/>
                <a:cs typeface="+mn-lt"/>
              </a:rPr>
              <a:t>Fluxcd</a:t>
            </a:r>
            <a:r>
              <a:rPr lang="fr-FR" sz="2803" b="1" dirty="0">
                <a:solidFill>
                  <a:srgbClr val="00B0F0"/>
                </a:solidFill>
                <a:ea typeface="+mn-lt"/>
                <a:cs typeface="+mn-lt"/>
              </a:rPr>
              <a:t>  </a:t>
            </a:r>
            <a:endParaRPr lang="fr-FR" sz="2803" dirty="0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spcBef>
                <a:spcPts val="40"/>
              </a:spcBef>
            </a:pPr>
            <a:endParaRPr lang="fr-FR" sz="2803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3A3B15A-F768-2360-6527-91012C47AF7E}"/>
              </a:ext>
            </a:extLst>
          </p:cNvPr>
          <p:cNvSpPr txBox="1"/>
          <p:nvPr/>
        </p:nvSpPr>
        <p:spPr>
          <a:xfrm>
            <a:off x="0" y="2351744"/>
            <a:ext cx="4118237" cy="437940"/>
          </a:xfrm>
          <a:prstGeom prst="rect">
            <a:avLst/>
          </a:prstGeom>
        </p:spPr>
        <p:txBody>
          <a:bodyPr vert="horz" wrap="square" lIns="0" tIns="27305" rIns="0" bIns="0" rtlCol="0" anchor="t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215"/>
              </a:spcBef>
            </a:pPr>
            <a:r>
              <a:rPr lang="fr-FR" sz="2700" b="1" spc="-25" dirty="0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Et en pratique ?</a:t>
            </a:r>
            <a:endParaRPr lang="fr-FR" dirty="0"/>
          </a:p>
        </p:txBody>
      </p:sp>
      <p:pic>
        <p:nvPicPr>
          <p:cNvPr id="8" name="Image 7" descr="Une image contenant Graphique, graphisme, clipart, conception&#10;&#10;Description générée automatiquement">
            <a:extLst>
              <a:ext uri="{FF2B5EF4-FFF2-40B4-BE49-F238E27FC236}">
                <a16:creationId xmlns:a16="http://schemas.microsoft.com/office/drawing/2014/main" id="{7974773D-4BE6-36BD-3636-ABFC47DAB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126" y="4029621"/>
            <a:ext cx="2751667" cy="2054196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E489D0D6-1D64-DB61-B89C-B020889D9B27}"/>
              </a:ext>
            </a:extLst>
          </p:cNvPr>
          <p:cNvSpPr/>
          <p:nvPr/>
        </p:nvSpPr>
        <p:spPr>
          <a:xfrm rot="5400000">
            <a:off x="7638651" y="2304654"/>
            <a:ext cx="1032934" cy="8073762"/>
          </a:xfrm>
          <a:custGeom>
            <a:avLst/>
            <a:gdLst/>
            <a:ahLst/>
            <a:cxnLst/>
            <a:rect l="l" t="t" r="r" b="b"/>
            <a:pathLst>
              <a:path w="3441065" h="7560309">
                <a:moveTo>
                  <a:pt x="3441001" y="0"/>
                </a:moveTo>
                <a:lnTo>
                  <a:pt x="0" y="0"/>
                </a:lnTo>
                <a:lnTo>
                  <a:pt x="0" y="7559992"/>
                </a:lnTo>
                <a:lnTo>
                  <a:pt x="3441001" y="7559992"/>
                </a:lnTo>
                <a:lnTo>
                  <a:pt x="34410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lang="fr-FR" sz="1802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615DA-5447-7081-F226-8347B37E1E27}"/>
              </a:ext>
            </a:extLst>
          </p:cNvPr>
          <p:cNvSpPr txBox="1"/>
          <p:nvPr/>
        </p:nvSpPr>
        <p:spPr>
          <a:xfrm>
            <a:off x="7345360" y="271349"/>
            <a:ext cx="3217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TAKE OFF !</a:t>
            </a:r>
          </a:p>
        </p:txBody>
      </p:sp>
    </p:spTree>
    <p:extLst>
      <p:ext uri="{BB962C8B-B14F-4D97-AF65-F5344CB8AC3E}">
        <p14:creationId xmlns:p14="http://schemas.microsoft.com/office/powerpoint/2010/main" val="118477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146D098-0557-4D5C-A610-23247F43D0AA}"/>
              </a:ext>
            </a:extLst>
          </p:cNvPr>
          <p:cNvSpPr/>
          <p:nvPr/>
        </p:nvSpPr>
        <p:spPr>
          <a:xfrm>
            <a:off x="7768" y="0"/>
            <a:ext cx="12184232" cy="6886601"/>
          </a:xfrm>
          <a:custGeom>
            <a:avLst/>
            <a:gdLst/>
            <a:ahLst/>
            <a:cxnLst/>
            <a:rect l="l" t="t" r="r" b="b"/>
            <a:pathLst>
              <a:path w="12172950" h="6851015">
                <a:moveTo>
                  <a:pt x="12172950" y="0"/>
                </a:moveTo>
                <a:lnTo>
                  <a:pt x="0" y="0"/>
                </a:lnTo>
                <a:lnTo>
                  <a:pt x="0" y="6850507"/>
                </a:lnTo>
                <a:lnTo>
                  <a:pt x="12172950" y="6850507"/>
                </a:lnTo>
                <a:lnTo>
                  <a:pt x="12172950" y="0"/>
                </a:lnTo>
                <a:close/>
              </a:path>
            </a:pathLst>
          </a:custGeom>
          <a:solidFill>
            <a:srgbClr val="120D39"/>
          </a:solidFill>
        </p:spPr>
        <p:txBody>
          <a:bodyPr wrap="square" lIns="0" tIns="0" rIns="0" bIns="0" rtlCol="0"/>
          <a:lstStyle/>
          <a:p>
            <a:endParaRPr sz="1802"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122" y="5561661"/>
            <a:ext cx="356077" cy="331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38377" y="6327284"/>
            <a:ext cx="1411642" cy="151463"/>
          </a:xfrm>
          <a:prstGeom prst="rect">
            <a:avLst/>
          </a:prstGeom>
        </p:spPr>
        <p:txBody>
          <a:bodyPr vert="horz" wrap="square" lIns="0" tIns="12712" rIns="0" bIns="0" rtlCol="0">
            <a:spAutoFit/>
          </a:bodyPr>
          <a:lstStyle/>
          <a:p>
            <a:pPr marL="12711">
              <a:spcBef>
                <a:spcPts val="100"/>
              </a:spcBef>
            </a:pPr>
            <a:r>
              <a:rPr sz="901" spc="-20" dirty="0">
                <a:solidFill>
                  <a:srgbClr val="5FC1C8"/>
                </a:solidFill>
                <a:latin typeface="ATC Arquette Bold" panose="00000800000000000000" pitchFamily="2" charset="0"/>
                <a:cs typeface="Arial"/>
              </a:rPr>
              <a:t>Document</a:t>
            </a:r>
            <a:r>
              <a:rPr sz="901" spc="35" dirty="0">
                <a:solidFill>
                  <a:srgbClr val="5FC1C8"/>
                </a:solidFill>
                <a:latin typeface="ATC Arquette Bold" panose="00000800000000000000" pitchFamily="2" charset="0"/>
                <a:cs typeface="Arial"/>
              </a:rPr>
              <a:t> </a:t>
            </a:r>
            <a:r>
              <a:rPr lang="fr-FR" sz="901" spc="-15" dirty="0">
                <a:solidFill>
                  <a:srgbClr val="5FC1C8"/>
                </a:solidFill>
                <a:latin typeface="ATC Arquette Bold" panose="00000800000000000000" pitchFamily="2" charset="0"/>
                <a:cs typeface="Arial"/>
              </a:rPr>
              <a:t>interne</a:t>
            </a:r>
            <a:endParaRPr sz="901" dirty="0">
              <a:solidFill>
                <a:srgbClr val="5FC1C8"/>
              </a:solidFill>
              <a:latin typeface="ATC Arquette Bold" panose="00000800000000000000" pitchFamily="2" charset="0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0F96F08-F47F-4426-8E8D-B701ABDC112B}"/>
              </a:ext>
            </a:extLst>
          </p:cNvPr>
          <p:cNvSpPr txBox="1"/>
          <p:nvPr/>
        </p:nvSpPr>
        <p:spPr>
          <a:xfrm>
            <a:off x="2400053" y="3868317"/>
            <a:ext cx="7888290" cy="2445040"/>
          </a:xfrm>
          <a:prstGeom prst="rect">
            <a:avLst/>
          </a:prstGeom>
        </p:spPr>
        <p:txBody>
          <a:bodyPr vert="horz" wrap="square" lIns="0" tIns="12712" rIns="0" bIns="0" rtlCol="0" anchor="t">
            <a:spAutoFit/>
          </a:bodyPr>
          <a:lstStyle/>
          <a:p>
            <a:pPr marL="12711" algn="ctr">
              <a:spcBef>
                <a:spcPts val="100"/>
              </a:spcBef>
            </a:pPr>
            <a:r>
              <a:rPr lang="fr-FR" sz="5400" b="1" spc="-75" dirty="0">
                <a:solidFill>
                  <a:srgbClr val="FFFFFF"/>
                </a:solidFill>
                <a:latin typeface="ATC Arquette Black"/>
                <a:cs typeface="ATC Arquette Black"/>
              </a:rPr>
              <a:t>Quoi ?</a:t>
            </a:r>
            <a:br>
              <a:rPr lang="fr-FR" sz="5400" b="1" spc="-75" dirty="0">
                <a:solidFill>
                  <a:srgbClr val="FFFFFF"/>
                </a:solidFill>
                <a:latin typeface="ATC Arquette Black"/>
                <a:cs typeface="ATC Arquette Black"/>
              </a:rPr>
            </a:br>
            <a:r>
              <a:rPr lang="fr-FR" sz="5400" b="1" spc="-75" dirty="0">
                <a:solidFill>
                  <a:srgbClr val="FFFFFF"/>
                </a:solidFill>
                <a:latin typeface="ATC Arquette Black"/>
                <a:cs typeface="ATC Arquette Black"/>
              </a:rPr>
              <a:t>Pourquoi ?</a:t>
            </a:r>
            <a:r>
              <a:rPr lang="fr-FR" sz="5005" b="1" spc="-75" dirty="0">
                <a:solidFill>
                  <a:srgbClr val="FFFFFF"/>
                </a:solidFill>
                <a:latin typeface="ATC Arquette Black"/>
                <a:cs typeface="ATC Arquette Black"/>
              </a:rPr>
              <a:t>   </a:t>
            </a:r>
            <a:br>
              <a:rPr lang="fr-FR" sz="5005" b="1" spc="-75" dirty="0">
                <a:solidFill>
                  <a:srgbClr val="FFFFFF"/>
                </a:solidFill>
                <a:latin typeface="ATC Arquette Black"/>
                <a:cs typeface="ATC Arquette Black"/>
              </a:rPr>
            </a:br>
            <a:endParaRPr lang="fr-FR" sz="5005" dirty="0">
              <a:latin typeface="ATC Arquette Black"/>
              <a:cs typeface="ATC Arquette Black"/>
            </a:endParaRPr>
          </a:p>
        </p:txBody>
      </p:sp>
      <p:pic>
        <p:nvPicPr>
          <p:cNvPr id="5" name="Image 4" descr="Une image contenant Police, Graphique, graphisme, logo&#10;&#10;Description générée automatiquement">
            <a:extLst>
              <a:ext uri="{FF2B5EF4-FFF2-40B4-BE49-F238E27FC236}">
                <a16:creationId xmlns:a16="http://schemas.microsoft.com/office/drawing/2014/main" id="{B9F48143-45B7-AB37-37C9-E393730C0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277" y="2418996"/>
            <a:ext cx="5217446" cy="12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95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4695E7BB-85D7-4A25-BCC3-77E6E3A25BF5}"/>
              </a:ext>
            </a:extLst>
          </p:cNvPr>
          <p:cNvSpPr/>
          <p:nvPr/>
        </p:nvSpPr>
        <p:spPr>
          <a:xfrm>
            <a:off x="7062" y="-28601"/>
            <a:ext cx="12184232" cy="6886601"/>
          </a:xfrm>
          <a:custGeom>
            <a:avLst/>
            <a:gdLst/>
            <a:ahLst/>
            <a:cxnLst/>
            <a:rect l="l" t="t" r="r" b="b"/>
            <a:pathLst>
              <a:path w="12172950" h="6851015">
                <a:moveTo>
                  <a:pt x="12172950" y="0"/>
                </a:moveTo>
                <a:lnTo>
                  <a:pt x="0" y="0"/>
                </a:lnTo>
                <a:lnTo>
                  <a:pt x="0" y="6850507"/>
                </a:lnTo>
                <a:lnTo>
                  <a:pt x="12172950" y="6850507"/>
                </a:lnTo>
                <a:lnTo>
                  <a:pt x="12172950" y="0"/>
                </a:lnTo>
                <a:close/>
              </a:path>
            </a:pathLst>
          </a:custGeom>
          <a:solidFill>
            <a:srgbClr val="120D39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9E9362-989E-46EA-8C83-3D0B246220F4}"/>
              </a:ext>
            </a:extLst>
          </p:cNvPr>
          <p:cNvCxnSpPr>
            <a:cxnSpLocks/>
          </p:cNvCxnSpPr>
          <p:nvPr/>
        </p:nvCxnSpPr>
        <p:spPr>
          <a:xfrm>
            <a:off x="833327" y="6098472"/>
            <a:ext cx="100677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ject 3">
            <a:extLst>
              <a:ext uri="{FF2B5EF4-FFF2-40B4-BE49-F238E27FC236}">
                <a16:creationId xmlns:a16="http://schemas.microsoft.com/office/drawing/2014/main" id="{6DF92621-756D-4E01-BA8F-90BE56824C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0634" y="5932504"/>
            <a:ext cx="356077" cy="3319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3328" y="3971967"/>
            <a:ext cx="8236039" cy="568053"/>
          </a:xfrm>
          <a:prstGeom prst="rect">
            <a:avLst/>
          </a:prstGeom>
        </p:spPr>
        <p:txBody>
          <a:bodyPr vert="horz" wrap="square" lIns="0" tIns="13347" rIns="0" bIns="0" rtlCol="0" anchor="t">
            <a:spAutoFit/>
          </a:bodyPr>
          <a:lstStyle/>
          <a:p>
            <a:pPr>
              <a:spcBef>
                <a:spcPts val="105"/>
              </a:spcBef>
            </a:pPr>
            <a:r>
              <a:rPr lang="fr-FR" sz="4004" dirty="0">
                <a:latin typeface="ATC Arquette Bold"/>
              </a:rPr>
              <a:t>Secret Management </a:t>
            </a:r>
            <a:endParaRPr lang="fr-FR" sz="4004" dirty="0">
              <a:latin typeface="ATC Arquette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65EBB36E-2CA1-402A-9641-37AA428FD6C4}"/>
              </a:ext>
            </a:extLst>
          </p:cNvPr>
          <p:cNvSpPr/>
          <p:nvPr/>
        </p:nvSpPr>
        <p:spPr>
          <a:xfrm>
            <a:off x="0" y="0"/>
            <a:ext cx="4298094" cy="6857352"/>
          </a:xfrm>
          <a:custGeom>
            <a:avLst/>
            <a:gdLst/>
            <a:ahLst/>
            <a:cxnLst/>
            <a:rect l="l" t="t" r="r" b="b"/>
            <a:pathLst>
              <a:path w="3441065" h="7560309">
                <a:moveTo>
                  <a:pt x="3441001" y="0"/>
                </a:moveTo>
                <a:lnTo>
                  <a:pt x="0" y="0"/>
                </a:lnTo>
                <a:lnTo>
                  <a:pt x="0" y="7559992"/>
                </a:lnTo>
                <a:lnTo>
                  <a:pt x="3441001" y="7559992"/>
                </a:lnTo>
                <a:lnTo>
                  <a:pt x="34410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lang="fr-FR" sz="1802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9EFDF-D6F3-4846-A591-2ABDC6C530F1}"/>
              </a:ext>
            </a:extLst>
          </p:cNvPr>
          <p:cNvSpPr txBox="1"/>
          <p:nvPr/>
        </p:nvSpPr>
        <p:spPr>
          <a:xfrm>
            <a:off x="451841" y="698327"/>
            <a:ext cx="3394412" cy="955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525" tIns="45762" rIns="91525" bIns="45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5"/>
              </a:spcBef>
            </a:pPr>
            <a:r>
              <a:rPr lang="fr-FR" sz="2803" b="1" dirty="0">
                <a:solidFill>
                  <a:srgbClr val="00B0F0"/>
                </a:solidFill>
                <a:ea typeface="+mn-lt"/>
                <a:cs typeface="+mn-lt"/>
              </a:rPr>
              <a:t>Secret Management  </a:t>
            </a:r>
            <a:endParaRPr lang="fr-FR" sz="2803" dirty="0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spcBef>
                <a:spcPts val="40"/>
              </a:spcBef>
            </a:pPr>
            <a:endParaRPr lang="fr-FR" sz="2803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3A3B15A-F768-2360-6527-91012C47AF7E}"/>
              </a:ext>
            </a:extLst>
          </p:cNvPr>
          <p:cNvSpPr txBox="1"/>
          <p:nvPr/>
        </p:nvSpPr>
        <p:spPr>
          <a:xfrm>
            <a:off x="0" y="2351744"/>
            <a:ext cx="4118237" cy="848309"/>
          </a:xfrm>
          <a:prstGeom prst="rect">
            <a:avLst/>
          </a:prstGeom>
        </p:spPr>
        <p:txBody>
          <a:bodyPr vert="horz" wrap="square" lIns="0" tIns="27305" rIns="0" bIns="0" rtlCol="0" anchor="t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215"/>
              </a:spcBef>
            </a:pPr>
            <a:r>
              <a:rPr lang="fr-FR" sz="2700" b="1" spc="-25" dirty="0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Un petit mot sur la gestion des secrets</a:t>
            </a:r>
            <a:endParaRPr lang="fr-FR" dirty="0"/>
          </a:p>
        </p:txBody>
      </p:sp>
      <p:pic>
        <p:nvPicPr>
          <p:cNvPr id="4" name="Image 3" descr="Une image contenant croquis, dessin, art, mâchoire&#10;&#10;Description générée automatiquement">
            <a:extLst>
              <a:ext uri="{FF2B5EF4-FFF2-40B4-BE49-F238E27FC236}">
                <a16:creationId xmlns:a16="http://schemas.microsoft.com/office/drawing/2014/main" id="{F7B85E99-B81E-934D-71C1-76F151EC1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58" y="2278939"/>
            <a:ext cx="1842228" cy="1842228"/>
          </a:xfrm>
          <a:prstGeom prst="rect">
            <a:avLst/>
          </a:prstGeom>
        </p:spPr>
      </p:pic>
      <p:pic>
        <p:nvPicPr>
          <p:cNvPr id="20488" name="Picture 8" descr="Kubernetes Secrets Management - IN4IT - DevOps and Cloud">
            <a:extLst>
              <a:ext uri="{FF2B5EF4-FFF2-40B4-BE49-F238E27FC236}">
                <a16:creationId xmlns:a16="http://schemas.microsoft.com/office/drawing/2014/main" id="{26C28C19-19DC-5122-B0E8-FA6F2373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32" y="1129225"/>
            <a:ext cx="1899205" cy="184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0" name="Picture 10" descr="Secret Management - Part 1: What it is and why it's important">
            <a:extLst>
              <a:ext uri="{FF2B5EF4-FFF2-40B4-BE49-F238E27FC236}">
                <a16:creationId xmlns:a16="http://schemas.microsoft.com/office/drawing/2014/main" id="{1DFE8DCF-F740-B490-48A8-9BEE6F839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517" y="3732632"/>
            <a:ext cx="2325932" cy="139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Une image contenant créativité&#10;&#10;Description générée automatiquement">
            <a:extLst>
              <a:ext uri="{FF2B5EF4-FFF2-40B4-BE49-F238E27FC236}">
                <a16:creationId xmlns:a16="http://schemas.microsoft.com/office/drawing/2014/main" id="{A5B2FBB1-725D-19AE-9702-FD2DA8548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299" y="246385"/>
            <a:ext cx="2981218" cy="252658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27D5DB5-A4B4-307F-E5DA-F67DBDD52153}"/>
              </a:ext>
            </a:extLst>
          </p:cNvPr>
          <p:cNvSpPr txBox="1"/>
          <p:nvPr/>
        </p:nvSpPr>
        <p:spPr>
          <a:xfrm>
            <a:off x="7265140" y="1272064"/>
            <a:ext cx="156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It’s</a:t>
            </a:r>
            <a:r>
              <a:rPr lang="fr-FR" sz="2000" b="1" dirty="0"/>
              <a:t> hard..</a:t>
            </a:r>
          </a:p>
        </p:txBody>
      </p:sp>
    </p:spTree>
    <p:extLst>
      <p:ext uri="{BB962C8B-B14F-4D97-AF65-F5344CB8AC3E}">
        <p14:creationId xmlns:p14="http://schemas.microsoft.com/office/powerpoint/2010/main" val="1308737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65EBB36E-2CA1-402A-9641-37AA428FD6C4}"/>
              </a:ext>
            </a:extLst>
          </p:cNvPr>
          <p:cNvSpPr/>
          <p:nvPr/>
        </p:nvSpPr>
        <p:spPr>
          <a:xfrm>
            <a:off x="0" y="0"/>
            <a:ext cx="4298094" cy="6857352"/>
          </a:xfrm>
          <a:custGeom>
            <a:avLst/>
            <a:gdLst/>
            <a:ahLst/>
            <a:cxnLst/>
            <a:rect l="l" t="t" r="r" b="b"/>
            <a:pathLst>
              <a:path w="3441065" h="7560309">
                <a:moveTo>
                  <a:pt x="3441001" y="0"/>
                </a:moveTo>
                <a:lnTo>
                  <a:pt x="0" y="0"/>
                </a:lnTo>
                <a:lnTo>
                  <a:pt x="0" y="7559992"/>
                </a:lnTo>
                <a:lnTo>
                  <a:pt x="3441001" y="7559992"/>
                </a:lnTo>
                <a:lnTo>
                  <a:pt x="34410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lang="fr-FR" sz="1802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9EFDF-D6F3-4846-A591-2ABDC6C530F1}"/>
              </a:ext>
            </a:extLst>
          </p:cNvPr>
          <p:cNvSpPr txBox="1"/>
          <p:nvPr/>
        </p:nvSpPr>
        <p:spPr>
          <a:xfrm>
            <a:off x="456116" y="599836"/>
            <a:ext cx="3385862" cy="955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525" tIns="45762" rIns="91525" bIns="45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5"/>
              </a:spcBef>
            </a:pPr>
            <a:r>
              <a:rPr lang="fr-FR" sz="2803" b="1" dirty="0">
                <a:solidFill>
                  <a:srgbClr val="00B0F0"/>
                </a:solidFill>
                <a:ea typeface="+mn-lt"/>
                <a:cs typeface="+mn-lt"/>
              </a:rPr>
              <a:t>Secret Management  </a:t>
            </a:r>
            <a:endParaRPr lang="fr-FR" sz="2803" dirty="0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spcBef>
                <a:spcPts val="40"/>
              </a:spcBef>
            </a:pPr>
            <a:endParaRPr lang="fr-FR" sz="2803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3A3B15A-F768-2360-6527-91012C47AF7E}"/>
              </a:ext>
            </a:extLst>
          </p:cNvPr>
          <p:cNvSpPr txBox="1"/>
          <p:nvPr/>
        </p:nvSpPr>
        <p:spPr>
          <a:xfrm>
            <a:off x="0" y="2351744"/>
            <a:ext cx="4118237" cy="437940"/>
          </a:xfrm>
          <a:prstGeom prst="rect">
            <a:avLst/>
          </a:prstGeom>
        </p:spPr>
        <p:txBody>
          <a:bodyPr vert="horz" wrap="square" lIns="0" tIns="27305" rIns="0" bIns="0" rtlCol="0" anchor="t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215"/>
              </a:spcBef>
            </a:pPr>
            <a:r>
              <a:rPr lang="fr-FR" sz="2700" b="1" spc="-25" dirty="0" err="1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Bitnami</a:t>
            </a:r>
            <a:r>
              <a:rPr lang="fr-FR" sz="2700" b="1" spc="-25" dirty="0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 </a:t>
            </a:r>
            <a:r>
              <a:rPr lang="fr-FR" sz="2700" b="1" spc="-25" dirty="0" err="1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sealed</a:t>
            </a:r>
            <a:r>
              <a:rPr lang="fr-FR" sz="2700" b="1" spc="-25" dirty="0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 secret</a:t>
            </a:r>
            <a:endParaRPr lang="fr-FR" dirty="0"/>
          </a:p>
        </p:txBody>
      </p:sp>
      <p:pic>
        <p:nvPicPr>
          <p:cNvPr id="4" name="Image 3" descr="Une image contenant capture d’écran, diagramme, cercle, texte&#10;&#10;Description générée automatiquement">
            <a:extLst>
              <a:ext uri="{FF2B5EF4-FFF2-40B4-BE49-F238E27FC236}">
                <a16:creationId xmlns:a16="http://schemas.microsoft.com/office/drawing/2014/main" id="{5007AE60-4431-4401-5543-598AC803B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0" r="1811" b="3021"/>
          <a:stretch/>
        </p:blipFill>
        <p:spPr>
          <a:xfrm>
            <a:off x="4705895" y="2098564"/>
            <a:ext cx="7486105" cy="475878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8AE719E-8435-871A-188C-C19560683F51}"/>
              </a:ext>
            </a:extLst>
          </p:cNvPr>
          <p:cNvSpPr txBox="1"/>
          <p:nvPr/>
        </p:nvSpPr>
        <p:spPr>
          <a:xfrm>
            <a:off x="5486400" y="522514"/>
            <a:ext cx="445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Encryptions</a:t>
            </a:r>
          </a:p>
        </p:txBody>
      </p:sp>
    </p:spTree>
    <p:extLst>
      <p:ext uri="{BB962C8B-B14F-4D97-AF65-F5344CB8AC3E}">
        <p14:creationId xmlns:p14="http://schemas.microsoft.com/office/powerpoint/2010/main" val="65771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65EBB36E-2CA1-402A-9641-37AA428FD6C4}"/>
              </a:ext>
            </a:extLst>
          </p:cNvPr>
          <p:cNvSpPr/>
          <p:nvPr/>
        </p:nvSpPr>
        <p:spPr>
          <a:xfrm>
            <a:off x="0" y="0"/>
            <a:ext cx="4298094" cy="6857352"/>
          </a:xfrm>
          <a:custGeom>
            <a:avLst/>
            <a:gdLst/>
            <a:ahLst/>
            <a:cxnLst/>
            <a:rect l="l" t="t" r="r" b="b"/>
            <a:pathLst>
              <a:path w="3441065" h="7560309">
                <a:moveTo>
                  <a:pt x="3441001" y="0"/>
                </a:moveTo>
                <a:lnTo>
                  <a:pt x="0" y="0"/>
                </a:lnTo>
                <a:lnTo>
                  <a:pt x="0" y="7559992"/>
                </a:lnTo>
                <a:lnTo>
                  <a:pt x="3441001" y="7559992"/>
                </a:lnTo>
                <a:lnTo>
                  <a:pt x="34410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lang="fr-FR" sz="1802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9EFDF-D6F3-4846-A591-2ABDC6C530F1}"/>
              </a:ext>
            </a:extLst>
          </p:cNvPr>
          <p:cNvSpPr txBox="1"/>
          <p:nvPr/>
        </p:nvSpPr>
        <p:spPr>
          <a:xfrm>
            <a:off x="456116" y="599836"/>
            <a:ext cx="3385862" cy="955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525" tIns="45762" rIns="91525" bIns="45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5"/>
              </a:spcBef>
            </a:pPr>
            <a:r>
              <a:rPr lang="fr-FR" sz="2803" b="1" dirty="0">
                <a:solidFill>
                  <a:srgbClr val="00B0F0"/>
                </a:solidFill>
                <a:ea typeface="+mn-lt"/>
                <a:cs typeface="+mn-lt"/>
              </a:rPr>
              <a:t>Secret Management  </a:t>
            </a:r>
            <a:endParaRPr lang="fr-FR" sz="2803" dirty="0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spcBef>
                <a:spcPts val="40"/>
              </a:spcBef>
            </a:pPr>
            <a:endParaRPr lang="fr-FR" sz="2803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3A3B15A-F768-2360-6527-91012C47AF7E}"/>
              </a:ext>
            </a:extLst>
          </p:cNvPr>
          <p:cNvSpPr txBox="1"/>
          <p:nvPr/>
        </p:nvSpPr>
        <p:spPr>
          <a:xfrm>
            <a:off x="0" y="2351744"/>
            <a:ext cx="4118237" cy="437940"/>
          </a:xfrm>
          <a:prstGeom prst="rect">
            <a:avLst/>
          </a:prstGeom>
        </p:spPr>
        <p:txBody>
          <a:bodyPr vert="horz" wrap="square" lIns="0" tIns="27305" rIns="0" bIns="0" rtlCol="0" anchor="t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215"/>
              </a:spcBef>
            </a:pPr>
            <a:r>
              <a:rPr lang="fr-FR" sz="2700" b="1" spc="-25" dirty="0" err="1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Bitnami</a:t>
            </a:r>
            <a:r>
              <a:rPr lang="fr-FR" sz="2700" b="1" spc="-25" dirty="0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 </a:t>
            </a:r>
            <a:r>
              <a:rPr lang="fr-FR" sz="2700" b="1" spc="-25" dirty="0" err="1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sealed</a:t>
            </a:r>
            <a:r>
              <a:rPr lang="fr-FR" sz="2700" b="1" spc="-25" dirty="0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 secret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AE719E-8435-871A-188C-C19560683F51}"/>
              </a:ext>
            </a:extLst>
          </p:cNvPr>
          <p:cNvSpPr txBox="1"/>
          <p:nvPr/>
        </p:nvSpPr>
        <p:spPr>
          <a:xfrm>
            <a:off x="5486400" y="522514"/>
            <a:ext cx="445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0070C0"/>
                </a:solidFill>
              </a:rPr>
              <a:t>Decryptions</a:t>
            </a:r>
            <a:endParaRPr lang="fr-FR" sz="2800" b="1" dirty="0">
              <a:solidFill>
                <a:srgbClr val="0070C0"/>
              </a:solidFill>
            </a:endParaRPr>
          </a:p>
        </p:txBody>
      </p:sp>
      <p:pic>
        <p:nvPicPr>
          <p:cNvPr id="7" name="Image 6" descr="Une image contenant capture d’écran, diagramme, cercle, ligne&#10;&#10;Description générée automatiquement">
            <a:extLst>
              <a:ext uri="{FF2B5EF4-FFF2-40B4-BE49-F238E27FC236}">
                <a16:creationId xmlns:a16="http://schemas.microsoft.com/office/drawing/2014/main" id="{158775D8-D53C-7C2D-0455-2F52E22C4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8" r="970" b="2553"/>
          <a:stretch/>
        </p:blipFill>
        <p:spPr>
          <a:xfrm>
            <a:off x="5111261" y="2429488"/>
            <a:ext cx="7080739" cy="44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70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65EBB36E-2CA1-402A-9641-37AA428FD6C4}"/>
              </a:ext>
            </a:extLst>
          </p:cNvPr>
          <p:cNvSpPr/>
          <p:nvPr/>
        </p:nvSpPr>
        <p:spPr>
          <a:xfrm>
            <a:off x="7940" y="648"/>
            <a:ext cx="4298094" cy="6857352"/>
          </a:xfrm>
          <a:custGeom>
            <a:avLst/>
            <a:gdLst/>
            <a:ahLst/>
            <a:cxnLst/>
            <a:rect l="l" t="t" r="r" b="b"/>
            <a:pathLst>
              <a:path w="3441065" h="7560309">
                <a:moveTo>
                  <a:pt x="3441001" y="0"/>
                </a:moveTo>
                <a:lnTo>
                  <a:pt x="0" y="0"/>
                </a:lnTo>
                <a:lnTo>
                  <a:pt x="0" y="7559992"/>
                </a:lnTo>
                <a:lnTo>
                  <a:pt x="3441001" y="7559992"/>
                </a:lnTo>
                <a:lnTo>
                  <a:pt x="34410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lang="fr-FR" sz="1802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9EFDF-D6F3-4846-A591-2ABDC6C530F1}"/>
              </a:ext>
            </a:extLst>
          </p:cNvPr>
          <p:cNvSpPr txBox="1"/>
          <p:nvPr/>
        </p:nvSpPr>
        <p:spPr>
          <a:xfrm>
            <a:off x="601720" y="698651"/>
            <a:ext cx="3329077" cy="955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525" tIns="45762" rIns="91525" bIns="45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5"/>
              </a:spcBef>
            </a:pPr>
            <a:r>
              <a:rPr lang="fr-FR" sz="2803" b="1" dirty="0">
                <a:solidFill>
                  <a:srgbClr val="00B0F0"/>
                </a:solidFill>
                <a:ea typeface="+mn-lt"/>
                <a:cs typeface="+mn-lt"/>
              </a:rPr>
              <a:t>Secret Management  </a:t>
            </a:r>
            <a:endParaRPr lang="fr-FR" sz="2803" dirty="0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spcBef>
                <a:spcPts val="40"/>
              </a:spcBef>
            </a:pPr>
            <a:endParaRPr lang="fr-FR" sz="2803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3A3B15A-F768-2360-6527-91012C47AF7E}"/>
              </a:ext>
            </a:extLst>
          </p:cNvPr>
          <p:cNvSpPr txBox="1"/>
          <p:nvPr/>
        </p:nvSpPr>
        <p:spPr>
          <a:xfrm>
            <a:off x="0" y="2351744"/>
            <a:ext cx="4118237" cy="437940"/>
          </a:xfrm>
          <a:prstGeom prst="rect">
            <a:avLst/>
          </a:prstGeom>
        </p:spPr>
        <p:txBody>
          <a:bodyPr vert="horz" wrap="square" lIns="0" tIns="27305" rIns="0" bIns="0" rtlCol="0" anchor="t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215"/>
              </a:spcBef>
            </a:pPr>
            <a:r>
              <a:rPr lang="fr-FR" sz="2700" b="1" spc="-25" dirty="0">
                <a:solidFill>
                  <a:srgbClr val="FFFFFF"/>
                </a:solidFill>
                <a:latin typeface="ATC Arquette Bold"/>
                <a:ea typeface="+mn-lt"/>
                <a:cs typeface="Arial"/>
              </a:rPr>
              <a:t>Et en pratique ?</a:t>
            </a:r>
            <a:endParaRPr lang="fr-FR" dirty="0"/>
          </a:p>
        </p:txBody>
      </p:sp>
      <p:pic>
        <p:nvPicPr>
          <p:cNvPr id="8" name="Image 7" descr="Une image contenant Graphique, graphisme, clipart, conception&#10;&#10;Description générée automatiquement">
            <a:extLst>
              <a:ext uri="{FF2B5EF4-FFF2-40B4-BE49-F238E27FC236}">
                <a16:creationId xmlns:a16="http://schemas.microsoft.com/office/drawing/2014/main" id="{7974773D-4BE6-36BD-3636-ABFC47DAB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126" y="4029621"/>
            <a:ext cx="2751667" cy="2054196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E489D0D6-1D64-DB61-B89C-B020889D9B27}"/>
              </a:ext>
            </a:extLst>
          </p:cNvPr>
          <p:cNvSpPr/>
          <p:nvPr/>
        </p:nvSpPr>
        <p:spPr>
          <a:xfrm rot="5400000">
            <a:off x="7638651" y="2304654"/>
            <a:ext cx="1032934" cy="8073762"/>
          </a:xfrm>
          <a:custGeom>
            <a:avLst/>
            <a:gdLst/>
            <a:ahLst/>
            <a:cxnLst/>
            <a:rect l="l" t="t" r="r" b="b"/>
            <a:pathLst>
              <a:path w="3441065" h="7560309">
                <a:moveTo>
                  <a:pt x="3441001" y="0"/>
                </a:moveTo>
                <a:lnTo>
                  <a:pt x="0" y="0"/>
                </a:lnTo>
                <a:lnTo>
                  <a:pt x="0" y="7559992"/>
                </a:lnTo>
                <a:lnTo>
                  <a:pt x="3441001" y="7559992"/>
                </a:lnTo>
                <a:lnTo>
                  <a:pt x="34410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lang="fr-FR" sz="1802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615DA-5447-7081-F226-8347B37E1E27}"/>
              </a:ext>
            </a:extLst>
          </p:cNvPr>
          <p:cNvSpPr txBox="1"/>
          <p:nvPr/>
        </p:nvSpPr>
        <p:spPr>
          <a:xfrm>
            <a:off x="7345360" y="271349"/>
            <a:ext cx="3217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TAKE OFF !</a:t>
            </a:r>
          </a:p>
        </p:txBody>
      </p:sp>
    </p:spTree>
    <p:extLst>
      <p:ext uri="{BB962C8B-B14F-4D97-AF65-F5344CB8AC3E}">
        <p14:creationId xmlns:p14="http://schemas.microsoft.com/office/powerpoint/2010/main" val="339144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4695E7BB-85D7-4A25-BCC3-77E6E3A25BF5}"/>
              </a:ext>
            </a:extLst>
          </p:cNvPr>
          <p:cNvSpPr/>
          <p:nvPr/>
        </p:nvSpPr>
        <p:spPr>
          <a:xfrm>
            <a:off x="7062" y="-28601"/>
            <a:ext cx="12184232" cy="6886601"/>
          </a:xfrm>
          <a:custGeom>
            <a:avLst/>
            <a:gdLst/>
            <a:ahLst/>
            <a:cxnLst/>
            <a:rect l="l" t="t" r="r" b="b"/>
            <a:pathLst>
              <a:path w="12172950" h="6851015">
                <a:moveTo>
                  <a:pt x="12172950" y="0"/>
                </a:moveTo>
                <a:lnTo>
                  <a:pt x="0" y="0"/>
                </a:lnTo>
                <a:lnTo>
                  <a:pt x="0" y="6850507"/>
                </a:lnTo>
                <a:lnTo>
                  <a:pt x="12172950" y="6850507"/>
                </a:lnTo>
                <a:lnTo>
                  <a:pt x="12172950" y="0"/>
                </a:lnTo>
                <a:close/>
              </a:path>
            </a:pathLst>
          </a:custGeom>
          <a:solidFill>
            <a:srgbClr val="120D39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9E9362-989E-46EA-8C83-3D0B246220F4}"/>
              </a:ext>
            </a:extLst>
          </p:cNvPr>
          <p:cNvCxnSpPr>
            <a:cxnSpLocks/>
          </p:cNvCxnSpPr>
          <p:nvPr/>
        </p:nvCxnSpPr>
        <p:spPr>
          <a:xfrm>
            <a:off x="833327" y="6098472"/>
            <a:ext cx="100677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ject 3">
            <a:extLst>
              <a:ext uri="{FF2B5EF4-FFF2-40B4-BE49-F238E27FC236}">
                <a16:creationId xmlns:a16="http://schemas.microsoft.com/office/drawing/2014/main" id="{6DF92621-756D-4E01-BA8F-90BE56824C1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0634" y="5932504"/>
            <a:ext cx="356077" cy="3319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3328" y="3971967"/>
            <a:ext cx="8236039" cy="568053"/>
          </a:xfrm>
          <a:prstGeom prst="rect">
            <a:avLst/>
          </a:prstGeom>
        </p:spPr>
        <p:txBody>
          <a:bodyPr vert="horz" wrap="square" lIns="0" tIns="13347" rIns="0" bIns="0" rtlCol="0" anchor="t">
            <a:spAutoFit/>
          </a:bodyPr>
          <a:lstStyle/>
          <a:p>
            <a:pPr>
              <a:spcBef>
                <a:spcPts val="105"/>
              </a:spcBef>
            </a:pPr>
            <a:r>
              <a:rPr lang="fr-FR" sz="4004" dirty="0">
                <a:latin typeface="ATC Arquette Bold"/>
              </a:rPr>
              <a:t>En résumé </a:t>
            </a:r>
            <a:endParaRPr lang="fr-FR" sz="4004" dirty="0">
              <a:latin typeface="ATC Arquette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58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multimédia&#10;&#10;Description générée automatiquement">
            <a:extLst>
              <a:ext uri="{FF2B5EF4-FFF2-40B4-BE49-F238E27FC236}">
                <a16:creationId xmlns:a16="http://schemas.microsoft.com/office/drawing/2014/main" id="{4DE4EB86-B27A-6060-7EB4-6BA04EEE8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56" y="42443"/>
            <a:ext cx="11704232" cy="682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11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56C21B2-E6BD-B304-C2DC-80532922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88" y="1432147"/>
            <a:ext cx="4733260" cy="473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97F2AB9-5BC2-E321-6B61-249E906C91FA}"/>
              </a:ext>
            </a:extLst>
          </p:cNvPr>
          <p:cNvSpPr txBox="1"/>
          <p:nvPr/>
        </p:nvSpPr>
        <p:spPr>
          <a:xfrm>
            <a:off x="3827720" y="519223"/>
            <a:ext cx="483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/>
                </a:solidFill>
              </a:rPr>
              <a:t>Un petit Feedback ? </a:t>
            </a:r>
            <a:r>
              <a:rPr lang="fr-FR" sz="3200" b="1" dirty="0">
                <a:solidFill>
                  <a:srgbClr val="FF0000"/>
                </a:solidFill>
              </a:rPr>
              <a:t>&lt;3</a:t>
            </a:r>
          </a:p>
        </p:txBody>
      </p:sp>
      <p:pic>
        <p:nvPicPr>
          <p:cNvPr id="2052" name="Picture 4" descr="PLease, Be Nice - Meme Generator">
            <a:extLst>
              <a:ext uri="{FF2B5EF4-FFF2-40B4-BE49-F238E27FC236}">
                <a16:creationId xmlns:a16="http://schemas.microsoft.com/office/drawing/2014/main" id="{C04E4433-1C23-4D7C-D8A6-E6CAC846F9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5"/>
          <a:stretch/>
        </p:blipFill>
        <p:spPr bwMode="auto">
          <a:xfrm>
            <a:off x="7141832" y="2030819"/>
            <a:ext cx="3873904" cy="370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31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4695E7BB-85D7-4A25-BCC3-77E6E3A25BF5}"/>
              </a:ext>
            </a:extLst>
          </p:cNvPr>
          <p:cNvSpPr/>
          <p:nvPr/>
        </p:nvSpPr>
        <p:spPr>
          <a:xfrm>
            <a:off x="7062" y="-28601"/>
            <a:ext cx="12184232" cy="6886601"/>
          </a:xfrm>
          <a:custGeom>
            <a:avLst/>
            <a:gdLst/>
            <a:ahLst/>
            <a:cxnLst/>
            <a:rect l="l" t="t" r="r" b="b"/>
            <a:pathLst>
              <a:path w="12172950" h="6851015">
                <a:moveTo>
                  <a:pt x="12172950" y="0"/>
                </a:moveTo>
                <a:lnTo>
                  <a:pt x="0" y="0"/>
                </a:lnTo>
                <a:lnTo>
                  <a:pt x="0" y="6850507"/>
                </a:lnTo>
                <a:lnTo>
                  <a:pt x="12172950" y="6850507"/>
                </a:lnTo>
                <a:lnTo>
                  <a:pt x="12172950" y="0"/>
                </a:lnTo>
                <a:close/>
              </a:path>
            </a:pathLst>
          </a:custGeom>
          <a:solidFill>
            <a:srgbClr val="120D39"/>
          </a:solidFill>
        </p:spPr>
        <p:txBody>
          <a:bodyPr wrap="square" lIns="0" tIns="0" rIns="0" bIns="0" rtlCol="0"/>
          <a:lstStyle/>
          <a:p>
            <a:endParaRPr lang="fr-FR" sz="1802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9E9362-989E-46EA-8C83-3D0B246220F4}"/>
              </a:ext>
            </a:extLst>
          </p:cNvPr>
          <p:cNvCxnSpPr>
            <a:cxnSpLocks/>
          </p:cNvCxnSpPr>
          <p:nvPr/>
        </p:nvCxnSpPr>
        <p:spPr>
          <a:xfrm>
            <a:off x="833327" y="6098472"/>
            <a:ext cx="100677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ject 3">
            <a:extLst>
              <a:ext uri="{FF2B5EF4-FFF2-40B4-BE49-F238E27FC236}">
                <a16:creationId xmlns:a16="http://schemas.microsoft.com/office/drawing/2014/main" id="{6DF92621-756D-4E01-BA8F-90BE56824C1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0634" y="5932504"/>
            <a:ext cx="356077" cy="33193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2D61451-FE86-6841-2566-365450D737DF}"/>
              </a:ext>
            </a:extLst>
          </p:cNvPr>
          <p:cNvSpPr txBox="1"/>
          <p:nvPr/>
        </p:nvSpPr>
        <p:spPr>
          <a:xfrm>
            <a:off x="4976191" y="2597426"/>
            <a:ext cx="22396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spc="-75" dirty="0">
                <a:solidFill>
                  <a:srgbClr val="FFFFFF"/>
                </a:solidFill>
                <a:latin typeface="ATC Arquette Black"/>
                <a:cs typeface="ATC Arquette Black"/>
              </a:rPr>
              <a:t>Quoi ?</a:t>
            </a:r>
            <a:br>
              <a:rPr lang="fr-FR" sz="5400" b="1" spc="-75" dirty="0">
                <a:solidFill>
                  <a:srgbClr val="FFFFFF"/>
                </a:solidFill>
                <a:latin typeface="ATC Arquette Black"/>
                <a:cs typeface="ATC Arquette Black"/>
              </a:rPr>
            </a:br>
            <a:br>
              <a:rPr lang="fr-FR" sz="5400" b="1" spc="-75" dirty="0">
                <a:solidFill>
                  <a:srgbClr val="FFFFFF"/>
                </a:solidFill>
                <a:latin typeface="ATC Arquette Black"/>
                <a:cs typeface="ATC Arquette Black"/>
              </a:rPr>
            </a:br>
            <a:endParaRPr lang="fr-FR" sz="5400" dirty="0">
              <a:latin typeface="ATC Arquette Black"/>
              <a:cs typeface="ATC Arquette Black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62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896963" y="2973572"/>
            <a:ext cx="1961744" cy="695291"/>
          </a:xfrm>
          <a:prstGeom prst="rect">
            <a:avLst/>
          </a:prstGeom>
        </p:spPr>
        <p:txBody>
          <a:bodyPr vert="horz" wrap="square" lIns="0" tIns="38771" rIns="0" bIns="0" rtlCol="0" anchor="t">
            <a:spAutoFit/>
          </a:bodyPr>
          <a:lstStyle/>
          <a:p>
            <a:pPr marL="193849">
              <a:spcBef>
                <a:spcPts val="305"/>
              </a:spcBef>
            </a:pPr>
            <a:r>
              <a:rPr lang="fr-FR" sz="1001" b="1" dirty="0">
                <a:solidFill>
                  <a:srgbClr val="4C4966"/>
                </a:solidFill>
                <a:latin typeface="ATC Arquette Bold"/>
                <a:cs typeface="Arial"/>
              </a:rPr>
              <a:t>Fusion Online et </a:t>
            </a:r>
            <a:r>
              <a:rPr lang="fr-FR" sz="1001" b="1" dirty="0" err="1">
                <a:solidFill>
                  <a:srgbClr val="4C4966"/>
                </a:solidFill>
                <a:latin typeface="ATC Arquette Bold"/>
                <a:cs typeface="Arial"/>
              </a:rPr>
              <a:t>Dedibox</a:t>
            </a:r>
            <a:br>
              <a:rPr lang="fr-FR" sz="1001" b="1" dirty="0">
                <a:solidFill>
                  <a:srgbClr val="4C4966"/>
                </a:solidFill>
                <a:latin typeface="ATC Arquette Bold"/>
                <a:cs typeface="Arial"/>
              </a:rPr>
            </a:br>
            <a:endParaRPr lang="fr-FR" sz="1001" dirty="0">
              <a:latin typeface="ATC Arquette" panose="00000500000000000000" pitchFamily="2" charset="0"/>
              <a:cs typeface="Arial"/>
            </a:endParaRPr>
          </a:p>
          <a:p>
            <a:pPr marL="12076" marR="320964">
              <a:lnSpc>
                <a:spcPts val="1431"/>
              </a:lnSpc>
              <a:spcBef>
                <a:spcPts val="20"/>
              </a:spcBef>
              <a:tabLst>
                <a:tab pos="307617" algn="l"/>
                <a:tab pos="308252" algn="l"/>
              </a:tabLst>
            </a:pPr>
            <a:r>
              <a:rPr lang="fr-FR" sz="1001" dirty="0">
                <a:solidFill>
                  <a:srgbClr val="4C4966"/>
                </a:solidFill>
                <a:latin typeface="Arial"/>
                <a:cs typeface="Arial"/>
              </a:rPr>
              <a:t>→</a:t>
            </a:r>
            <a:r>
              <a:rPr lang="fr-FR" sz="1001" spc="250" dirty="0">
                <a:solidFill>
                  <a:srgbClr val="4C4966"/>
                </a:solidFill>
                <a:latin typeface="Arial"/>
                <a:cs typeface="Arial"/>
              </a:rPr>
              <a:t> </a:t>
            </a:r>
            <a:r>
              <a:rPr lang="fr-FR" sz="1001" dirty="0">
                <a:latin typeface="Calibri"/>
                <a:ea typeface="+mn-lt"/>
                <a:cs typeface="+mn-lt"/>
              </a:rPr>
              <a:t> Récupération de Online des activités de </a:t>
            </a:r>
            <a:r>
              <a:rPr lang="fr-FR" sz="1001" dirty="0" err="1">
                <a:latin typeface="Calibri"/>
                <a:ea typeface="+mn-lt"/>
                <a:cs typeface="+mn-lt"/>
              </a:rPr>
              <a:t>Dedibox</a:t>
            </a:r>
            <a:endParaRPr lang="fr-FR" sz="1001" dirty="0">
              <a:solidFill>
                <a:srgbClr val="212529"/>
              </a:solidFill>
              <a:latin typeface="ATC Arquette" panose="00000500000000000000" pitchFamily="2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6052" y="2977827"/>
            <a:ext cx="1898338" cy="734404"/>
          </a:xfrm>
          <a:prstGeom prst="rect">
            <a:avLst/>
          </a:prstGeom>
        </p:spPr>
        <p:txBody>
          <a:bodyPr vert="horz" wrap="square" lIns="0" tIns="39405" rIns="0" bIns="0" rtlCol="0" anchor="t">
            <a:spAutoFit/>
          </a:bodyPr>
          <a:lstStyle/>
          <a:p>
            <a:pPr marL="193849">
              <a:spcBef>
                <a:spcPts val="305"/>
              </a:spcBef>
            </a:pPr>
            <a:r>
              <a:rPr lang="fr-FR" sz="1001" b="1" dirty="0">
                <a:solidFill>
                  <a:srgbClr val="4C4966"/>
                </a:solidFill>
                <a:latin typeface="ATC Arquette Bold"/>
                <a:cs typeface="Arial"/>
              </a:rPr>
              <a:t>Online =&gt; Online by </a:t>
            </a:r>
            <a:r>
              <a:rPr lang="fr-FR" sz="1001" b="1" dirty="0" err="1">
                <a:solidFill>
                  <a:srgbClr val="4C4966"/>
                </a:solidFill>
                <a:latin typeface="ATC Arquette Bold"/>
                <a:cs typeface="Arial"/>
              </a:rPr>
              <a:t>Scaleway</a:t>
            </a:r>
            <a:endParaRPr lang="fr-FR" sz="1001" b="1" dirty="0">
              <a:solidFill>
                <a:srgbClr val="4C4966"/>
              </a:solidFill>
              <a:latin typeface="ATC Arquette Bold"/>
              <a:cs typeface="Arial"/>
            </a:endParaRPr>
          </a:p>
          <a:p>
            <a:pPr marL="184316">
              <a:spcBef>
                <a:spcPts val="309"/>
              </a:spcBef>
            </a:pPr>
            <a:endParaRPr sz="1001" dirty="0">
              <a:solidFill>
                <a:srgbClr val="4C4966"/>
              </a:solidFill>
              <a:latin typeface="ATC Arquette Bold" panose="00000800000000000000" pitchFamily="2" charset="0"/>
              <a:cs typeface="Arial"/>
            </a:endParaRPr>
          </a:p>
          <a:p>
            <a:pPr marL="12711" marR="81989">
              <a:lnSpc>
                <a:spcPts val="1431"/>
              </a:lnSpc>
              <a:spcBef>
                <a:spcPts val="15"/>
              </a:spcBef>
              <a:tabLst>
                <a:tab pos="307617" algn="l"/>
                <a:tab pos="308252" algn="l"/>
              </a:tabLst>
            </a:pPr>
            <a:r>
              <a:rPr lang="fr-FR" sz="1001" dirty="0">
                <a:solidFill>
                  <a:srgbClr val="4C4966"/>
                </a:solidFill>
                <a:latin typeface="Arial"/>
                <a:cs typeface="Arial"/>
              </a:rPr>
              <a:t>→</a:t>
            </a:r>
            <a:r>
              <a:rPr lang="fr-FR" sz="1001" spc="250" dirty="0">
                <a:solidFill>
                  <a:srgbClr val="4C4966"/>
                </a:solidFill>
                <a:latin typeface="Arial"/>
                <a:cs typeface="Arial"/>
              </a:rPr>
              <a:t> </a:t>
            </a:r>
            <a:r>
              <a:rPr lang="fr-FR" sz="1001" dirty="0">
                <a:solidFill>
                  <a:srgbClr val="212529"/>
                </a:solidFill>
                <a:latin typeface="ATC Arquette"/>
              </a:rPr>
              <a:t>Se veut outil d'infrastructure as a service</a:t>
            </a:r>
            <a:endParaRPr lang="fr-FR" sz="1001" dirty="0">
              <a:solidFill>
                <a:srgbClr val="212529"/>
              </a:solidFill>
              <a:latin typeface="ATC Arquette" panose="00000500000000000000" pitchFamily="2" charset="0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5444" y="2966826"/>
            <a:ext cx="1961744" cy="540377"/>
          </a:xfrm>
          <a:prstGeom prst="rect">
            <a:avLst/>
          </a:prstGeom>
        </p:spPr>
        <p:txBody>
          <a:bodyPr vert="horz" wrap="square" lIns="0" tIns="38771" rIns="0" bIns="0" rtlCol="0" anchor="t">
            <a:spAutoFit/>
          </a:bodyPr>
          <a:lstStyle/>
          <a:p>
            <a:pPr marL="193849">
              <a:spcBef>
                <a:spcPts val="305"/>
              </a:spcBef>
            </a:pPr>
            <a:r>
              <a:rPr lang="fr-FR" sz="1001" b="1" dirty="0" err="1">
                <a:solidFill>
                  <a:srgbClr val="4C4966"/>
                </a:solidFill>
                <a:latin typeface="ATC Arquette Bold"/>
                <a:cs typeface="Arial"/>
              </a:rPr>
              <a:t>Dedibox</a:t>
            </a:r>
            <a:endParaRPr lang="en-US" sz="1802" dirty="0">
              <a:cs typeface="Calibri"/>
            </a:endParaRPr>
          </a:p>
          <a:p>
            <a:pPr marL="12711">
              <a:spcBef>
                <a:spcPts val="210"/>
              </a:spcBef>
            </a:pPr>
            <a:endParaRPr lang="fr-FR" sz="1001" dirty="0">
              <a:solidFill>
                <a:srgbClr val="4C4966"/>
              </a:solidFill>
              <a:latin typeface="Arial"/>
              <a:cs typeface="Arial"/>
            </a:endParaRPr>
          </a:p>
          <a:p>
            <a:pPr marL="12076" marR="320964">
              <a:lnSpc>
                <a:spcPts val="1431"/>
              </a:lnSpc>
              <a:spcBef>
                <a:spcPts val="20"/>
              </a:spcBef>
              <a:tabLst>
                <a:tab pos="307617" algn="l"/>
                <a:tab pos="308252" algn="l"/>
              </a:tabLst>
            </a:pPr>
            <a:r>
              <a:rPr lang="fr-FR" sz="1001" dirty="0">
                <a:solidFill>
                  <a:srgbClr val="4C4966"/>
                </a:solidFill>
                <a:latin typeface="Arial"/>
                <a:cs typeface="Arial"/>
              </a:rPr>
              <a:t>→</a:t>
            </a:r>
            <a:r>
              <a:rPr lang="fr-FR" sz="1001" spc="250" dirty="0">
                <a:solidFill>
                  <a:srgbClr val="4C4966"/>
                </a:solidFill>
                <a:latin typeface="Arial"/>
                <a:cs typeface="Arial"/>
              </a:rPr>
              <a:t> </a:t>
            </a:r>
            <a:r>
              <a:rPr lang="fr-FR" sz="1001" dirty="0">
                <a:solidFill>
                  <a:srgbClr val="212529"/>
                </a:solidFill>
                <a:latin typeface="ATC Arquette"/>
              </a:rPr>
              <a:t>location de serveurs dédiés </a:t>
            </a:r>
            <a:endParaRPr lang="fr-FR" sz="1001" dirty="0">
              <a:solidFill>
                <a:srgbClr val="212529"/>
              </a:solidFill>
              <a:latin typeface="ATC Arquette" panose="00000500000000000000" pitchFamily="2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188" y="2973572"/>
            <a:ext cx="2073093" cy="1054364"/>
          </a:xfrm>
          <a:prstGeom prst="rect">
            <a:avLst/>
          </a:prstGeom>
        </p:spPr>
        <p:txBody>
          <a:bodyPr vert="horz" wrap="square" lIns="0" tIns="38771" rIns="0" bIns="0" rtlCol="0" anchor="t">
            <a:spAutoFit/>
          </a:bodyPr>
          <a:lstStyle/>
          <a:p>
            <a:pPr marL="193849">
              <a:spcBef>
                <a:spcPts val="305"/>
              </a:spcBef>
            </a:pPr>
            <a:r>
              <a:rPr lang="fr-FR" sz="1001" b="1" dirty="0">
                <a:solidFill>
                  <a:srgbClr val="4C4966"/>
                </a:solidFill>
                <a:latin typeface="ATC Arquette Bold"/>
                <a:cs typeface="Arial"/>
              </a:rPr>
              <a:t>Online SAS</a:t>
            </a:r>
            <a:br>
              <a:rPr lang="fr-FR" sz="1001" b="1" dirty="0">
                <a:solidFill>
                  <a:srgbClr val="4C4966"/>
                </a:solidFill>
                <a:latin typeface="ATC Arquette Bold"/>
                <a:cs typeface="Arial"/>
              </a:rPr>
            </a:br>
            <a:endParaRPr lang="fr-FR" sz="1001" dirty="0">
              <a:ea typeface="+mn-lt"/>
              <a:cs typeface="+mn-lt"/>
            </a:endParaRPr>
          </a:p>
          <a:p>
            <a:pPr marL="12076" marR="320964">
              <a:lnSpc>
                <a:spcPts val="1431"/>
              </a:lnSpc>
              <a:spcBef>
                <a:spcPts val="20"/>
              </a:spcBef>
              <a:tabLst>
                <a:tab pos="307617" algn="l"/>
                <a:tab pos="308252" algn="l"/>
              </a:tabLst>
            </a:pPr>
            <a:r>
              <a:rPr lang="fr-FR" sz="1001" dirty="0">
                <a:solidFill>
                  <a:srgbClr val="4C4966"/>
                </a:solidFill>
                <a:latin typeface="Arial"/>
                <a:cs typeface="Arial"/>
              </a:rPr>
              <a:t>→</a:t>
            </a:r>
            <a:r>
              <a:rPr lang="fr-FR" sz="1001" dirty="0">
                <a:solidFill>
                  <a:srgbClr val="4C4966"/>
                </a:solidFill>
                <a:latin typeface="Arial"/>
                <a:ea typeface="+mn-lt"/>
                <a:cs typeface="Arial"/>
              </a:rPr>
              <a:t> </a:t>
            </a:r>
            <a:r>
              <a:rPr lang="fr-FR" sz="1001" dirty="0">
                <a:ea typeface="+mn-lt"/>
                <a:cs typeface="+mn-lt"/>
              </a:rPr>
              <a:t>Xavier Niel,  filiale du Groupe </a:t>
            </a:r>
            <a:r>
              <a:rPr lang="fr-FR" sz="1001" dirty="0" err="1">
                <a:ea typeface="+mn-lt"/>
                <a:cs typeface="+mn-lt"/>
              </a:rPr>
              <a:t>iliad</a:t>
            </a:r>
            <a:r>
              <a:rPr lang="fr-FR" sz="1001" dirty="0">
                <a:ea typeface="+mn-lt"/>
                <a:cs typeface="+mn-lt"/>
              </a:rPr>
              <a:t> </a:t>
            </a:r>
            <a:br>
              <a:rPr lang="fr-FR" sz="1001" dirty="0">
                <a:ea typeface="+mn-lt"/>
                <a:cs typeface="+mn-lt"/>
              </a:rPr>
            </a:br>
            <a:r>
              <a:rPr lang="fr-FR" sz="1001" dirty="0">
                <a:ea typeface="+mn-lt"/>
                <a:cs typeface="+mn-lt"/>
              </a:rPr>
              <a:t>hébergement site mutualisé</a:t>
            </a:r>
            <a:br>
              <a:rPr lang="fr-FR" sz="1001" dirty="0">
                <a:ea typeface="+mn-lt"/>
                <a:cs typeface="+mn-lt"/>
              </a:rPr>
            </a:br>
            <a:r>
              <a:rPr lang="fr-FR" sz="1001" dirty="0">
                <a:ea typeface="+mn-lt"/>
                <a:cs typeface="+mn-lt"/>
              </a:rPr>
              <a:t>Fourniture DNS</a:t>
            </a:r>
            <a:endParaRPr lang="fr-FR" sz="1001" dirty="0">
              <a:latin typeface="ATC Arquette" panose="00000500000000000000" pitchFamily="2" charset="0"/>
              <a:cs typeface="Arial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26163B8-8433-43ED-8F67-E15D644ABC0C}"/>
              </a:ext>
            </a:extLst>
          </p:cNvPr>
          <p:cNvSpPr/>
          <p:nvPr/>
        </p:nvSpPr>
        <p:spPr>
          <a:xfrm>
            <a:off x="375703" y="2296491"/>
            <a:ext cx="11059240" cy="69629"/>
          </a:xfrm>
          <a:prstGeom prst="rect">
            <a:avLst/>
          </a:prstGeom>
          <a:solidFill>
            <a:srgbClr val="5FC1C8"/>
          </a:solidFill>
          <a:ln>
            <a:solidFill>
              <a:srgbClr val="5FC1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2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6417D36-EEA9-45D7-8425-7AF8AF6365DB}"/>
              </a:ext>
            </a:extLst>
          </p:cNvPr>
          <p:cNvSpPr/>
          <p:nvPr/>
        </p:nvSpPr>
        <p:spPr>
          <a:xfrm>
            <a:off x="985869" y="2120135"/>
            <a:ext cx="422829" cy="422829"/>
          </a:xfrm>
          <a:prstGeom prst="ellipse">
            <a:avLst/>
          </a:prstGeom>
          <a:solidFill>
            <a:srgbClr val="5FC1C8"/>
          </a:solidFill>
          <a:ln>
            <a:solidFill>
              <a:srgbClr val="5FC1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2">
              <a:solidFill>
                <a:srgbClr val="EE9FC5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D36001CE-C4E5-43DA-BA24-4DF7C8934C88}"/>
              </a:ext>
            </a:extLst>
          </p:cNvPr>
          <p:cNvSpPr/>
          <p:nvPr/>
        </p:nvSpPr>
        <p:spPr>
          <a:xfrm>
            <a:off x="3128135" y="2127225"/>
            <a:ext cx="422829" cy="422829"/>
          </a:xfrm>
          <a:prstGeom prst="ellipse">
            <a:avLst/>
          </a:prstGeom>
          <a:solidFill>
            <a:srgbClr val="5FC1C8"/>
          </a:solidFill>
          <a:ln>
            <a:solidFill>
              <a:srgbClr val="5FC1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2">
              <a:solidFill>
                <a:srgbClr val="5FC1C8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737787E9-7649-410E-AF6F-310CC4CF89CE}"/>
              </a:ext>
            </a:extLst>
          </p:cNvPr>
          <p:cNvSpPr/>
          <p:nvPr/>
        </p:nvSpPr>
        <p:spPr>
          <a:xfrm>
            <a:off x="5426396" y="2119892"/>
            <a:ext cx="422829" cy="422829"/>
          </a:xfrm>
          <a:prstGeom prst="ellipse">
            <a:avLst/>
          </a:prstGeom>
          <a:solidFill>
            <a:srgbClr val="5FC1C8"/>
          </a:solidFill>
          <a:ln>
            <a:solidFill>
              <a:srgbClr val="5FC1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2">
              <a:solidFill>
                <a:srgbClr val="5FC1C8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48FC68DF-D1F1-4333-8D05-E8C6CC7FB92A}"/>
              </a:ext>
            </a:extLst>
          </p:cNvPr>
          <p:cNvSpPr/>
          <p:nvPr/>
        </p:nvSpPr>
        <p:spPr>
          <a:xfrm>
            <a:off x="7744570" y="2123109"/>
            <a:ext cx="422829" cy="422829"/>
          </a:xfrm>
          <a:prstGeom prst="ellipse">
            <a:avLst/>
          </a:prstGeom>
          <a:solidFill>
            <a:srgbClr val="5FC1C8"/>
          </a:solidFill>
          <a:ln>
            <a:solidFill>
              <a:srgbClr val="5FC1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2">
              <a:solidFill>
                <a:srgbClr val="5FC1C8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21872219-E06B-44A2-BB72-526B094FEA0C}"/>
              </a:ext>
            </a:extLst>
          </p:cNvPr>
          <p:cNvSpPr txBox="1"/>
          <p:nvPr/>
        </p:nvSpPr>
        <p:spPr>
          <a:xfrm>
            <a:off x="3214691" y="2199899"/>
            <a:ext cx="1479014" cy="223986"/>
          </a:xfrm>
          <a:prstGeom prst="rect">
            <a:avLst/>
          </a:prstGeom>
        </p:spPr>
        <p:txBody>
          <a:bodyPr vert="horz" wrap="square" lIns="0" tIns="38771" rIns="0" bIns="0" rtlCol="0" anchor="t">
            <a:spAutoFit/>
          </a:bodyPr>
          <a:lstStyle/>
          <a:p>
            <a:pPr marL="22245">
              <a:spcBef>
                <a:spcPts val="305"/>
              </a:spcBef>
            </a:pPr>
            <a:r>
              <a:rPr lang="fr-FR" sz="1201" b="1" dirty="0">
                <a:solidFill>
                  <a:schemeClr val="bg1"/>
                </a:solidFill>
                <a:latin typeface="ATC Arquette Bold"/>
                <a:cs typeface="Arial"/>
              </a:rPr>
              <a:t>2006</a:t>
            </a: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D42896B8-62A4-4A14-97A2-40995534227C}"/>
              </a:ext>
            </a:extLst>
          </p:cNvPr>
          <p:cNvSpPr txBox="1"/>
          <p:nvPr/>
        </p:nvSpPr>
        <p:spPr>
          <a:xfrm>
            <a:off x="5508480" y="2195428"/>
            <a:ext cx="1479014" cy="223986"/>
          </a:xfrm>
          <a:prstGeom prst="rect">
            <a:avLst/>
          </a:prstGeom>
        </p:spPr>
        <p:txBody>
          <a:bodyPr vert="horz" wrap="square" lIns="0" tIns="38771" rIns="0" bIns="0" rtlCol="0" anchor="t">
            <a:spAutoFit/>
          </a:bodyPr>
          <a:lstStyle/>
          <a:p>
            <a:pPr marL="22245">
              <a:spcBef>
                <a:spcPts val="305"/>
              </a:spcBef>
            </a:pPr>
            <a:r>
              <a:rPr lang="fr-FR" sz="1201" b="1" dirty="0">
                <a:solidFill>
                  <a:schemeClr val="bg1"/>
                </a:solidFill>
                <a:latin typeface="ATC Arquette Bold"/>
                <a:cs typeface="Arial"/>
              </a:rPr>
              <a:t>2010</a:t>
            </a:r>
            <a:endParaRPr lang="en-US" sz="1802" dirty="0"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9BFDF9EE-49A1-4811-8510-A2BA601562EB}"/>
              </a:ext>
            </a:extLst>
          </p:cNvPr>
          <p:cNvSpPr txBox="1"/>
          <p:nvPr/>
        </p:nvSpPr>
        <p:spPr>
          <a:xfrm>
            <a:off x="7838797" y="2199900"/>
            <a:ext cx="1479014" cy="223986"/>
          </a:xfrm>
          <a:prstGeom prst="rect">
            <a:avLst/>
          </a:prstGeom>
        </p:spPr>
        <p:txBody>
          <a:bodyPr vert="horz" wrap="square" lIns="0" tIns="38771" rIns="0" bIns="0" rtlCol="0" anchor="t">
            <a:spAutoFit/>
          </a:bodyPr>
          <a:lstStyle/>
          <a:p>
            <a:pPr marL="22245">
              <a:spcBef>
                <a:spcPts val="305"/>
              </a:spcBef>
            </a:pPr>
            <a:r>
              <a:rPr lang="fr-FR" sz="1201" b="1" dirty="0">
                <a:solidFill>
                  <a:schemeClr val="bg1"/>
                </a:solidFill>
                <a:latin typeface="ATC Arquette Bold"/>
                <a:cs typeface="Arial"/>
              </a:rPr>
              <a:t>2018</a:t>
            </a:r>
            <a:endParaRPr sz="1201" dirty="0">
              <a:solidFill>
                <a:schemeClr val="bg1"/>
              </a:solidFill>
              <a:latin typeface="ATC Arquette" panose="00000500000000000000" pitchFamily="2" charset="0"/>
              <a:cs typeface="Arial"/>
            </a:endParaRPr>
          </a:p>
        </p:txBody>
      </p:sp>
      <p:sp>
        <p:nvSpPr>
          <p:cNvPr id="24" name="object 18">
            <a:extLst>
              <a:ext uri="{FF2B5EF4-FFF2-40B4-BE49-F238E27FC236}">
                <a16:creationId xmlns:a16="http://schemas.microsoft.com/office/drawing/2014/main" id="{BA3186DC-E27B-4E95-8A29-6C6B3E3E5336}"/>
              </a:ext>
            </a:extLst>
          </p:cNvPr>
          <p:cNvSpPr txBox="1"/>
          <p:nvPr/>
        </p:nvSpPr>
        <p:spPr>
          <a:xfrm>
            <a:off x="1083432" y="2195426"/>
            <a:ext cx="1479014" cy="223986"/>
          </a:xfrm>
          <a:prstGeom prst="rect">
            <a:avLst/>
          </a:prstGeom>
        </p:spPr>
        <p:txBody>
          <a:bodyPr vert="horz" wrap="square" lIns="0" tIns="38771" rIns="0" bIns="0" rtlCol="0" anchor="t">
            <a:spAutoFit/>
          </a:bodyPr>
          <a:lstStyle/>
          <a:p>
            <a:pPr marL="22245">
              <a:spcBef>
                <a:spcPts val="305"/>
              </a:spcBef>
            </a:pPr>
            <a:r>
              <a:rPr lang="fr-FR" sz="1201" b="1" dirty="0">
                <a:solidFill>
                  <a:schemeClr val="bg1"/>
                </a:solidFill>
                <a:latin typeface="ATC Arquette Bold"/>
                <a:cs typeface="Arial"/>
              </a:rPr>
              <a:t>1999</a:t>
            </a:r>
            <a:endParaRPr sz="1201" dirty="0">
              <a:solidFill>
                <a:schemeClr val="bg1"/>
              </a:solidFill>
              <a:latin typeface="ATC Arquette" panose="00000500000000000000" pitchFamily="2" charset="0"/>
              <a:cs typeface="Arial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:a16="http://schemas.microsoft.com/office/drawing/2014/main" id="{0E5B1615-5E35-46AE-A6C7-32476D091D42}"/>
              </a:ext>
            </a:extLst>
          </p:cNvPr>
          <p:cNvSpPr txBox="1">
            <a:spLocks/>
          </p:cNvSpPr>
          <p:nvPr/>
        </p:nvSpPr>
        <p:spPr>
          <a:xfrm>
            <a:off x="1062139" y="523338"/>
            <a:ext cx="7845705" cy="401764"/>
          </a:xfrm>
          <a:prstGeom prst="rect">
            <a:avLst/>
          </a:prstGeom>
        </p:spPr>
        <p:txBody>
          <a:bodyPr vert="horz" wrap="square" lIns="0" tIns="16525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11">
              <a:spcBef>
                <a:spcPts val="130"/>
              </a:spcBef>
            </a:pPr>
            <a:r>
              <a:rPr lang="da-DK" sz="2502" kern="0" spc="35" dirty="0" err="1">
                <a:solidFill>
                  <a:srgbClr val="1D1737"/>
                </a:solidFill>
                <a:latin typeface="ATC Arquette Bold"/>
              </a:rPr>
              <a:t>Scaleway</a:t>
            </a:r>
            <a:r>
              <a:rPr lang="da-DK" sz="2502" kern="0" spc="35" dirty="0">
                <a:solidFill>
                  <a:srgbClr val="1D1737"/>
                </a:solidFill>
                <a:latin typeface="ATC Arquette Bold"/>
              </a:rPr>
              <a:t> en </a:t>
            </a:r>
            <a:r>
              <a:rPr lang="da-DK" sz="2502" kern="0" spc="35" dirty="0" err="1">
                <a:solidFill>
                  <a:srgbClr val="1D1737"/>
                </a:solidFill>
                <a:latin typeface="ATC Arquette Bold"/>
              </a:rPr>
              <a:t>quelques</a:t>
            </a:r>
            <a:r>
              <a:rPr lang="da-DK" sz="2502" kern="0" spc="35" dirty="0">
                <a:solidFill>
                  <a:srgbClr val="1D1737"/>
                </a:solidFill>
                <a:latin typeface="ATC Arquette Bold"/>
              </a:rPr>
              <a:t> dates</a:t>
            </a: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B9E8916C-9D97-4623-80C3-4475E0B560F3}"/>
              </a:ext>
            </a:extLst>
          </p:cNvPr>
          <p:cNvSpPr/>
          <p:nvPr/>
        </p:nvSpPr>
        <p:spPr>
          <a:xfrm>
            <a:off x="7063" y="606987"/>
            <a:ext cx="756902" cy="305082"/>
          </a:xfrm>
          <a:custGeom>
            <a:avLst/>
            <a:gdLst/>
            <a:ahLst/>
            <a:cxnLst/>
            <a:rect l="l" t="t" r="r" b="b"/>
            <a:pathLst>
              <a:path w="4076065" h="6850380">
                <a:moveTo>
                  <a:pt x="4076065" y="0"/>
                </a:moveTo>
                <a:lnTo>
                  <a:pt x="0" y="0"/>
                </a:lnTo>
                <a:lnTo>
                  <a:pt x="0" y="6850380"/>
                </a:lnTo>
                <a:lnTo>
                  <a:pt x="4076065" y="6850380"/>
                </a:lnTo>
                <a:lnTo>
                  <a:pt x="4076065" y="0"/>
                </a:lnTo>
                <a:close/>
              </a:path>
            </a:pathLst>
          </a:custGeom>
          <a:solidFill>
            <a:srgbClr val="2C235A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41F4966-BC9E-828D-AC62-62B76BDBCE00}"/>
              </a:ext>
            </a:extLst>
          </p:cNvPr>
          <p:cNvSpPr/>
          <p:nvPr/>
        </p:nvSpPr>
        <p:spPr>
          <a:xfrm>
            <a:off x="10569900" y="2127224"/>
            <a:ext cx="422829" cy="422829"/>
          </a:xfrm>
          <a:prstGeom prst="ellipse">
            <a:avLst/>
          </a:prstGeom>
          <a:solidFill>
            <a:srgbClr val="5FC1C8"/>
          </a:solidFill>
          <a:ln>
            <a:solidFill>
              <a:srgbClr val="5FC1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2" dirty="0">
                <a:solidFill>
                  <a:srgbClr val="5FC1C8"/>
                </a:solidFill>
              </a:rPr>
              <a:t>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84E66F9-93AB-6F69-62D3-9331260FE11E}"/>
              </a:ext>
            </a:extLst>
          </p:cNvPr>
          <p:cNvSpPr txBox="1"/>
          <p:nvPr/>
        </p:nvSpPr>
        <p:spPr>
          <a:xfrm>
            <a:off x="10550643" y="2195426"/>
            <a:ext cx="1987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45">
              <a:spcBef>
                <a:spcPts val="305"/>
              </a:spcBef>
            </a:pPr>
            <a:r>
              <a:rPr lang="fr-FR" sz="1200" b="1" dirty="0">
                <a:solidFill>
                  <a:schemeClr val="bg1"/>
                </a:solidFill>
                <a:latin typeface="ATC Arquette Bold"/>
                <a:cs typeface="Arial"/>
              </a:rPr>
              <a:t>2020</a:t>
            </a:r>
            <a:endParaRPr lang="fr-FR" sz="1200" dirty="0">
              <a:solidFill>
                <a:schemeClr val="bg1"/>
              </a:solidFill>
              <a:latin typeface="ATC Arquette" panose="00000500000000000000" pitchFamily="2" charset="0"/>
              <a:cs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733988-AFBB-C963-3D8F-21141FE8FAFE}"/>
              </a:ext>
            </a:extLst>
          </p:cNvPr>
          <p:cNvSpPr txBox="1"/>
          <p:nvPr/>
        </p:nvSpPr>
        <p:spPr>
          <a:xfrm>
            <a:off x="9526556" y="2973572"/>
            <a:ext cx="2330317" cy="966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3849">
              <a:spcBef>
                <a:spcPts val="305"/>
              </a:spcBef>
            </a:pPr>
            <a:r>
              <a:rPr lang="fr-FR" sz="1000" b="1" dirty="0">
                <a:solidFill>
                  <a:srgbClr val="4C4966"/>
                </a:solidFill>
                <a:latin typeface="ATC Arquette Bold"/>
                <a:cs typeface="Arial"/>
              </a:rPr>
              <a:t>Online by  </a:t>
            </a:r>
            <a:r>
              <a:rPr lang="fr-FR" sz="1000" b="1" dirty="0" err="1">
                <a:solidFill>
                  <a:srgbClr val="4C4966"/>
                </a:solidFill>
                <a:latin typeface="ATC Arquette Bold"/>
                <a:cs typeface="Arial"/>
              </a:rPr>
              <a:t>Scaleway</a:t>
            </a:r>
            <a:r>
              <a:rPr lang="fr-FR" sz="1000" b="1" dirty="0">
                <a:solidFill>
                  <a:srgbClr val="4C4966"/>
                </a:solidFill>
                <a:latin typeface="ATC Arquette Bold"/>
                <a:cs typeface="Arial"/>
              </a:rPr>
              <a:t> =&gt; </a:t>
            </a:r>
            <a:r>
              <a:rPr lang="fr-FR" sz="1000" b="1" dirty="0" err="1">
                <a:solidFill>
                  <a:srgbClr val="4C4966"/>
                </a:solidFill>
                <a:latin typeface="ATC Arquette Bold"/>
                <a:cs typeface="Arial"/>
              </a:rPr>
              <a:t>Scaleway</a:t>
            </a:r>
            <a:endParaRPr lang="fr-FR" sz="1000" b="1" dirty="0">
              <a:solidFill>
                <a:srgbClr val="4C4966"/>
              </a:solidFill>
              <a:latin typeface="ATC Arquette Bold"/>
              <a:cs typeface="Arial"/>
            </a:endParaRPr>
          </a:p>
          <a:p>
            <a:pPr marL="184316">
              <a:spcBef>
                <a:spcPts val="309"/>
              </a:spcBef>
            </a:pPr>
            <a:endParaRPr lang="fr-FR" sz="1000" dirty="0">
              <a:solidFill>
                <a:srgbClr val="4C4966"/>
              </a:solidFill>
              <a:latin typeface="ATC Arquette Bold" panose="00000800000000000000" pitchFamily="2" charset="0"/>
              <a:cs typeface="Arial"/>
            </a:endParaRPr>
          </a:p>
          <a:p>
            <a:pPr marL="12711" marR="81989">
              <a:lnSpc>
                <a:spcPts val="1431"/>
              </a:lnSpc>
              <a:spcBef>
                <a:spcPts val="15"/>
              </a:spcBef>
              <a:tabLst>
                <a:tab pos="307617" algn="l"/>
                <a:tab pos="308252" algn="l"/>
              </a:tabLst>
            </a:pPr>
            <a:r>
              <a:rPr lang="fr-FR" sz="1000" dirty="0">
                <a:solidFill>
                  <a:srgbClr val="4C4966"/>
                </a:solidFill>
                <a:latin typeface="Arial"/>
                <a:cs typeface="Arial"/>
              </a:rPr>
              <a:t>→</a:t>
            </a:r>
            <a:r>
              <a:rPr lang="fr-FR" sz="1000" spc="250" dirty="0">
                <a:solidFill>
                  <a:srgbClr val="4C4966"/>
                </a:solidFill>
                <a:latin typeface="Arial"/>
                <a:cs typeface="Arial"/>
              </a:rPr>
              <a:t> </a:t>
            </a:r>
            <a:r>
              <a:rPr lang="fr-FR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Online by </a:t>
            </a:r>
            <a:r>
              <a:rPr lang="fr-FR" sz="1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Scaleway</a:t>
            </a:r>
            <a:r>
              <a:rPr lang="fr-FR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=&gt; </a:t>
            </a:r>
            <a:r>
              <a:rPr lang="fr-FR" sz="1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Scaleway</a:t>
            </a:r>
            <a:r>
              <a:rPr lang="fr-FR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Dedibox</a:t>
            </a:r>
            <a:r>
              <a:rPr lang="fr-FR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=&gt; </a:t>
            </a:r>
            <a:r>
              <a:rPr lang="fr-FR" sz="1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Scaleway</a:t>
            </a:r>
            <a:endParaRPr lang="fr-FR" sz="1000" dirty="0">
              <a:ea typeface="+mn-lt"/>
              <a:cs typeface="+mn-lt"/>
            </a:endParaRPr>
          </a:p>
          <a:p>
            <a:pPr marL="12711" marR="81989">
              <a:lnSpc>
                <a:spcPts val="1431"/>
              </a:lnSpc>
              <a:spcBef>
                <a:spcPts val="15"/>
              </a:spcBef>
              <a:tabLst>
                <a:tab pos="307617" algn="l"/>
                <a:tab pos="308252" algn="l"/>
              </a:tabLst>
            </a:pPr>
            <a:endParaRPr lang="fr-FR" sz="1000" dirty="0">
              <a:solidFill>
                <a:srgbClr val="212529"/>
              </a:solidFill>
              <a:latin typeface="ATC Arquette" panose="00000500000000000000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694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65EBB36E-2CA1-402A-9641-37AA428FD6C4}"/>
              </a:ext>
            </a:extLst>
          </p:cNvPr>
          <p:cNvSpPr/>
          <p:nvPr/>
        </p:nvSpPr>
        <p:spPr>
          <a:xfrm>
            <a:off x="0" y="648"/>
            <a:ext cx="4298094" cy="6857352"/>
          </a:xfrm>
          <a:custGeom>
            <a:avLst/>
            <a:gdLst/>
            <a:ahLst/>
            <a:cxnLst/>
            <a:rect l="l" t="t" r="r" b="b"/>
            <a:pathLst>
              <a:path w="3441065" h="7560309">
                <a:moveTo>
                  <a:pt x="3441001" y="0"/>
                </a:moveTo>
                <a:lnTo>
                  <a:pt x="0" y="0"/>
                </a:lnTo>
                <a:lnTo>
                  <a:pt x="0" y="7559992"/>
                </a:lnTo>
                <a:lnTo>
                  <a:pt x="3441001" y="7559992"/>
                </a:lnTo>
                <a:lnTo>
                  <a:pt x="34410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lang="fr-FR" sz="1802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9EFDF-D6F3-4846-A591-2ABDC6C530F1}"/>
              </a:ext>
            </a:extLst>
          </p:cNvPr>
          <p:cNvSpPr txBox="1"/>
          <p:nvPr/>
        </p:nvSpPr>
        <p:spPr>
          <a:xfrm>
            <a:off x="432097" y="675299"/>
            <a:ext cx="3729085" cy="955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525" tIns="45762" rIns="91525" bIns="45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5"/>
              </a:spcBef>
            </a:pPr>
            <a:r>
              <a:rPr lang="fr-FR" sz="2803" b="1" dirty="0">
                <a:solidFill>
                  <a:srgbClr val="00B0F0"/>
                </a:solidFill>
                <a:ea typeface="+mn-lt"/>
                <a:cs typeface="+mn-lt"/>
              </a:rPr>
              <a:t>POC : </a:t>
            </a:r>
            <a:r>
              <a:rPr lang="fr-FR" sz="2803" b="1" dirty="0" err="1">
                <a:solidFill>
                  <a:srgbClr val="00B0F0"/>
                </a:solidFill>
                <a:ea typeface="+mn-lt"/>
                <a:cs typeface="+mn-lt"/>
              </a:rPr>
              <a:t>Scaleway</a:t>
            </a:r>
            <a:endParaRPr lang="fr-FR" sz="2803" dirty="0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spcBef>
                <a:spcPts val="40"/>
              </a:spcBef>
            </a:pPr>
            <a:r>
              <a:rPr lang="fr-FR" sz="2803" dirty="0">
                <a:solidFill>
                  <a:srgbClr val="FFFFFF"/>
                </a:solidFill>
                <a:ea typeface="+mn-lt"/>
                <a:cs typeface="+mn-lt"/>
              </a:rPr>
              <a:t>Quoi ?</a:t>
            </a:r>
            <a:endParaRPr lang="fr-FR" sz="2803" dirty="0"/>
          </a:p>
        </p:txBody>
      </p:sp>
      <p:pic>
        <p:nvPicPr>
          <p:cNvPr id="2" name="Picture 2" descr="Découverte des réseaux virtuels chez Scaleway, la brique manquante ?">
            <a:extLst>
              <a:ext uri="{FF2B5EF4-FFF2-40B4-BE49-F238E27FC236}">
                <a16:creationId xmlns:a16="http://schemas.microsoft.com/office/drawing/2014/main" id="{B722E266-FC59-9D31-2CE2-C1462F31F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2" r="1334" b="14188"/>
          <a:stretch/>
        </p:blipFill>
        <p:spPr bwMode="auto">
          <a:xfrm>
            <a:off x="4593279" y="480366"/>
            <a:ext cx="7211514" cy="153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The cloud of choice | Scaleway">
            <a:extLst>
              <a:ext uri="{FF2B5EF4-FFF2-40B4-BE49-F238E27FC236}">
                <a16:creationId xmlns:a16="http://schemas.microsoft.com/office/drawing/2014/main" id="{35C636E7-0978-EAE9-4DFE-4E662DF6A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28" y="2546118"/>
            <a:ext cx="6056276" cy="400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84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4695E7BB-85D7-4A25-BCC3-77E6E3A25BF5}"/>
              </a:ext>
            </a:extLst>
          </p:cNvPr>
          <p:cNvSpPr/>
          <p:nvPr/>
        </p:nvSpPr>
        <p:spPr>
          <a:xfrm>
            <a:off x="7062" y="-28601"/>
            <a:ext cx="12184232" cy="6886601"/>
          </a:xfrm>
          <a:custGeom>
            <a:avLst/>
            <a:gdLst/>
            <a:ahLst/>
            <a:cxnLst/>
            <a:rect l="l" t="t" r="r" b="b"/>
            <a:pathLst>
              <a:path w="12172950" h="6851015">
                <a:moveTo>
                  <a:pt x="12172950" y="0"/>
                </a:moveTo>
                <a:lnTo>
                  <a:pt x="0" y="0"/>
                </a:lnTo>
                <a:lnTo>
                  <a:pt x="0" y="6850507"/>
                </a:lnTo>
                <a:lnTo>
                  <a:pt x="12172950" y="6850507"/>
                </a:lnTo>
                <a:lnTo>
                  <a:pt x="12172950" y="0"/>
                </a:lnTo>
                <a:close/>
              </a:path>
            </a:pathLst>
          </a:custGeom>
          <a:solidFill>
            <a:srgbClr val="120D39"/>
          </a:solidFill>
        </p:spPr>
        <p:txBody>
          <a:bodyPr wrap="square" lIns="0" tIns="0" rIns="0" bIns="0" rtlCol="0"/>
          <a:lstStyle/>
          <a:p>
            <a:endParaRPr lang="fr-FR" sz="1802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9E9362-989E-46EA-8C83-3D0B246220F4}"/>
              </a:ext>
            </a:extLst>
          </p:cNvPr>
          <p:cNvCxnSpPr>
            <a:cxnSpLocks/>
          </p:cNvCxnSpPr>
          <p:nvPr/>
        </p:nvCxnSpPr>
        <p:spPr>
          <a:xfrm>
            <a:off x="833327" y="6098472"/>
            <a:ext cx="100677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ject 3">
            <a:extLst>
              <a:ext uri="{FF2B5EF4-FFF2-40B4-BE49-F238E27FC236}">
                <a16:creationId xmlns:a16="http://schemas.microsoft.com/office/drawing/2014/main" id="{6DF92621-756D-4E01-BA8F-90BE56824C1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0634" y="5932504"/>
            <a:ext cx="356077" cy="33193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2D61451-FE86-6841-2566-365450D737DF}"/>
              </a:ext>
            </a:extLst>
          </p:cNvPr>
          <p:cNvSpPr txBox="1"/>
          <p:nvPr/>
        </p:nvSpPr>
        <p:spPr>
          <a:xfrm>
            <a:off x="4383156" y="2756454"/>
            <a:ext cx="34256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spc="-75" dirty="0">
                <a:solidFill>
                  <a:srgbClr val="FFFFFF"/>
                </a:solidFill>
                <a:latin typeface="ATC Arquette Black"/>
                <a:cs typeface="ATC Arquette Black"/>
              </a:rPr>
              <a:t>Pourquoi ?</a:t>
            </a:r>
            <a:br>
              <a:rPr lang="fr-FR" sz="5400" b="1" spc="-75" dirty="0">
                <a:solidFill>
                  <a:srgbClr val="FFFFFF"/>
                </a:solidFill>
                <a:latin typeface="ATC Arquette Black"/>
                <a:cs typeface="ATC Arquette Black"/>
              </a:rPr>
            </a:br>
            <a:br>
              <a:rPr lang="fr-FR" sz="5400" b="1" spc="-75" dirty="0">
                <a:solidFill>
                  <a:srgbClr val="FFFFFF"/>
                </a:solidFill>
                <a:latin typeface="ATC Arquette Black"/>
                <a:cs typeface="ATC Arquette Black"/>
              </a:rPr>
            </a:br>
            <a:endParaRPr lang="fr-FR" sz="5400" dirty="0">
              <a:latin typeface="ATC Arquette Black"/>
              <a:cs typeface="ATC Arquette Black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965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65EBB36E-2CA1-402A-9641-37AA428FD6C4}"/>
              </a:ext>
            </a:extLst>
          </p:cNvPr>
          <p:cNvSpPr/>
          <p:nvPr/>
        </p:nvSpPr>
        <p:spPr>
          <a:xfrm>
            <a:off x="0" y="648"/>
            <a:ext cx="4298094" cy="6857352"/>
          </a:xfrm>
          <a:custGeom>
            <a:avLst/>
            <a:gdLst/>
            <a:ahLst/>
            <a:cxnLst/>
            <a:rect l="l" t="t" r="r" b="b"/>
            <a:pathLst>
              <a:path w="3441065" h="7560309">
                <a:moveTo>
                  <a:pt x="3441001" y="0"/>
                </a:moveTo>
                <a:lnTo>
                  <a:pt x="0" y="0"/>
                </a:lnTo>
                <a:lnTo>
                  <a:pt x="0" y="7559992"/>
                </a:lnTo>
                <a:lnTo>
                  <a:pt x="3441001" y="7559992"/>
                </a:lnTo>
                <a:lnTo>
                  <a:pt x="3441001" y="0"/>
                </a:lnTo>
                <a:close/>
              </a:path>
            </a:pathLst>
          </a:custGeom>
          <a:solidFill>
            <a:srgbClr val="29255F"/>
          </a:solidFill>
        </p:spPr>
        <p:txBody>
          <a:bodyPr wrap="square" lIns="0" tIns="0" rIns="0" bIns="0" rtlCol="0"/>
          <a:lstStyle/>
          <a:p>
            <a:endParaRPr lang="fr-FR" sz="1802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9EFDF-D6F3-4846-A591-2ABDC6C530F1}"/>
              </a:ext>
            </a:extLst>
          </p:cNvPr>
          <p:cNvSpPr txBox="1"/>
          <p:nvPr/>
        </p:nvSpPr>
        <p:spPr>
          <a:xfrm>
            <a:off x="432097" y="675299"/>
            <a:ext cx="3729085" cy="955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525" tIns="45762" rIns="91525" bIns="45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5"/>
              </a:spcBef>
            </a:pPr>
            <a:r>
              <a:rPr lang="fr-FR" sz="2803" b="1" dirty="0">
                <a:solidFill>
                  <a:srgbClr val="00B0F0"/>
                </a:solidFill>
                <a:ea typeface="+mn-lt"/>
                <a:cs typeface="+mn-lt"/>
              </a:rPr>
              <a:t>POC : </a:t>
            </a:r>
            <a:r>
              <a:rPr lang="fr-FR" sz="2803" b="1" dirty="0" err="1">
                <a:solidFill>
                  <a:srgbClr val="00B0F0"/>
                </a:solidFill>
                <a:ea typeface="+mn-lt"/>
                <a:cs typeface="+mn-lt"/>
              </a:rPr>
              <a:t>Scaleway</a:t>
            </a:r>
            <a:endParaRPr lang="fr-FR" sz="2803" dirty="0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spcBef>
                <a:spcPts val="40"/>
              </a:spcBef>
            </a:pPr>
            <a:r>
              <a:rPr lang="fr-FR" sz="2803" dirty="0">
                <a:solidFill>
                  <a:srgbClr val="FFFFFF"/>
                </a:solidFill>
                <a:ea typeface="+mn-lt"/>
                <a:cs typeface="+mn-lt"/>
              </a:rPr>
              <a:t>Objectif du POC</a:t>
            </a:r>
            <a:endParaRPr lang="fr-FR" sz="2803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BAAC8A-1ECA-4799-217C-E043DD78E4A8}"/>
              </a:ext>
            </a:extLst>
          </p:cNvPr>
          <p:cNvSpPr txBox="1"/>
          <p:nvPr/>
        </p:nvSpPr>
        <p:spPr>
          <a:xfrm>
            <a:off x="4593279" y="1367629"/>
            <a:ext cx="73129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Avoir une solution moins cher que les services AWS </a:t>
            </a:r>
            <a:br>
              <a:rPr lang="fr-FR" sz="1800" dirty="0"/>
            </a:br>
            <a:r>
              <a:rPr lang="fr-FR" sz="1800" dirty="0"/>
              <a:t>Pour un équivalent performance/fiabilité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Mettre en avant un sujet d’innovation avec une</a:t>
            </a:r>
            <a:br>
              <a:rPr lang="fr-FR" dirty="0"/>
            </a:br>
            <a:r>
              <a:rPr lang="fr-FR" dirty="0"/>
              <a:t>solution française 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Tester des solutions agnostiques Cloud 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pic>
        <p:nvPicPr>
          <p:cNvPr id="1026" name="Picture 2" descr="Français Coq Coq Disolement Sur Le Fond Blanc Vecteurs libres de droits et  plus d'images vectorielles de Coq - Coq, France, Drapeau français - iStock">
            <a:extLst>
              <a:ext uri="{FF2B5EF4-FFF2-40B4-BE49-F238E27FC236}">
                <a16:creationId xmlns:a16="http://schemas.microsoft.com/office/drawing/2014/main" id="{CB4B814E-6071-C7BC-0F99-9A217B4BB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8" t="16895" r="16063" b="14062"/>
          <a:stretch/>
        </p:blipFill>
        <p:spPr bwMode="auto">
          <a:xfrm>
            <a:off x="10314173" y="2573645"/>
            <a:ext cx="801992" cy="71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vis Scaleway (Test 2023) : l'hébergement à la sauce Free">
            <a:extLst>
              <a:ext uri="{FF2B5EF4-FFF2-40B4-BE49-F238E27FC236}">
                <a16:creationId xmlns:a16="http://schemas.microsoft.com/office/drawing/2014/main" id="{86644EBE-9202-78F3-A897-99CA2306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173" y="1354446"/>
            <a:ext cx="716675" cy="71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9B331D-B575-1E03-0DE4-4B4C8830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880" y="3834371"/>
            <a:ext cx="998577" cy="115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54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4695E7BB-85D7-4A25-BCC3-77E6E3A25BF5}"/>
              </a:ext>
            </a:extLst>
          </p:cNvPr>
          <p:cNvSpPr/>
          <p:nvPr/>
        </p:nvSpPr>
        <p:spPr>
          <a:xfrm>
            <a:off x="7062" y="-28601"/>
            <a:ext cx="12184232" cy="6886601"/>
          </a:xfrm>
          <a:custGeom>
            <a:avLst/>
            <a:gdLst/>
            <a:ahLst/>
            <a:cxnLst/>
            <a:rect l="l" t="t" r="r" b="b"/>
            <a:pathLst>
              <a:path w="12172950" h="6851015">
                <a:moveTo>
                  <a:pt x="12172950" y="0"/>
                </a:moveTo>
                <a:lnTo>
                  <a:pt x="0" y="0"/>
                </a:lnTo>
                <a:lnTo>
                  <a:pt x="0" y="6850507"/>
                </a:lnTo>
                <a:lnTo>
                  <a:pt x="12172950" y="6850507"/>
                </a:lnTo>
                <a:lnTo>
                  <a:pt x="12172950" y="0"/>
                </a:lnTo>
                <a:close/>
              </a:path>
            </a:pathLst>
          </a:custGeom>
          <a:solidFill>
            <a:srgbClr val="120D39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9E9362-989E-46EA-8C83-3D0B246220F4}"/>
              </a:ext>
            </a:extLst>
          </p:cNvPr>
          <p:cNvCxnSpPr>
            <a:cxnSpLocks/>
          </p:cNvCxnSpPr>
          <p:nvPr/>
        </p:nvCxnSpPr>
        <p:spPr>
          <a:xfrm>
            <a:off x="833327" y="6098472"/>
            <a:ext cx="100677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ject 3">
            <a:extLst>
              <a:ext uri="{FF2B5EF4-FFF2-40B4-BE49-F238E27FC236}">
                <a16:creationId xmlns:a16="http://schemas.microsoft.com/office/drawing/2014/main" id="{6DF92621-756D-4E01-BA8F-90BE56824C1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0634" y="5932504"/>
            <a:ext cx="356077" cy="3319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3328" y="3971967"/>
            <a:ext cx="8236039" cy="568053"/>
          </a:xfrm>
          <a:prstGeom prst="rect">
            <a:avLst/>
          </a:prstGeom>
        </p:spPr>
        <p:txBody>
          <a:bodyPr vert="horz" wrap="square" lIns="0" tIns="13347" rIns="0" bIns="0" rtlCol="0" anchor="t">
            <a:spAutoFit/>
          </a:bodyPr>
          <a:lstStyle/>
          <a:p>
            <a:pPr>
              <a:spcBef>
                <a:spcPts val="105"/>
              </a:spcBef>
            </a:pPr>
            <a:r>
              <a:rPr lang="fr-FR" sz="4004" dirty="0">
                <a:latin typeface="ATC Arquette Bold"/>
              </a:rPr>
              <a:t>Comparatif AWS VS </a:t>
            </a:r>
            <a:r>
              <a:rPr lang="fr-FR" sz="4004" dirty="0" err="1">
                <a:latin typeface="ATC Arquette Bold"/>
              </a:rPr>
              <a:t>Scaleway</a:t>
            </a:r>
            <a:endParaRPr lang="fr-FR" sz="4004" dirty="0">
              <a:latin typeface="ATC Arquette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179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8573</TotalTime>
  <Words>618</Words>
  <Application>Microsoft Macintosh PowerPoint</Application>
  <PresentationFormat>Grand écran</PresentationFormat>
  <Paragraphs>160</Paragraphs>
  <Slides>37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4" baseType="lpstr">
      <vt:lpstr>Arial</vt:lpstr>
      <vt:lpstr>ATC Arquette</vt:lpstr>
      <vt:lpstr>ATC Arquette Black</vt:lpstr>
      <vt:lpstr>ATC Arquette Bold</vt:lpstr>
      <vt:lpstr>Calibri</vt:lpstr>
      <vt:lpstr>Calibri Light</vt:lpstr>
      <vt:lpstr>Thème Office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Comparatif AWS VS Scaleway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Approche IaC et Helm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Approche GitOps et Fluxcd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Secret Management </vt:lpstr>
      <vt:lpstr>Présentation PowerPoint</vt:lpstr>
      <vt:lpstr>Présentation PowerPoint</vt:lpstr>
      <vt:lpstr>Présentation PowerPoint</vt:lpstr>
      <vt:lpstr>Présentation PowerPoint</vt:lpstr>
      <vt:lpstr>En résumé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Jeannot Ranaivosoa</dc:creator>
  <cp:lastModifiedBy>Jeannot Ranaivosoa</cp:lastModifiedBy>
  <cp:revision>2</cp:revision>
  <dcterms:created xsi:type="dcterms:W3CDTF">2023-07-21T13:22:54Z</dcterms:created>
  <dcterms:modified xsi:type="dcterms:W3CDTF">2023-08-02T13:30:31Z</dcterms:modified>
</cp:coreProperties>
</file>