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12192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2" roundtripDataSignature="AMtx7mhNC/PZArjFjAubOmnXDyk5rNuM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3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obj">
  <p:cSld name="OBJEC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i="0" sz="10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7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47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7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8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8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8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48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5" name="Google Shape;9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84424" y="6377921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9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9" name="Google Shape;99;p4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4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0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0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07" name="Google Shape;107;p5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5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0" name="Google Shape;110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4424" y="6377921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3" name="Google Shape;23;p3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>
  <p:cSld name="Title,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1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" name="Google Shape;34;p4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41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8" name="Google Shape;38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4424" y="6390984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42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Arial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47" name="Google Shape;47;p4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8" name="Google Shape;48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4424" y="6377921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2" name="Google Shape;52;p4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4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4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6" name="Google Shape;7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4424" y="6390984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37"/>
          <p:cNvSpPr/>
          <p:nvPr/>
        </p:nvSpPr>
        <p:spPr>
          <a:xfrm>
            <a:off x="0" y="6334316"/>
            <a:ext cx="12192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3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3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 "/>
              <a:defRPr b="0" i="0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◦"/>
              <a:defRPr b="0" i="0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3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" name="Google Shape;14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388678" y="112257"/>
            <a:ext cx="803322" cy="69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84424" y="6377921"/>
            <a:ext cx="1009396" cy="47683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en.wikipedia.org/wiki/Dart_" TargetMode="External"/><Relationship Id="rId4" Type="http://schemas.openxmlformats.org/officeDocument/2006/relationships/hyperlink" Target="http://www.dartlang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/>
          <p:nvPr/>
        </p:nvSpPr>
        <p:spPr>
          <a:xfrm>
            <a:off x="0" y="2514600"/>
            <a:ext cx="12192000" cy="2438400"/>
          </a:xfrm>
          <a:prstGeom prst="rect">
            <a:avLst/>
          </a:prstGeom>
          <a:solidFill>
            <a:srgbClr val="92D050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2316492" y="3407899"/>
            <a:ext cx="7848600" cy="2804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1900">
            <a:spAutoFit/>
          </a:bodyPr>
          <a:lstStyle/>
          <a:p>
            <a:pPr indent="-2105025" lvl="0" marL="2114074" marR="3810" rtl="0" algn="l">
              <a:lnSpc>
                <a:spcPct val="809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Programação para Dispositivos Móveis</a:t>
            </a:r>
            <a:endParaRPr b="0" i="0" sz="4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05025" lvl="0" marL="2114074" marR="3810" rtl="0" algn="l">
              <a:lnSpc>
                <a:spcPct val="80937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05025" lvl="0" marL="2114074" marR="3810" rtl="0" algn="l">
              <a:lnSpc>
                <a:spcPct val="80937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105025" lvl="0" marL="2114074" marR="3810" rtl="0" algn="ctr">
              <a:lnSpc>
                <a:spcPct val="107916"/>
              </a:lnSpc>
              <a:spcBef>
                <a:spcPts val="566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B050"/>
                </a:solidFill>
                <a:latin typeface="Trebuchet MS"/>
                <a:ea typeface="Trebuchet MS"/>
                <a:cs typeface="Trebuchet MS"/>
                <a:sym typeface="Trebuchet MS"/>
              </a:rPr>
              <a:t>Introdução ao Dart Language</a:t>
            </a:r>
            <a:endParaRPr b="0" i="0" sz="3600" u="none" cap="none" strike="noStrike">
              <a:solidFill>
                <a:srgbClr val="00B05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7" name="Google Shape;11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241470"/>
            <a:ext cx="3271901" cy="154562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8382000" y="942797"/>
            <a:ext cx="30213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700">
            <a:noAutofit/>
          </a:bodyPr>
          <a:lstStyle/>
          <a:p>
            <a:pPr indent="184308" lvl="0" marL="9525" marR="3810" rtl="0" algn="ctr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rgbClr val="385622"/>
                </a:solidFill>
                <a:latin typeface="Trebuchet MS"/>
                <a:ea typeface="Trebuchet MS"/>
                <a:cs typeface="Trebuchet MS"/>
                <a:sym typeface="Trebuchet MS"/>
              </a:rPr>
              <a:t>Prof. Dr. Otilio Paulo</a:t>
            </a:r>
            <a:endParaRPr/>
          </a:p>
          <a:p>
            <a:pPr indent="184308" lvl="0" marL="9525" marR="3810" rtl="0" algn="ctr">
              <a:lnSpc>
                <a:spcPct val="1014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rPr i="1" lang="pt-BR" sz="1500">
                <a:solidFill>
                  <a:srgbClr val="385622"/>
                </a:solidFill>
                <a:latin typeface="Trebuchet MS"/>
                <a:ea typeface="Trebuchet MS"/>
                <a:cs typeface="Trebuchet MS"/>
                <a:sym typeface="Trebuchet MS"/>
              </a:rPr>
              <a:t>otilio.paulo@ifpi.edu.br</a:t>
            </a:r>
            <a:endParaRPr sz="180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028699" y="2153955"/>
            <a:ext cx="10210799" cy="110228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7300">
            <a:spAutoFit/>
          </a:bodyPr>
          <a:lstStyle/>
          <a:p>
            <a:pPr indent="-256539" lvl="0" marL="268605" marR="5080" rtl="0" algn="l">
              <a:lnSpc>
                <a:spcPct val="968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1850"/>
              <a:buFont typeface="Arial"/>
              <a:buNone/>
            </a:pPr>
            <a:r>
              <a:rPr lang="pt-BR" sz="1850">
                <a:solidFill>
                  <a:srgbClr val="2CA1BE"/>
                </a:solidFill>
              </a:rPr>
              <a:t></a:t>
            </a:r>
            <a:r>
              <a:rPr lang="pt-BR" sz="2400">
                <a:solidFill>
                  <a:srgbClr val="2CA1BE"/>
                </a:solidFill>
              </a:rPr>
              <a:t>	</a:t>
            </a:r>
            <a:r>
              <a:rPr lang="pt-BR" sz="2400">
                <a:solidFill>
                  <a:schemeClr val="dk1"/>
                </a:solidFill>
              </a:rPr>
              <a:t>Dart suporta funções top-level, como a  função </a:t>
            </a:r>
            <a:r>
              <a:rPr i="1" lang="pt-BR" sz="2400">
                <a:solidFill>
                  <a:schemeClr val="dk1"/>
                </a:solidFill>
              </a:rPr>
              <a:t>main()</a:t>
            </a:r>
            <a:r>
              <a:rPr lang="pt-BR" sz="2400">
                <a:solidFill>
                  <a:schemeClr val="dk1"/>
                </a:solidFill>
              </a:rPr>
              <a:t>, por exemplo, bem como  funções agregadas a uma classe (métodos  </a:t>
            </a:r>
            <a:r>
              <a:rPr i="1" lang="pt-BR" sz="2400">
                <a:solidFill>
                  <a:schemeClr val="dk1"/>
                </a:solidFill>
              </a:rPr>
              <a:t>static</a:t>
            </a:r>
            <a:r>
              <a:rPr lang="pt-BR" sz="2400">
                <a:solidFill>
                  <a:schemeClr val="dk1"/>
                </a:solidFill>
              </a:rPr>
              <a:t>) ou objeto (métodos de instância);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82" name="Google Shape;182;p10"/>
          <p:cNvSpPr txBox="1"/>
          <p:nvPr/>
        </p:nvSpPr>
        <p:spPr>
          <a:xfrm>
            <a:off x="990598" y="3581400"/>
            <a:ext cx="10286999" cy="18771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-256539" lvl="0" marL="268605" marR="32131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 permite criação de funções aninhadas  (uma função dentro de outra);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080" rtl="0" algn="l">
              <a:lnSpc>
                <a:spcPct val="97900"/>
              </a:lnSpc>
              <a:spcBef>
                <a:spcPts val="335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 não possui as palavras-chave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private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protected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Para definir um  identificador como privado, inicie-o com um  underline (_);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1028699" y="652271"/>
            <a:ext cx="7552944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1417320" y="2471159"/>
            <a:ext cx="7839455" cy="3286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4600">
            <a:spAutoFit/>
          </a:bodyPr>
          <a:lstStyle/>
          <a:p>
            <a:pPr indent="-256539" lvl="0" marL="268605" marR="50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CA1BE"/>
                </a:solidFill>
              </a:rPr>
              <a:t>	</a:t>
            </a:r>
            <a:r>
              <a:rPr lang="pt-BR" sz="2400"/>
              <a:t>Dart possui dois modos de tempo de  execução:</a:t>
            </a:r>
            <a:endParaRPr sz="2400"/>
          </a:p>
        </p:txBody>
      </p:sp>
      <p:sp>
        <p:nvSpPr>
          <p:cNvPr id="189" name="Google Shape;189;p11"/>
          <p:cNvSpPr txBox="1"/>
          <p:nvPr/>
        </p:nvSpPr>
        <p:spPr>
          <a:xfrm>
            <a:off x="1417320" y="3352800"/>
            <a:ext cx="9707880" cy="1608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-228600" lvl="0" marL="524510" marR="0" rtl="0" algn="l"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Production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Mais rápido;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524510" marR="0" rtl="0" algn="l">
              <a:lnSpc>
                <a:spcPct val="119583"/>
              </a:lnSpc>
              <a:spcBef>
                <a:spcPts val="17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 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Próprio para desenvolvimento 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52451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depuração.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35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 outras características.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1"/>
          <p:cNvSpPr/>
          <p:nvPr/>
        </p:nvSpPr>
        <p:spPr>
          <a:xfrm>
            <a:off x="1066800" y="756910"/>
            <a:ext cx="7552944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</a:rPr>
              <a:t>Instalação do Dart</a:t>
            </a:r>
            <a:endParaRPr sz="5321">
              <a:solidFill>
                <a:schemeClr val="dk1"/>
              </a:solidFill>
            </a:endParaRPr>
          </a:p>
        </p:txBody>
      </p:sp>
      <p:sp>
        <p:nvSpPr>
          <p:cNvPr id="196" name="Google Shape;196;p12"/>
          <p:cNvSpPr txBox="1"/>
          <p:nvPr/>
        </p:nvSpPr>
        <p:spPr>
          <a:xfrm>
            <a:off x="1326769" y="2455076"/>
            <a:ext cx="10971300" cy="39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061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56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https://dart.dev/get-dart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3"/>
          <p:cNvSpPr txBox="1"/>
          <p:nvPr/>
        </p:nvSpPr>
        <p:spPr>
          <a:xfrm>
            <a:off x="1247763" y="642050"/>
            <a:ext cx="3629671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Instalação</a:t>
            </a:r>
            <a:endParaRPr/>
          </a:p>
        </p:txBody>
      </p:sp>
      <p:sp>
        <p:nvSpPr>
          <p:cNvPr id="202" name="Google Shape;202;p13"/>
          <p:cNvSpPr txBox="1"/>
          <p:nvPr/>
        </p:nvSpPr>
        <p:spPr>
          <a:xfrm>
            <a:off x="1899322" y="2171517"/>
            <a:ext cx="8393356" cy="3925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061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Verificar versão instalada através de</a:t>
            </a:r>
            <a:endParaRPr/>
          </a:p>
          <a:p>
            <a:pPr indent="-391846" lvl="0" marL="522461" marR="0" rtl="0" algn="l">
              <a:spcBef>
                <a:spcPts val="1714"/>
              </a:spcBef>
              <a:spcAft>
                <a:spcPts val="0"/>
              </a:spcAft>
              <a:buClr>
                <a:srgbClr val="000000"/>
              </a:buClr>
              <a:buSzPts val="1742"/>
              <a:buFont typeface="Noto Sans Symbols"/>
              <a:buChar char="●"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 --version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260" lvl="0" marL="522461" marR="0" rtl="0" algn="l">
              <a:spcBef>
                <a:spcPts val="1714"/>
              </a:spcBef>
              <a:spcAft>
                <a:spcPts val="0"/>
              </a:spcAft>
              <a:buClr>
                <a:srgbClr val="000000"/>
              </a:buClr>
              <a:buSzPts val="1742"/>
              <a:buFont typeface="Noto Sans Symbols"/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709001" y="1802891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1846" lvl="0" marL="52246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2"/>
              <a:buFont typeface="Noto Sans Symbols"/>
              <a:buChar char="●"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 visual studio code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1846" lvl="0" marL="522461" marR="0" rtl="0" algn="l">
              <a:spcBef>
                <a:spcPts val="1714"/>
              </a:spcBef>
              <a:spcAft>
                <a:spcPts val="0"/>
              </a:spcAft>
              <a:buClr>
                <a:srgbClr val="000000"/>
              </a:buClr>
              <a:buSzPts val="1742"/>
              <a:buFont typeface="Noto Sans Symbols"/>
              <a:buChar char="●"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https://code.visualstudio.com/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6325" l="4998" r="6384" t="15900"/>
          <a:stretch/>
        </p:blipFill>
        <p:spPr>
          <a:xfrm>
            <a:off x="5325467" y="4032543"/>
            <a:ext cx="5171995" cy="2552034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4"/>
          <p:cNvSpPr txBox="1"/>
          <p:nvPr/>
        </p:nvSpPr>
        <p:spPr>
          <a:xfrm>
            <a:off x="1063450" y="505974"/>
            <a:ext cx="6195883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Projeto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/>
        </p:nvSpPr>
        <p:spPr>
          <a:xfrm>
            <a:off x="609755" y="273422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609755" y="1604399"/>
            <a:ext cx="10971300" cy="39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91846" lvl="0" marL="522461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42"/>
              <a:buFont typeface="Noto Sans Symbols"/>
              <a:buChar char="●"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instalar o powershell no visual studio code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34911" l="37368" r="43710" t="36056"/>
          <a:stretch/>
        </p:blipFill>
        <p:spPr>
          <a:xfrm>
            <a:off x="3473816" y="2627916"/>
            <a:ext cx="4423525" cy="3815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794069" y="457736"/>
            <a:ext cx="10971300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Primeiro Projeto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/>
        </p:nvSpPr>
        <p:spPr>
          <a:xfrm>
            <a:off x="1600200" y="3200400"/>
            <a:ext cx="105918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1864995" rtl="0" algn="l">
              <a:lnSpc>
                <a:spcPct val="6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https://dartpad.dartlang.org/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/>
          <p:nvPr/>
        </p:nvSpPr>
        <p:spPr>
          <a:xfrm>
            <a:off x="1143000" y="2362200"/>
            <a:ext cx="6575425" cy="2144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29591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29591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for (int i = 0; i &lt; 5; i++) {</a:t>
            </a:r>
            <a:endParaRPr/>
          </a:p>
          <a:p>
            <a:pPr indent="0" lvl="0" marL="29591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print('hello ${i + 1}');</a:t>
            </a:r>
            <a:endParaRPr/>
          </a:p>
          <a:p>
            <a:pPr indent="0" lvl="0" marL="29591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}</a:t>
            </a:r>
            <a:endParaRPr/>
          </a:p>
          <a:p>
            <a:pPr indent="0" lvl="0" marL="295910" marR="0" rtl="0" algn="l">
              <a:spcBef>
                <a:spcPts val="125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 txBox="1"/>
          <p:nvPr>
            <p:ph type="title"/>
          </p:nvPr>
        </p:nvSpPr>
        <p:spPr>
          <a:xfrm>
            <a:off x="1295400" y="228600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pt-BR"/>
              <a:t>Exemplo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b="58000" l="59375" r="28750" t="18000"/>
          <a:stretch/>
        </p:blipFill>
        <p:spPr>
          <a:xfrm>
            <a:off x="8153400" y="2057400"/>
            <a:ext cx="2937492" cy="371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/>
        </p:nvSpPr>
        <p:spPr>
          <a:xfrm>
            <a:off x="1220488" y="652951"/>
            <a:ext cx="5386659" cy="1144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3224366" y="2228230"/>
            <a:ext cx="5742077" cy="3976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13061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130615" marR="0" rtl="0" algn="l">
              <a:spcBef>
                <a:spcPts val="1714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nome = 'Rildo';</a:t>
            </a:r>
            <a:endParaRPr/>
          </a:p>
          <a:p>
            <a:pPr indent="0" lvl="0" marL="130615" marR="0" rtl="0" algn="l">
              <a:spcBef>
                <a:spcPts val="1714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print ('Olá ' + nome);</a:t>
            </a:r>
            <a:endParaRPr/>
          </a:p>
          <a:p>
            <a:pPr indent="0" lvl="0" marL="130615" marR="0" rtl="0" algn="l">
              <a:spcBef>
                <a:spcPts val="1714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/>
        </p:nvSpPr>
        <p:spPr>
          <a:xfrm>
            <a:off x="893313" y="2327477"/>
            <a:ext cx="10647765" cy="2422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 de declaração de variáveis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&lt;tipo&gt; &lt;nome_var&gt;;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&lt;tipo&gt; &lt;nome_var1&gt;, &lt;nome_var2&gt;, ..... ,&lt;nome_varn&gt;; </a:t>
            </a:r>
            <a:endParaRPr sz="29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9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Declaração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/>
          <p:nvPr/>
        </p:nvSpPr>
        <p:spPr>
          <a:xfrm>
            <a:off x="1734311" y="362711"/>
            <a:ext cx="2770632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1812543" y="2438400"/>
            <a:ext cx="5384800" cy="2339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que é a linguagem Dart?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409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o Google criou o Dart?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409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é a linguagem Dart?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385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Exemplos de Código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spcBef>
                <a:spcPts val="409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Demonstração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/>
        </p:nvSpPr>
        <p:spPr>
          <a:xfrm>
            <a:off x="1928416" y="2453043"/>
            <a:ext cx="9286569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 nome='rildo';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print (nome);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0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Declarando variável indefinida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/>
        </p:nvSpPr>
        <p:spPr>
          <a:xfrm>
            <a:off x="1871704" y="2580389"/>
            <a:ext cx="9343281" cy="32418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uma sequência de caracteres, geralmente utilizada para representar palavras, frases ou textos de um programa. 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código em dart lang onde uma variável de nome texto recebe a cadeia de caracteres palavra e mostra em tela.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String texto=‘palavra';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print (texto);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– </a:t>
            </a: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valor inteiro que não pode ser quebrado.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Usado para dados do tipo idade, tempo ou qualquer que não deva receber divisões.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código em dart lang onde uma variável de nome idade e tipo inteiro recebe o numeral 10 e mostra em tela.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6"/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7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idade;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 = 10;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print(idade);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7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/>
        </p:nvSpPr>
        <p:spPr>
          <a:xfrm>
            <a:off x="1048644" y="2084162"/>
            <a:ext cx="10094713" cy="37380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float: </a:t>
            </a: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 números com ponto flutuante (reais) com precisão simples.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armazena números com ponto flutuante, com precisão dupla, ou seja normalmente possui o dobro da capacidade de uma </a:t>
            </a:r>
            <a:r>
              <a:rPr b="1"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variável</a:t>
            </a: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tipo float.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 em dart não usamos o float.</a:t>
            </a:r>
            <a:endParaRPr sz="29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código em dart lang onde uma variável com nome altura e com tipo pré definido, recebe o numeral 1.75 e mostra em tela.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"/>
          <p:cNvSpPr/>
          <p:nvPr/>
        </p:nvSpPr>
        <p:spPr>
          <a:xfrm>
            <a:off x="990600" y="685800"/>
            <a:ext cx="7577328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990600" y="2438400"/>
            <a:ext cx="10287000" cy="30258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-256539" lvl="0" marL="268605" marR="508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 é uma linguagem de programação de  script voltada para a web, criada com o  objetivo de substituir a linguagem JavaScript;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514984" rtl="0" algn="l">
              <a:spcBef>
                <a:spcPts val="409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Desenvolvida pelo Google e anunciada em  2011 durante a GOTO Conference, em  Aarhus/Dinamarca;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6539" lvl="0" marL="268605" marR="1179195" rtl="0" algn="l">
              <a:spcBef>
                <a:spcPts val="415"/>
              </a:spcBef>
              <a:spcAft>
                <a:spcPts val="0"/>
              </a:spcAft>
              <a:buNone/>
            </a:pPr>
            <a:r>
              <a:rPr lang="pt-BR" sz="1850">
                <a:solidFill>
                  <a:srgbClr val="2CA1BE"/>
                </a:solidFill>
                <a:latin typeface="Arial"/>
                <a:ea typeface="Arial"/>
                <a:cs typeface="Arial"/>
                <a:sym typeface="Arial"/>
              </a:rPr>
              <a:t>	</a:t>
            </a:r>
            <a:r>
              <a:rPr lang="pt-BR" sz="2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Primeira versão estável foi lançada em  novembro de 2013.</a:t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altura;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altura = 1.75;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print(altura);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0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altura;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altura= 10;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print(altura);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/>
          <p:nvPr/>
        </p:nvSpPr>
        <p:spPr>
          <a:xfrm>
            <a:off x="1120273" y="2453044"/>
            <a:ext cx="10094713" cy="2268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(boolean)</a:t>
            </a: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Um </a:t>
            </a:r>
            <a:r>
              <a:rPr b="1"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booleano</a:t>
            </a: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é, então, um tipo de dados simples que indica ao computador a veracidade de uma condição ou de uma proposição.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 sim ou não. </a:t>
            </a:r>
            <a:endParaRPr sz="290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2"/>
          <p:cNvSpPr txBox="1"/>
          <p:nvPr/>
        </p:nvSpPr>
        <p:spPr>
          <a:xfrm>
            <a:off x="893314" y="489778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 código em dart lang onde uma variável com nome acerto e com tipo pré definido boleano, recebe o estado true e mostra em tela.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3"/>
          <p:cNvSpPr txBox="1"/>
          <p:nvPr/>
        </p:nvSpPr>
        <p:spPr>
          <a:xfrm>
            <a:off x="841878" y="399764"/>
            <a:ext cx="10971300" cy="10919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main(){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 acerto;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acerto = true;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print(acerto);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1120273" y="623832"/>
            <a:ext cx="10971300" cy="1106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32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Tipos de Variáveis</a:t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/>
          <p:nvPr/>
        </p:nvSpPr>
        <p:spPr>
          <a:xfrm>
            <a:off x="1120274" y="751433"/>
            <a:ext cx="6777179" cy="893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2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1120273" y="2453043"/>
            <a:ext cx="10094713" cy="3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Próxima aula: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53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Variáveis tipo list</a:t>
            </a:r>
            <a:endParaRPr sz="653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1143000" y="990600"/>
            <a:ext cx="3528059" cy="640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44" name="Google Shape;344;p36"/>
          <p:cNvSpPr txBox="1"/>
          <p:nvPr/>
        </p:nvSpPr>
        <p:spPr>
          <a:xfrm>
            <a:off x="1828800" y="2209800"/>
            <a:ext cx="8005445" cy="38266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0" lvl="0" marL="12700" marR="186499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http://en.wikipedia.org/wiki/Dart_ 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(programming_language), acessado  02/11/2012.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5080" rtl="0" algn="l">
              <a:lnSpc>
                <a:spcPct val="260000"/>
              </a:lnSpc>
              <a:spcBef>
                <a:spcPts val="870"/>
              </a:spcBef>
              <a:spcAft>
                <a:spcPts val="0"/>
              </a:spcAft>
              <a:buNone/>
            </a:pPr>
            <a:r>
              <a:rPr lang="pt-BR" sz="3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http://www.dartlang.org/, 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acessado 02/11/2012.  WALRATH, K.; LADD, S. What is Dart? O’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Reilly Media, 2012.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1143000" y="2209800"/>
            <a:ext cx="10439400" cy="13217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4600">
            <a:spAutoFit/>
          </a:bodyPr>
          <a:lstStyle/>
          <a:p>
            <a:pPr indent="-256539" lvl="0" marL="268605" marR="523875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CA1BE"/>
                </a:solidFill>
              </a:rPr>
              <a:t>	</a:t>
            </a:r>
            <a:r>
              <a:rPr lang="pt-BR" sz="2400"/>
              <a:t>Até o momento nenhum dos navegadores  disponíveis no mercado adota a linguagem  Dart, rodando JavaScript como sempre;</a:t>
            </a:r>
            <a:endParaRPr sz="2400"/>
          </a:p>
          <a:p>
            <a:pPr indent="-256539" lvl="0" marL="268605" marR="5080" rtl="0" algn="l">
              <a:lnSpc>
                <a:spcPct val="85000"/>
              </a:lnSpc>
              <a:spcBef>
                <a:spcPts val="409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CA1BE"/>
                </a:solidFill>
              </a:rPr>
              <a:t>	</a:t>
            </a:r>
            <a:r>
              <a:rPr lang="pt-BR" sz="2400"/>
              <a:t>Atualmente existem 3 formas de rodar código  Dart:</a:t>
            </a:r>
            <a:endParaRPr sz="2400"/>
          </a:p>
        </p:txBody>
      </p:sp>
      <p:sp>
        <p:nvSpPr>
          <p:cNvPr id="136" name="Google Shape;136;p4"/>
          <p:cNvSpPr txBox="1"/>
          <p:nvPr/>
        </p:nvSpPr>
        <p:spPr>
          <a:xfrm>
            <a:off x="1734311" y="4232613"/>
            <a:ext cx="6316345" cy="1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050">
            <a:spAutoFit/>
          </a:bodyPr>
          <a:lstStyle/>
          <a:p>
            <a:pPr indent="-228600" lvl="0" marL="241300" marR="0" rtl="0" algn="l"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Compilando para JavaScript;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spcBef>
                <a:spcPts val="315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Dartium (navegador Chromium + DartVM);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0" rtl="0" algn="l">
              <a:spcBef>
                <a:spcPts val="29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Máquina Virtual Dart VM (stand-alone).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103819" y="713232"/>
            <a:ext cx="7577328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>
            <p:ph type="title"/>
          </p:nvPr>
        </p:nvSpPr>
        <p:spPr>
          <a:xfrm>
            <a:off x="1143000" y="2007911"/>
            <a:ext cx="10835183" cy="64004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r>
              <a:rPr b="1" lang="pt-BR" sz="2400"/>
              <a:t>Dart Editor </a:t>
            </a:r>
            <a:r>
              <a:rPr lang="pt-BR" sz="2400"/>
              <a:t>é o editor oficial oferecido pelo Google para escrever aplicações web com a linguagem Dart</a:t>
            </a:r>
            <a:endParaRPr sz="2400"/>
          </a:p>
        </p:txBody>
      </p:sp>
      <p:sp>
        <p:nvSpPr>
          <p:cNvPr id="143" name="Google Shape;143;p5"/>
          <p:cNvSpPr/>
          <p:nvPr/>
        </p:nvSpPr>
        <p:spPr>
          <a:xfrm>
            <a:off x="969961" y="511310"/>
            <a:ext cx="7577328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2498660" y="2743200"/>
            <a:ext cx="6048629" cy="359981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8720328" y="6027420"/>
            <a:ext cx="3129915" cy="300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Disponível em: </a:t>
            </a:r>
            <a:r>
              <a:rPr b="1"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dartlang.org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1123034" y="703088"/>
            <a:ext cx="3296566" cy="640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pt-BR"/>
              <a:t>Editor Dart</a:t>
            </a:r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1123025" y="1799975"/>
            <a:ext cx="11002800" cy="18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3175">
            <a:spAutoFit/>
          </a:bodyPr>
          <a:lstStyle/>
          <a:p>
            <a:pPr indent="-458469" lvl="0" marL="471169" marR="713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-BR" sz="3000">
                <a:solidFill>
                  <a:srgbClr val="1C6EB1"/>
                </a:solidFill>
                <a:latin typeface="Arial"/>
                <a:ea typeface="Arial"/>
                <a:cs typeface="Arial"/>
                <a:sym typeface="Arial"/>
              </a:rPr>
              <a:t>Dart Editor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editor de código aberto  baseado no</a:t>
            </a:r>
            <a:r>
              <a:rPr lang="pt-BR" sz="3000">
                <a:solidFill>
                  <a:schemeClr val="dk1"/>
                </a:solidFill>
              </a:rPr>
              <a:t> </a:t>
            </a: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Eclipse.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8469" lvl="0" marL="471169" marR="71310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>
                <a:solidFill>
                  <a:schemeClr val="dk1"/>
                </a:solidFill>
              </a:rPr>
              <a:t>DartPad, editor web para código Dart.</a:t>
            </a:r>
            <a:endParaRPr sz="3000">
              <a:solidFill>
                <a:schemeClr val="dk1"/>
              </a:solidFill>
            </a:endParaRPr>
          </a:p>
          <a:p>
            <a:pPr indent="-458469" lvl="0" marL="471169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lang="pt-BR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Outros editores: JetBrains, IntelliJ IDEA,  PhpStorm e WebStorm.</a:t>
            </a:r>
            <a:endParaRPr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138274" y="3916042"/>
            <a:ext cx="2597761" cy="9478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1168754" y="5340686"/>
            <a:ext cx="3509804" cy="71116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6266831" y="4070687"/>
            <a:ext cx="3917360" cy="79324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6266831" y="5403034"/>
            <a:ext cx="3657468" cy="64881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 txBox="1"/>
          <p:nvPr/>
        </p:nvSpPr>
        <p:spPr>
          <a:xfrm>
            <a:off x="2054223" y="750092"/>
            <a:ext cx="93980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Dart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/>
        </p:nvSpPr>
        <p:spPr>
          <a:xfrm>
            <a:off x="1524000" y="750092"/>
            <a:ext cx="41148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400">
                <a:solidFill>
                  <a:srgbClr val="2387DB"/>
                </a:solidFill>
                <a:latin typeface="Arial"/>
                <a:ea typeface="Arial"/>
                <a:cs typeface="Arial"/>
                <a:sym typeface="Arial"/>
              </a:rPr>
              <a:t>Workflow</a:t>
            </a: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4191000" y="294956"/>
            <a:ext cx="3810000" cy="5947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173480" y="2409707"/>
            <a:ext cx="10058400" cy="9565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4600">
            <a:spAutoFit/>
          </a:bodyPr>
          <a:lstStyle/>
          <a:p>
            <a:pPr indent="-256539" lvl="0" marL="268605" marR="508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CA1BE"/>
                </a:solidFill>
              </a:rPr>
              <a:t>	</a:t>
            </a:r>
            <a:r>
              <a:rPr lang="pt-BR" sz="2400"/>
              <a:t>A intenção do Google é fornecer uma  </a:t>
            </a:r>
            <a:r>
              <a:rPr b="1" lang="pt-BR" sz="2400">
                <a:solidFill>
                  <a:srgbClr val="0000FF"/>
                </a:solidFill>
              </a:rPr>
              <a:t>alternativa ao JavaScript</a:t>
            </a:r>
            <a:r>
              <a:rPr b="1" lang="pt-BR" sz="2400"/>
              <a:t> </a:t>
            </a:r>
            <a:r>
              <a:rPr lang="pt-BR" sz="2400"/>
              <a:t>que seja mais focada  em performance, permitindo a criação de web  apps mais rápidas, maiores e mais  complexas;</a:t>
            </a:r>
            <a:endParaRPr sz="2400"/>
          </a:p>
        </p:txBody>
      </p:sp>
      <p:sp>
        <p:nvSpPr>
          <p:cNvPr id="168" name="Google Shape;168;p8"/>
          <p:cNvSpPr txBox="1"/>
          <p:nvPr/>
        </p:nvSpPr>
        <p:spPr>
          <a:xfrm>
            <a:off x="1021080" y="3962400"/>
            <a:ext cx="10363200" cy="18646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spAutoFit/>
          </a:bodyPr>
          <a:lstStyle/>
          <a:p>
            <a:pPr indent="-228600" lvl="0" marL="241300" marR="5080" rtl="0" algn="l">
              <a:lnSpc>
                <a:spcPct val="997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b="1" i="1" lang="pt-BR" sz="2400">
                <a:solidFill>
                  <a:srgbClr val="0000FF"/>
                </a:solidFill>
              </a:rPr>
              <a:t>Maior desempenho</a:t>
            </a:r>
            <a:r>
              <a:rPr b="1" i="1" lang="pt-BR" sz="2400">
                <a:solidFill>
                  <a:schemeClr val="dk1"/>
                </a:solidFill>
              </a:rPr>
              <a:t> </a:t>
            </a: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Linguagem nova, mais fácil de  otimizar. Nova máquina virtual com uma  inicialização mais rápida, entre outros benefícios;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41300" marR="471805" rtl="0" algn="just">
              <a:lnSpc>
                <a:spcPct val="115000"/>
              </a:lnSpc>
              <a:spcBef>
                <a:spcPts val="380"/>
              </a:spcBef>
              <a:spcAft>
                <a:spcPts val="0"/>
              </a:spcAft>
              <a:buClr>
                <a:srgbClr val="2CA1BE"/>
              </a:buClr>
              <a:buSzPts val="2300"/>
              <a:buFont typeface="Verdana"/>
              <a:buChar char="◦"/>
            </a:pPr>
            <a:r>
              <a:rPr b="1" i="1" lang="pt-BR" sz="2400">
                <a:solidFill>
                  <a:srgbClr val="0000FF"/>
                </a:solidFill>
              </a:rPr>
              <a:t>Melhor produtividade</a:t>
            </a:r>
            <a:r>
              <a:rPr i="1" lang="pt-B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Facilidade para reutilizar  código, APIs mais fáceis de usar, facilidade para  anali</a:t>
            </a:r>
            <a:r>
              <a:rPr lang="pt-BR" sz="2300">
                <a:solidFill>
                  <a:schemeClr val="dk1"/>
                </a:solidFill>
              </a:rPr>
              <a:t>s</a:t>
            </a:r>
            <a:r>
              <a:rPr lang="pt-BR" sz="2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ar, depurar e refatorar código.</a:t>
            </a:r>
            <a:endParaRPr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1021080" y="667510"/>
            <a:ext cx="8616696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167553" y="2102238"/>
            <a:ext cx="10237893" cy="7476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3475">
            <a:spAutoFit/>
          </a:bodyPr>
          <a:lstStyle/>
          <a:p>
            <a:pPr indent="-256539" lvl="0" marL="268605" marR="5080" rtl="0" algn="l">
              <a:lnSpc>
                <a:spcPct val="97800"/>
              </a:lnSpc>
              <a:spcBef>
                <a:spcPts val="0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2CA1BE"/>
                </a:solidFill>
              </a:rPr>
              <a:t>	</a:t>
            </a:r>
            <a:r>
              <a:rPr lang="pt-BR" sz="2400"/>
              <a:t>Tudo que puder ser atribuído a uma variável  é um objeto, até mesmo funções e o valor  </a:t>
            </a:r>
            <a:r>
              <a:rPr i="1" lang="pt-BR" sz="2400"/>
              <a:t>null</a:t>
            </a:r>
            <a:r>
              <a:rPr lang="pt-BR" sz="2400"/>
              <a:t>;</a:t>
            </a:r>
            <a:endParaRPr sz="2400"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838199" y="3733800"/>
            <a:ext cx="10896600" cy="1443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0" lvl="0" marL="12065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A tipagem do Dart é dinâmica, mas  opcionalmente é possível tornar a tipagem  estática definindo um tipo a uma variável da  forma tradicional:</a:t>
            </a:r>
            <a:endParaRPr/>
          </a:p>
          <a:p>
            <a:pPr indent="-228600" lvl="0" marL="524510" rtl="0" algn="l">
              <a:lnSpc>
                <a:spcPct val="90000"/>
              </a:lnSpc>
              <a:spcBef>
                <a:spcPts val="460"/>
              </a:spcBef>
              <a:spcAft>
                <a:spcPts val="0"/>
              </a:spcAft>
              <a:buClr>
                <a:srgbClr val="2CA1BE"/>
              </a:buClr>
              <a:buSzPts val="2400"/>
              <a:buFont typeface="Verdana"/>
              <a:buChar char="◦"/>
            </a:pPr>
            <a:r>
              <a:rPr lang="pt-BR"/>
              <a:t>Variáveis sem tipo definido são do tipo </a:t>
            </a:r>
            <a:r>
              <a:rPr i="1" lang="pt-BR"/>
              <a:t>dynamic</a:t>
            </a:r>
            <a:r>
              <a:rPr lang="pt-BR"/>
              <a:t>.</a:t>
            </a:r>
            <a:endParaRPr/>
          </a:p>
        </p:txBody>
      </p:sp>
      <p:sp>
        <p:nvSpPr>
          <p:cNvPr id="176" name="Google Shape;176;p9"/>
          <p:cNvSpPr/>
          <p:nvPr/>
        </p:nvSpPr>
        <p:spPr>
          <a:xfrm>
            <a:off x="990600" y="645293"/>
            <a:ext cx="7552944" cy="1146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etrospectiva">
  <a:themeElements>
    <a:clrScheme name="Personalizada 5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FF6566"/>
      </a:accent1>
      <a:accent2>
        <a:srgbClr val="00B05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2019-09-08T19:17:35Z</dcterms:created>
  <dc:creator>Giancarlo Silva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2019-09-08T00:00:00Z</vt:filetime>
  </property>
</Properties>
</file>