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B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FF499-EB5F-419F-AFBF-3BDCFC7930AB}" type="datetimeFigureOut">
              <a:rPr lang="en-IN" smtClean="0"/>
              <a:t>28-03-2023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7D83C-0573-410A-8FFB-FB52C0C41CC9}" type="slidenum">
              <a:rPr lang="en-IN" smtClean="0"/>
              <a:t>‹#›</a:t>
            </a:fld>
            <a:endParaRPr lang="en-IN"/>
          </a:p>
        </p:txBody>
      </p:sp>
    </p:spTree>
    <p:extLst>
      <p:ext uri="{BB962C8B-B14F-4D97-AF65-F5344CB8AC3E}">
        <p14:creationId xmlns:p14="http://schemas.microsoft.com/office/powerpoint/2010/main" val="313925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AA6563-0AFA-4D9D-8D79-BD83B00733DC}" type="datetime1">
              <a:rPr lang="en-IN" smtClean="0"/>
              <a:t>28-03-2023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330307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C839D-C31F-4BBB-A3A8-C862497CE24E}"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91019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64B79-33F2-4F02-A66D-845542800866}"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19374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20719A-CAD4-4B51-8E7B-3A4EA92F2FC1}"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4060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B7C10-E96E-4DF7-98D3-E554BC008B57}"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414640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1C6278-B51C-48E8-B76C-8FB8B1D05D71}" type="datetime1">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2635172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6DC8F2-12F4-42C6-95AA-35C06E464008}" type="datetime1">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2088022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AF161-F5BD-4097-9C7D-2820AFEDF9AB}" type="datetime1">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379561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FD546-262E-4C90-85DF-2361CA5350A6}" type="datetime1">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326772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2931D-C319-4A04-BB29-4A156E427DB6}" type="datetime1">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250036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8AAB1-21DF-436D-9C4B-A19DA779E400}" type="datetime1">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33905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DBFF2-E164-4869-BAF4-F6EBB31D5D7F}"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319286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5B816C-9D71-4730-B063-D2B95F5BC26A}" type="datetime1">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386471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D5343-3487-4D67-8CB0-86C0CABED48E}" type="datetime1">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61919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4E901-330E-494C-A27B-E68B1898B467}" type="datetime1">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23873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D6223-3DC1-45E8-8107-6359BC74623D}"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8250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DB35A-10B2-4EA6-B7C0-376972A9B8ED}" type="datetime1">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84236-3E42-4BEF-82E9-96BEB76A0CDC}" type="slidenum">
              <a:rPr lang="en-IN" smtClean="0"/>
              <a:t>‹#›</a:t>
            </a:fld>
            <a:endParaRPr lang="en-IN"/>
          </a:p>
        </p:txBody>
      </p:sp>
    </p:spTree>
    <p:extLst>
      <p:ext uri="{BB962C8B-B14F-4D97-AF65-F5344CB8AC3E}">
        <p14:creationId xmlns:p14="http://schemas.microsoft.com/office/powerpoint/2010/main" val="217871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88767C-8282-402C-A2DC-612C95EAB6FE}" type="datetime1">
              <a:rPr lang="en-IN" smtClean="0"/>
              <a:t>28-03-2023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284236-3E42-4BEF-82E9-96BEB76A0CDC}" type="slidenum">
              <a:rPr lang="en-IN" smtClean="0"/>
              <a:t>‹#›</a:t>
            </a:fld>
            <a:endParaRPr lang="en-IN"/>
          </a:p>
        </p:txBody>
      </p:sp>
    </p:spTree>
    <p:extLst>
      <p:ext uri="{BB962C8B-B14F-4D97-AF65-F5344CB8AC3E}">
        <p14:creationId xmlns:p14="http://schemas.microsoft.com/office/powerpoint/2010/main" val="234762897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B212-9CC7-25C0-F280-8B54059D3A32}"/>
              </a:ext>
            </a:extLst>
          </p:cNvPr>
          <p:cNvSpPr>
            <a:spLocks noGrp="1"/>
          </p:cNvSpPr>
          <p:nvPr>
            <p:ph type="ctrTitle"/>
          </p:nvPr>
        </p:nvSpPr>
        <p:spPr>
          <a:xfrm>
            <a:off x="2409824" y="3002756"/>
            <a:ext cx="7372351" cy="852488"/>
          </a:xfrm>
        </p:spPr>
        <p:txBody>
          <a:bodyPr/>
          <a:lstStyle/>
          <a:p>
            <a:r>
              <a:rPr lang="en-IN" dirty="0"/>
              <a:t>Lead Scoring Case Study</a:t>
            </a:r>
          </a:p>
        </p:txBody>
      </p:sp>
      <p:sp>
        <p:nvSpPr>
          <p:cNvPr id="3" name="Subtitle 2">
            <a:extLst>
              <a:ext uri="{FF2B5EF4-FFF2-40B4-BE49-F238E27FC236}">
                <a16:creationId xmlns:a16="http://schemas.microsoft.com/office/drawing/2014/main" id="{F2AFAC1E-8CD0-DE23-621B-914E483C5FE7}"/>
              </a:ext>
            </a:extLst>
          </p:cNvPr>
          <p:cNvSpPr>
            <a:spLocks noGrp="1"/>
          </p:cNvSpPr>
          <p:nvPr>
            <p:ph type="subTitle" idx="1"/>
          </p:nvPr>
        </p:nvSpPr>
        <p:spPr>
          <a:xfrm>
            <a:off x="8048625" y="4942727"/>
            <a:ext cx="3533776" cy="610348"/>
          </a:xfrm>
        </p:spPr>
        <p:txBody>
          <a:bodyPr>
            <a:normAutofit/>
          </a:bodyPr>
          <a:lstStyle/>
          <a:p>
            <a:r>
              <a:rPr lang="en-US" sz="2800" dirty="0"/>
              <a:t>- David Livingston</a:t>
            </a:r>
            <a:endParaRPr lang="en-IN" sz="2800" dirty="0"/>
          </a:p>
        </p:txBody>
      </p:sp>
    </p:spTree>
    <p:extLst>
      <p:ext uri="{BB962C8B-B14F-4D97-AF65-F5344CB8AC3E}">
        <p14:creationId xmlns:p14="http://schemas.microsoft.com/office/powerpoint/2010/main" val="357669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Building Mode</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In The 2nd Model Built, We observed ‘Specialization Travel and Tourism’ has High </a:t>
            </a:r>
            <a:r>
              <a:rPr lang="en-US" sz="2000" dirty="0" err="1">
                <a:solidFill>
                  <a:schemeClr val="bg1"/>
                </a:solidFill>
              </a:rPr>
              <a:t>pvalue</a:t>
            </a:r>
            <a:r>
              <a:rPr lang="en-US" sz="2000" dirty="0">
                <a:solidFill>
                  <a:schemeClr val="bg1"/>
                </a:solidFill>
              </a:rPr>
              <a:t> and hence it is Insignificant.</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10</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8" name="Picture 7">
            <a:extLst>
              <a:ext uri="{FF2B5EF4-FFF2-40B4-BE49-F238E27FC236}">
                <a16:creationId xmlns:a16="http://schemas.microsoft.com/office/drawing/2014/main" id="{C11D2B6D-5C30-7DD1-AFB7-30BDE00129B8}"/>
              </a:ext>
            </a:extLst>
          </p:cNvPr>
          <p:cNvPicPr>
            <a:picLocks noChangeAspect="1"/>
          </p:cNvPicPr>
          <p:nvPr/>
        </p:nvPicPr>
        <p:blipFill>
          <a:blip r:embed="rId2"/>
          <a:stretch>
            <a:fillRect/>
          </a:stretch>
        </p:blipFill>
        <p:spPr>
          <a:xfrm>
            <a:off x="2498264" y="1601624"/>
            <a:ext cx="7155544" cy="4281650"/>
          </a:xfrm>
          <a:prstGeom prst="rect">
            <a:avLst/>
          </a:prstGeom>
        </p:spPr>
      </p:pic>
    </p:spTree>
    <p:extLst>
      <p:ext uri="{BB962C8B-B14F-4D97-AF65-F5344CB8AC3E}">
        <p14:creationId xmlns:p14="http://schemas.microsoft.com/office/powerpoint/2010/main" val="259202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Building Mode</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In The 3rd Model Built, We observed ‘Last </a:t>
            </a:r>
            <a:r>
              <a:rPr lang="en-US" sz="2000" dirty="0" err="1">
                <a:solidFill>
                  <a:schemeClr val="bg1"/>
                </a:solidFill>
              </a:rPr>
              <a:t>Activity_Email</a:t>
            </a:r>
            <a:r>
              <a:rPr lang="en-US" sz="2000" dirty="0">
                <a:solidFill>
                  <a:schemeClr val="bg1"/>
                </a:solidFill>
              </a:rPr>
              <a:t> Bounced’ has High p-value and hence it is Insignificant.</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11</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7" name="Picture 6">
            <a:extLst>
              <a:ext uri="{FF2B5EF4-FFF2-40B4-BE49-F238E27FC236}">
                <a16:creationId xmlns:a16="http://schemas.microsoft.com/office/drawing/2014/main" id="{59E3E321-4227-DE5A-D23C-6E6D997DFFB1}"/>
              </a:ext>
            </a:extLst>
          </p:cNvPr>
          <p:cNvPicPr>
            <a:picLocks noChangeAspect="1"/>
          </p:cNvPicPr>
          <p:nvPr/>
        </p:nvPicPr>
        <p:blipFill>
          <a:blip r:embed="rId2"/>
          <a:stretch>
            <a:fillRect/>
          </a:stretch>
        </p:blipFill>
        <p:spPr>
          <a:xfrm>
            <a:off x="2808716" y="1716662"/>
            <a:ext cx="6614496" cy="4166612"/>
          </a:xfrm>
          <a:prstGeom prst="rect">
            <a:avLst/>
          </a:prstGeom>
        </p:spPr>
      </p:pic>
    </p:spTree>
    <p:extLst>
      <p:ext uri="{BB962C8B-B14F-4D97-AF65-F5344CB8AC3E}">
        <p14:creationId xmlns:p14="http://schemas.microsoft.com/office/powerpoint/2010/main" val="123175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Building Mode</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After multiple model build in The 7th Model Built, We observed the p-value are less than 0.05 and VIF values are less than 5. Therefore it seems that all the variables are significant and have low multicollinearity. So we can go ahead and make predictions using this model.</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12</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8" name="Picture 7">
            <a:extLst>
              <a:ext uri="{FF2B5EF4-FFF2-40B4-BE49-F238E27FC236}">
                <a16:creationId xmlns:a16="http://schemas.microsoft.com/office/drawing/2014/main" id="{27C53822-03F9-8AB9-3BA4-B8BF1D8A4EB8}"/>
              </a:ext>
            </a:extLst>
          </p:cNvPr>
          <p:cNvPicPr>
            <a:picLocks noChangeAspect="1"/>
          </p:cNvPicPr>
          <p:nvPr/>
        </p:nvPicPr>
        <p:blipFill>
          <a:blip r:embed="rId2"/>
          <a:stretch>
            <a:fillRect/>
          </a:stretch>
        </p:blipFill>
        <p:spPr>
          <a:xfrm>
            <a:off x="2980062" y="2240598"/>
            <a:ext cx="6271803" cy="3642676"/>
          </a:xfrm>
          <a:prstGeom prst="rect">
            <a:avLst/>
          </a:prstGeom>
        </p:spPr>
      </p:pic>
    </p:spTree>
    <p:extLst>
      <p:ext uri="{BB962C8B-B14F-4D97-AF65-F5344CB8AC3E}">
        <p14:creationId xmlns:p14="http://schemas.microsoft.com/office/powerpoint/2010/main" val="56439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Metrics Check and Analysis</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We did some analysis using roc curve, After observing 'Accuracy Vs Sensitivity Vs Specificity’ 0.3 Probability seems to be optimal cutoff.</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13</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7" name="Picture 6">
            <a:extLst>
              <a:ext uri="{FF2B5EF4-FFF2-40B4-BE49-F238E27FC236}">
                <a16:creationId xmlns:a16="http://schemas.microsoft.com/office/drawing/2014/main" id="{AB5B09AB-DF0A-24A1-21EF-82A1FC7F523A}"/>
              </a:ext>
            </a:extLst>
          </p:cNvPr>
          <p:cNvPicPr>
            <a:picLocks noChangeAspect="1"/>
          </p:cNvPicPr>
          <p:nvPr/>
        </p:nvPicPr>
        <p:blipFill>
          <a:blip r:embed="rId2"/>
          <a:stretch>
            <a:fillRect/>
          </a:stretch>
        </p:blipFill>
        <p:spPr>
          <a:xfrm>
            <a:off x="1034280" y="1941078"/>
            <a:ext cx="3899669" cy="3390599"/>
          </a:xfrm>
          <a:prstGeom prst="rect">
            <a:avLst/>
          </a:prstGeom>
        </p:spPr>
      </p:pic>
      <p:pic>
        <p:nvPicPr>
          <p:cNvPr id="10" name="Picture 9">
            <a:extLst>
              <a:ext uri="{FF2B5EF4-FFF2-40B4-BE49-F238E27FC236}">
                <a16:creationId xmlns:a16="http://schemas.microsoft.com/office/drawing/2014/main" id="{2F531624-F74B-57B9-D407-1260DF5430D6}"/>
              </a:ext>
            </a:extLst>
          </p:cNvPr>
          <p:cNvPicPr>
            <a:picLocks noChangeAspect="1"/>
          </p:cNvPicPr>
          <p:nvPr/>
        </p:nvPicPr>
        <p:blipFill>
          <a:blip r:embed="rId3"/>
          <a:stretch>
            <a:fillRect/>
          </a:stretch>
        </p:blipFill>
        <p:spPr>
          <a:xfrm>
            <a:off x="4689967" y="2223681"/>
            <a:ext cx="3895412" cy="2872193"/>
          </a:xfrm>
          <a:prstGeom prst="rect">
            <a:avLst/>
          </a:prstGeom>
        </p:spPr>
      </p:pic>
      <p:pic>
        <p:nvPicPr>
          <p:cNvPr id="12" name="Picture 11">
            <a:extLst>
              <a:ext uri="{FF2B5EF4-FFF2-40B4-BE49-F238E27FC236}">
                <a16:creationId xmlns:a16="http://schemas.microsoft.com/office/drawing/2014/main" id="{D9447FAE-A005-A0F1-E33B-C3E266417652}"/>
              </a:ext>
            </a:extLst>
          </p:cNvPr>
          <p:cNvPicPr>
            <a:picLocks noChangeAspect="1"/>
          </p:cNvPicPr>
          <p:nvPr/>
        </p:nvPicPr>
        <p:blipFill>
          <a:blip r:embed="rId4"/>
          <a:stretch>
            <a:fillRect/>
          </a:stretch>
        </p:blipFill>
        <p:spPr>
          <a:xfrm>
            <a:off x="8735217" y="2223680"/>
            <a:ext cx="2980657" cy="2634069"/>
          </a:xfrm>
          <a:prstGeom prst="rect">
            <a:avLst/>
          </a:prstGeom>
        </p:spPr>
      </p:pic>
    </p:spTree>
    <p:extLst>
      <p:ext uri="{BB962C8B-B14F-4D97-AF65-F5344CB8AC3E}">
        <p14:creationId xmlns:p14="http://schemas.microsoft.com/office/powerpoint/2010/main" val="378342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Metrics Check and Analysis</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After observing 'Precision Vs Recall' and </a:t>
            </a:r>
            <a:r>
              <a:rPr lang="en-US" sz="2000" dirty="0" err="1">
                <a:solidFill>
                  <a:schemeClr val="bg1"/>
                </a:solidFill>
              </a:rPr>
              <a:t>dataframe</a:t>
            </a:r>
            <a:r>
              <a:rPr lang="en-US" sz="2000" dirty="0">
                <a:solidFill>
                  <a:schemeClr val="bg1"/>
                </a:solidFill>
              </a:rPr>
              <a:t> 0.37 seems to be the optimal cutoff.</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14</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sp>
        <p:nvSpPr>
          <p:cNvPr id="14" name="TextBox 13">
            <a:extLst>
              <a:ext uri="{FF2B5EF4-FFF2-40B4-BE49-F238E27FC236}">
                <a16:creationId xmlns:a16="http://schemas.microsoft.com/office/drawing/2014/main" id="{104C877D-5C99-E2E7-0DCD-23A1452FD317}"/>
              </a:ext>
            </a:extLst>
          </p:cNvPr>
          <p:cNvSpPr txBox="1"/>
          <p:nvPr/>
        </p:nvSpPr>
        <p:spPr>
          <a:xfrm>
            <a:off x="5710237" y="2690336"/>
            <a:ext cx="6396037" cy="1477328"/>
          </a:xfrm>
          <a:prstGeom prst="rect">
            <a:avLst/>
          </a:prstGeom>
          <a:noFill/>
        </p:spPr>
        <p:txBody>
          <a:bodyPr wrap="square">
            <a:spAutoFit/>
          </a:bodyPr>
          <a:lstStyle/>
          <a:p>
            <a:r>
              <a:rPr lang="en-US" dirty="0">
                <a:solidFill>
                  <a:schemeClr val="bg1"/>
                </a:solidFill>
              </a:rPr>
              <a:t>After Observing both 0.3 and 0.37 Cutoffs:</a:t>
            </a:r>
          </a:p>
          <a:p>
            <a:pPr marL="285750" indent="-285750">
              <a:buFont typeface="Arial" panose="020B0604020202020204" pitchFamily="34" charset="0"/>
              <a:buChar char="•"/>
            </a:pPr>
            <a:r>
              <a:rPr lang="en-US" dirty="0">
                <a:solidFill>
                  <a:schemeClr val="bg1"/>
                </a:solidFill>
              </a:rPr>
              <a:t>0.37 Gives a bit higher accuracy score.</a:t>
            </a:r>
          </a:p>
          <a:p>
            <a:pPr marL="285750" indent="-285750">
              <a:buFont typeface="Arial" panose="020B0604020202020204" pitchFamily="34" charset="0"/>
              <a:buChar char="•"/>
            </a:pPr>
            <a:r>
              <a:rPr lang="en-US" dirty="0">
                <a:solidFill>
                  <a:schemeClr val="bg1"/>
                </a:solidFill>
              </a:rPr>
              <a:t>All the metrics seems good.</a:t>
            </a:r>
          </a:p>
          <a:p>
            <a:pPr marL="285750" indent="-285750">
              <a:buFont typeface="Arial" panose="020B0604020202020204" pitchFamily="34" charset="0"/>
              <a:buChar char="•"/>
            </a:pPr>
            <a:r>
              <a:rPr lang="en-US" dirty="0">
                <a:solidFill>
                  <a:schemeClr val="bg1"/>
                </a:solidFill>
              </a:rPr>
              <a:t>Also false positive rate is lower for 0.37 cutoff which will help in reduction of falsely predictions.</a:t>
            </a:r>
            <a:endParaRPr lang="en-IN" dirty="0">
              <a:solidFill>
                <a:schemeClr val="bg1"/>
              </a:solidFill>
            </a:endParaRPr>
          </a:p>
        </p:txBody>
      </p:sp>
      <p:pic>
        <p:nvPicPr>
          <p:cNvPr id="16" name="Picture 15">
            <a:extLst>
              <a:ext uri="{FF2B5EF4-FFF2-40B4-BE49-F238E27FC236}">
                <a16:creationId xmlns:a16="http://schemas.microsoft.com/office/drawing/2014/main" id="{3B51B3DA-3B5A-132B-CEB2-2D60066DD696}"/>
              </a:ext>
            </a:extLst>
          </p:cNvPr>
          <p:cNvPicPr>
            <a:picLocks noChangeAspect="1"/>
          </p:cNvPicPr>
          <p:nvPr/>
        </p:nvPicPr>
        <p:blipFill>
          <a:blip r:embed="rId2"/>
          <a:stretch>
            <a:fillRect/>
          </a:stretch>
        </p:blipFill>
        <p:spPr>
          <a:xfrm>
            <a:off x="1162965" y="1483302"/>
            <a:ext cx="2475585" cy="1650391"/>
          </a:xfrm>
          <a:prstGeom prst="rect">
            <a:avLst/>
          </a:prstGeom>
        </p:spPr>
      </p:pic>
      <p:pic>
        <p:nvPicPr>
          <p:cNvPr id="18" name="Picture 17">
            <a:extLst>
              <a:ext uri="{FF2B5EF4-FFF2-40B4-BE49-F238E27FC236}">
                <a16:creationId xmlns:a16="http://schemas.microsoft.com/office/drawing/2014/main" id="{FA179F39-3BA7-9193-ED87-1EFB590C250C}"/>
              </a:ext>
            </a:extLst>
          </p:cNvPr>
          <p:cNvPicPr>
            <a:picLocks noChangeAspect="1"/>
          </p:cNvPicPr>
          <p:nvPr/>
        </p:nvPicPr>
        <p:blipFill>
          <a:blip r:embed="rId3"/>
          <a:stretch>
            <a:fillRect/>
          </a:stretch>
        </p:blipFill>
        <p:spPr>
          <a:xfrm>
            <a:off x="1332587" y="3167248"/>
            <a:ext cx="2751058" cy="2682472"/>
          </a:xfrm>
          <a:prstGeom prst="rect">
            <a:avLst/>
          </a:prstGeom>
        </p:spPr>
      </p:pic>
    </p:spTree>
    <p:extLst>
      <p:ext uri="{BB962C8B-B14F-4D97-AF65-F5344CB8AC3E}">
        <p14:creationId xmlns:p14="http://schemas.microsoft.com/office/powerpoint/2010/main" val="416718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Metrics Check and Analysis</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475463" y="2970505"/>
            <a:ext cx="9905999" cy="2633370"/>
          </a:xfrm>
        </p:spPr>
        <p:txBody>
          <a:bodyPr>
            <a:noAutofit/>
          </a:bodyPr>
          <a:lstStyle/>
          <a:p>
            <a:r>
              <a:rPr lang="en-US" sz="1600" dirty="0">
                <a:solidFill>
                  <a:schemeClr val="bg1"/>
                </a:solidFill>
              </a:rPr>
              <a:t>The difference b/w train and test data's performance metrics is under 3%. This means that the final model did not overfit training data and is performing well.</a:t>
            </a:r>
          </a:p>
          <a:p>
            <a:r>
              <a:rPr lang="en-US" sz="1600" dirty="0">
                <a:solidFill>
                  <a:schemeClr val="bg1"/>
                </a:solidFill>
              </a:rPr>
              <a:t>High Sensitivity will make sure that all possible leads who are likely to convert are correctly predicted, where as high Specificity will ensure that the leads that are on the brink of the probability of getting converted or not are not selected.</a:t>
            </a:r>
          </a:p>
          <a:p>
            <a:r>
              <a:rPr lang="en-US" sz="1600" dirty="0">
                <a:solidFill>
                  <a:schemeClr val="bg1"/>
                </a:solidFill>
              </a:rPr>
              <a:t>Based on the business requirement, we can increase or decrease the probability threshold value which in turn will decrease or increase the Sensitivity and increase or decrease the Specificity of the model as required.</a:t>
            </a:r>
            <a:endParaRPr lang="en-IN" sz="28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15</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7" name="Picture 6">
            <a:extLst>
              <a:ext uri="{FF2B5EF4-FFF2-40B4-BE49-F238E27FC236}">
                <a16:creationId xmlns:a16="http://schemas.microsoft.com/office/drawing/2014/main" id="{8B19A515-396C-9B4B-BF02-F9EBFB16C275}"/>
              </a:ext>
            </a:extLst>
          </p:cNvPr>
          <p:cNvPicPr>
            <a:picLocks noChangeAspect="1"/>
          </p:cNvPicPr>
          <p:nvPr/>
        </p:nvPicPr>
        <p:blipFill>
          <a:blip r:embed="rId2"/>
          <a:stretch>
            <a:fillRect/>
          </a:stretch>
        </p:blipFill>
        <p:spPr>
          <a:xfrm>
            <a:off x="3215390" y="1111730"/>
            <a:ext cx="5761219" cy="1493649"/>
          </a:xfrm>
          <a:prstGeom prst="rect">
            <a:avLst/>
          </a:prstGeom>
        </p:spPr>
      </p:pic>
    </p:spTree>
    <p:extLst>
      <p:ext uri="{BB962C8B-B14F-4D97-AF65-F5344CB8AC3E}">
        <p14:creationId xmlns:p14="http://schemas.microsoft.com/office/powerpoint/2010/main" val="379207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Metrics Check and Analysis</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41411" y="1189330"/>
            <a:ext cx="9905999" cy="2633370"/>
          </a:xfrm>
        </p:spPr>
        <p:txBody>
          <a:bodyPr>
            <a:noAutofit/>
          </a:bodyPr>
          <a:lstStyle/>
          <a:p>
            <a:pPr marL="0" indent="0">
              <a:buNone/>
            </a:pPr>
            <a:r>
              <a:rPr lang="en-US" sz="1600" dirty="0">
                <a:solidFill>
                  <a:schemeClr val="bg1"/>
                </a:solidFill>
              </a:rPr>
              <a:t>The Top 3 Factors which can help in generating more successful leads:</a:t>
            </a:r>
          </a:p>
          <a:p>
            <a:r>
              <a:rPr lang="en-US" sz="1600" dirty="0">
                <a:solidFill>
                  <a:schemeClr val="bg1"/>
                </a:solidFill>
              </a:rPr>
              <a:t>Tags Will revert after reading the email</a:t>
            </a:r>
          </a:p>
          <a:p>
            <a:r>
              <a:rPr lang="en-US" sz="1600" dirty="0">
                <a:solidFill>
                  <a:schemeClr val="bg1"/>
                </a:solidFill>
              </a:rPr>
              <a:t>Lead Origin Lead Add Form</a:t>
            </a:r>
          </a:p>
          <a:p>
            <a:r>
              <a:rPr lang="en-US" sz="1600" dirty="0">
                <a:solidFill>
                  <a:schemeClr val="bg1"/>
                </a:solidFill>
              </a:rPr>
              <a:t>Lead </a:t>
            </a:r>
            <a:r>
              <a:rPr lang="en-US" sz="1600" dirty="0" err="1">
                <a:solidFill>
                  <a:schemeClr val="bg1"/>
                </a:solidFill>
              </a:rPr>
              <a:t>Source_Welingak</a:t>
            </a:r>
            <a:r>
              <a:rPr lang="en-US" sz="1600" dirty="0">
                <a:solidFill>
                  <a:schemeClr val="bg1"/>
                </a:solidFill>
              </a:rPr>
              <a:t> Website</a:t>
            </a:r>
            <a:endParaRPr lang="en-IN" sz="28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16</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8" name="Picture 7">
            <a:extLst>
              <a:ext uri="{FF2B5EF4-FFF2-40B4-BE49-F238E27FC236}">
                <a16:creationId xmlns:a16="http://schemas.microsoft.com/office/drawing/2014/main" id="{D6B93CFB-68CB-5EA3-15F0-07A9AD28401D}"/>
              </a:ext>
            </a:extLst>
          </p:cNvPr>
          <p:cNvPicPr>
            <a:picLocks noChangeAspect="1"/>
          </p:cNvPicPr>
          <p:nvPr/>
        </p:nvPicPr>
        <p:blipFill>
          <a:blip r:embed="rId2"/>
          <a:stretch>
            <a:fillRect/>
          </a:stretch>
        </p:blipFill>
        <p:spPr>
          <a:xfrm>
            <a:off x="4730039" y="2243067"/>
            <a:ext cx="6317371" cy="3396731"/>
          </a:xfrm>
          <a:prstGeom prst="rect">
            <a:avLst/>
          </a:prstGeom>
        </p:spPr>
      </p:pic>
    </p:spTree>
    <p:extLst>
      <p:ext uri="{BB962C8B-B14F-4D97-AF65-F5344CB8AC3E}">
        <p14:creationId xmlns:p14="http://schemas.microsoft.com/office/powerpoint/2010/main" val="142833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Recommendations</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41411" y="1189330"/>
            <a:ext cx="9905999" cy="2633370"/>
          </a:xfrm>
        </p:spPr>
        <p:txBody>
          <a:bodyPr>
            <a:noAutofit/>
          </a:bodyPr>
          <a:lstStyle/>
          <a:p>
            <a:pPr marL="0" indent="0">
              <a:buNone/>
            </a:pPr>
            <a:r>
              <a:rPr lang="en-US" dirty="0">
                <a:solidFill>
                  <a:schemeClr val="bg1"/>
                </a:solidFill>
              </a:rPr>
              <a:t>It Was found that the Variables that mattered the most in the potential buyers are:</a:t>
            </a:r>
          </a:p>
          <a:p>
            <a:pPr marL="0" indent="0">
              <a:buNone/>
            </a:pPr>
            <a:r>
              <a:rPr lang="en-US" dirty="0">
                <a:solidFill>
                  <a:schemeClr val="bg1"/>
                </a:solidFill>
              </a:rPr>
              <a:t>• The total time spent on website</a:t>
            </a:r>
          </a:p>
          <a:p>
            <a:pPr marL="0" indent="0">
              <a:buNone/>
            </a:pPr>
            <a:r>
              <a:rPr lang="en-US" dirty="0">
                <a:solidFill>
                  <a:schemeClr val="bg1"/>
                </a:solidFill>
              </a:rPr>
              <a:t>• When the last activity was on: SMS sent , </a:t>
            </a:r>
            <a:r>
              <a:rPr lang="en-US" dirty="0" err="1">
                <a:solidFill>
                  <a:schemeClr val="bg1"/>
                </a:solidFill>
              </a:rPr>
              <a:t>olark</a:t>
            </a:r>
            <a:r>
              <a:rPr lang="en-US" dirty="0">
                <a:solidFill>
                  <a:schemeClr val="bg1"/>
                </a:solidFill>
              </a:rPr>
              <a:t> chat and email opened</a:t>
            </a:r>
          </a:p>
          <a:p>
            <a:pPr marL="0" indent="0">
              <a:buNone/>
            </a:pPr>
            <a:r>
              <a:rPr lang="en-US" dirty="0">
                <a:solidFill>
                  <a:schemeClr val="bg1"/>
                </a:solidFill>
              </a:rPr>
              <a:t>• When the Lead origin is lead add form</a:t>
            </a:r>
          </a:p>
          <a:p>
            <a:pPr marL="0" indent="0">
              <a:buNone/>
            </a:pPr>
            <a:r>
              <a:rPr lang="en-US" dirty="0">
                <a:solidFill>
                  <a:schemeClr val="bg1"/>
                </a:solidFill>
              </a:rPr>
              <a:t>• Whether the customer is working professional</a:t>
            </a:r>
          </a:p>
          <a:p>
            <a:pPr marL="0" indent="0">
              <a:buNone/>
            </a:pPr>
            <a:r>
              <a:rPr lang="en-US" dirty="0">
                <a:solidFill>
                  <a:schemeClr val="bg1"/>
                </a:solidFill>
              </a:rPr>
              <a:t>• When the lead source was: Direct Traffic or </a:t>
            </a:r>
            <a:r>
              <a:rPr lang="en-US" dirty="0" err="1">
                <a:solidFill>
                  <a:schemeClr val="bg1"/>
                </a:solidFill>
              </a:rPr>
              <a:t>Welingak</a:t>
            </a:r>
            <a:r>
              <a:rPr lang="en-US" dirty="0">
                <a:solidFill>
                  <a:schemeClr val="bg1"/>
                </a:solidFill>
              </a:rPr>
              <a:t> Website</a:t>
            </a:r>
            <a:endParaRPr lang="en-IN" sz="40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17</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spTree>
    <p:extLst>
      <p:ext uri="{BB962C8B-B14F-4D97-AF65-F5344CB8AC3E}">
        <p14:creationId xmlns:p14="http://schemas.microsoft.com/office/powerpoint/2010/main" val="56847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18</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sp>
        <p:nvSpPr>
          <p:cNvPr id="10" name="Speech Bubble: Rectangle 9">
            <a:extLst>
              <a:ext uri="{FF2B5EF4-FFF2-40B4-BE49-F238E27FC236}">
                <a16:creationId xmlns:a16="http://schemas.microsoft.com/office/drawing/2014/main" id="{9DB70308-D936-30C0-9275-8B08F5D43DA8}"/>
              </a:ext>
            </a:extLst>
          </p:cNvPr>
          <p:cNvSpPr/>
          <p:nvPr/>
        </p:nvSpPr>
        <p:spPr>
          <a:xfrm>
            <a:off x="1451768" y="1142999"/>
            <a:ext cx="9285285" cy="3962399"/>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Top 3 Factors which can help in generating more successful leads: </a:t>
            </a:r>
          </a:p>
          <a:p>
            <a:pPr marL="285750" indent="-285750">
              <a:buFont typeface="Arial" panose="020B0604020202020204" pitchFamily="34" charset="0"/>
              <a:buChar char="•"/>
            </a:pPr>
            <a:r>
              <a:rPr lang="en-US" sz="2800" dirty="0" err="1">
                <a:ln w="0"/>
                <a:solidFill>
                  <a:schemeClr val="tx1"/>
                </a:solidFill>
                <a:effectLst>
                  <a:outerShdw blurRad="38100" dist="19050" dir="2700000" algn="tl" rotWithShape="0">
                    <a:schemeClr val="dk1">
                      <a:alpha val="40000"/>
                    </a:schemeClr>
                  </a:outerShdw>
                </a:effectLst>
              </a:rPr>
              <a:t>Tags_Will</a:t>
            </a:r>
            <a:r>
              <a:rPr lang="en-US" sz="2800" dirty="0">
                <a:ln w="0"/>
                <a:solidFill>
                  <a:schemeClr val="tx1"/>
                </a:solidFill>
                <a:effectLst>
                  <a:outerShdw blurRad="38100" dist="19050" dir="2700000" algn="tl" rotWithShape="0">
                    <a:schemeClr val="dk1">
                      <a:alpha val="40000"/>
                    </a:schemeClr>
                  </a:outerShdw>
                </a:effectLst>
              </a:rPr>
              <a:t> revert after reading the email.</a:t>
            </a:r>
          </a:p>
          <a:p>
            <a:pPr marL="285750" indent="-285750">
              <a:buFont typeface="Arial" panose="020B0604020202020204" pitchFamily="34" charset="0"/>
              <a:buChar char="•"/>
            </a:pPr>
            <a:r>
              <a:rPr lang="en-US" sz="2800" dirty="0">
                <a:ln w="0"/>
                <a:solidFill>
                  <a:schemeClr val="tx1"/>
                </a:solidFill>
                <a:effectLst>
                  <a:outerShdw blurRad="38100" dist="19050" dir="2700000" algn="tl" rotWithShape="0">
                    <a:schemeClr val="dk1">
                      <a:alpha val="40000"/>
                    </a:schemeClr>
                  </a:outerShdw>
                </a:effectLst>
              </a:rPr>
              <a:t>Lead </a:t>
            </a:r>
            <a:r>
              <a:rPr lang="en-US" sz="2800" dirty="0" err="1">
                <a:ln w="0"/>
                <a:solidFill>
                  <a:schemeClr val="tx1"/>
                </a:solidFill>
                <a:effectLst>
                  <a:outerShdw blurRad="38100" dist="19050" dir="2700000" algn="tl" rotWithShape="0">
                    <a:schemeClr val="dk1">
                      <a:alpha val="40000"/>
                    </a:schemeClr>
                  </a:outerShdw>
                </a:effectLst>
              </a:rPr>
              <a:t>Origin_Lead</a:t>
            </a:r>
            <a:r>
              <a:rPr lang="en-US" sz="2800" dirty="0">
                <a:ln w="0"/>
                <a:solidFill>
                  <a:schemeClr val="tx1"/>
                </a:solidFill>
                <a:effectLst>
                  <a:outerShdw blurRad="38100" dist="19050" dir="2700000" algn="tl" rotWithShape="0">
                    <a:schemeClr val="dk1">
                      <a:alpha val="40000"/>
                    </a:schemeClr>
                  </a:outerShdw>
                </a:effectLst>
              </a:rPr>
              <a:t> Add Form</a:t>
            </a:r>
          </a:p>
          <a:p>
            <a:pPr marL="285750" indent="-285750">
              <a:buFont typeface="Arial" panose="020B0604020202020204" pitchFamily="34" charset="0"/>
              <a:buChar char="•"/>
            </a:pPr>
            <a:r>
              <a:rPr lang="en-US" sz="2800" dirty="0">
                <a:ln w="0"/>
                <a:solidFill>
                  <a:schemeClr val="tx1"/>
                </a:solidFill>
                <a:effectLst>
                  <a:outerShdw blurRad="38100" dist="19050" dir="2700000" algn="tl" rotWithShape="0">
                    <a:schemeClr val="dk1">
                      <a:alpha val="40000"/>
                    </a:schemeClr>
                  </a:outerShdw>
                </a:effectLst>
              </a:rPr>
              <a:t>Lead </a:t>
            </a:r>
            <a:r>
              <a:rPr lang="en-US" sz="2800" dirty="0" err="1">
                <a:ln w="0"/>
                <a:solidFill>
                  <a:schemeClr val="tx1"/>
                </a:solidFill>
                <a:effectLst>
                  <a:outerShdw blurRad="38100" dist="19050" dir="2700000" algn="tl" rotWithShape="0">
                    <a:schemeClr val="dk1">
                      <a:alpha val="40000"/>
                    </a:schemeClr>
                  </a:outerShdw>
                </a:effectLst>
              </a:rPr>
              <a:t>Source_Welingak</a:t>
            </a:r>
            <a:r>
              <a:rPr lang="en-US" sz="2800" dirty="0">
                <a:ln w="0"/>
                <a:solidFill>
                  <a:schemeClr val="tx1"/>
                </a:solidFill>
                <a:effectLst>
                  <a:outerShdw blurRad="38100" dist="19050" dir="2700000" algn="tl" rotWithShape="0">
                    <a:schemeClr val="dk1">
                      <a:alpha val="40000"/>
                    </a:schemeClr>
                  </a:outerShdw>
                </a:effectLst>
              </a:rPr>
              <a:t> Website.</a:t>
            </a:r>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11261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19</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sp>
        <p:nvSpPr>
          <p:cNvPr id="9" name="Title 8">
            <a:extLst>
              <a:ext uri="{FF2B5EF4-FFF2-40B4-BE49-F238E27FC236}">
                <a16:creationId xmlns:a16="http://schemas.microsoft.com/office/drawing/2014/main" id="{5C1B0A4F-48C6-6042-84CE-35764311A497}"/>
              </a:ext>
            </a:extLst>
          </p:cNvPr>
          <p:cNvSpPr>
            <a:spLocks noGrp="1"/>
          </p:cNvSpPr>
          <p:nvPr>
            <p:ph type="title"/>
          </p:nvPr>
        </p:nvSpPr>
        <p:spPr>
          <a:xfrm>
            <a:off x="1141412" y="2689715"/>
            <a:ext cx="9905998" cy="1478570"/>
          </a:xfrm>
        </p:spPr>
        <p:txBody>
          <a:bodyPr>
            <a:normAutofit/>
          </a:bodyPr>
          <a:lstStyle/>
          <a:p>
            <a:pPr algn="ctr"/>
            <a:r>
              <a:rPr lang="en-US" sz="6000" dirty="0">
                <a:solidFill>
                  <a:schemeClr val="bg1"/>
                </a:solidFill>
              </a:rPr>
              <a:t>THANK YOU!</a:t>
            </a:r>
            <a:endParaRPr lang="en-IN" sz="6000" dirty="0">
              <a:solidFill>
                <a:schemeClr val="bg1"/>
              </a:solidFill>
            </a:endParaRPr>
          </a:p>
        </p:txBody>
      </p:sp>
    </p:spTree>
    <p:extLst>
      <p:ext uri="{BB962C8B-B14F-4D97-AF65-F5344CB8AC3E}">
        <p14:creationId xmlns:p14="http://schemas.microsoft.com/office/powerpoint/2010/main" val="199593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D5994-5FCC-F74A-5924-21F428908E19}"/>
              </a:ext>
            </a:extLst>
          </p:cNvPr>
          <p:cNvSpPr>
            <a:spLocks noGrp="1"/>
          </p:cNvSpPr>
          <p:nvPr>
            <p:ph type="title"/>
          </p:nvPr>
        </p:nvSpPr>
        <p:spPr>
          <a:xfrm>
            <a:off x="1141412" y="189893"/>
            <a:ext cx="9905998" cy="1478570"/>
          </a:xfrm>
        </p:spPr>
        <p:txBody>
          <a:bodyPr>
            <a:normAutofit/>
          </a:bodyPr>
          <a:lstStyle/>
          <a:p>
            <a:r>
              <a:rPr lang="en-IN" sz="2800" dirty="0">
                <a:solidFill>
                  <a:schemeClr val="bg1"/>
                </a:solidFill>
              </a:rPr>
              <a:t>Problem Statement</a:t>
            </a:r>
          </a:p>
        </p:txBody>
      </p:sp>
      <p:sp>
        <p:nvSpPr>
          <p:cNvPr id="5" name="Content Placeholder 4">
            <a:extLst>
              <a:ext uri="{FF2B5EF4-FFF2-40B4-BE49-F238E27FC236}">
                <a16:creationId xmlns:a16="http://schemas.microsoft.com/office/drawing/2014/main" id="{298735D0-4F95-1B64-D725-63353FD8A888}"/>
              </a:ext>
            </a:extLst>
          </p:cNvPr>
          <p:cNvSpPr>
            <a:spLocks noGrp="1"/>
          </p:cNvSpPr>
          <p:nvPr>
            <p:ph idx="1"/>
          </p:nvPr>
        </p:nvSpPr>
        <p:spPr>
          <a:xfrm>
            <a:off x="1141412" y="1144587"/>
            <a:ext cx="9905999" cy="2284413"/>
          </a:xfrm>
        </p:spPr>
        <p:txBody>
          <a:bodyPr>
            <a:normAutofit/>
          </a:bodyPr>
          <a:lstStyle/>
          <a:p>
            <a:r>
              <a:rPr lang="en-US" sz="2000" dirty="0">
                <a:solidFill>
                  <a:schemeClr val="bg1"/>
                </a:solidFill>
              </a:rPr>
              <a:t>X Education needs help in selecting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IN" sz="2000" dirty="0">
              <a:solidFill>
                <a:schemeClr val="bg1"/>
              </a:solidFill>
            </a:endParaRPr>
          </a:p>
        </p:txBody>
      </p:sp>
      <p:sp>
        <p:nvSpPr>
          <p:cNvPr id="8" name="Footer Placeholder 7">
            <a:extLst>
              <a:ext uri="{FF2B5EF4-FFF2-40B4-BE49-F238E27FC236}">
                <a16:creationId xmlns:a16="http://schemas.microsoft.com/office/drawing/2014/main" id="{9CD8D17A-FA10-C3C5-E54D-2804D7102CDD}"/>
              </a:ext>
            </a:extLst>
          </p:cNvPr>
          <p:cNvSpPr>
            <a:spLocks noGrp="1"/>
          </p:cNvSpPr>
          <p:nvPr>
            <p:ph type="ftr" sz="quarter" idx="11"/>
          </p:nvPr>
        </p:nvSpPr>
        <p:spPr/>
        <p:txBody>
          <a:bodyPr/>
          <a:lstStyle/>
          <a:p>
            <a:r>
              <a:rPr lang="en-IN" b="1" dirty="0">
                <a:solidFill>
                  <a:schemeClr val="bg1"/>
                </a:solidFill>
              </a:rPr>
              <a:t>Lead Scoring Case Study</a:t>
            </a:r>
          </a:p>
        </p:txBody>
      </p:sp>
      <p:sp>
        <p:nvSpPr>
          <p:cNvPr id="9" name="Slide Number Placeholder 8">
            <a:extLst>
              <a:ext uri="{FF2B5EF4-FFF2-40B4-BE49-F238E27FC236}">
                <a16:creationId xmlns:a16="http://schemas.microsoft.com/office/drawing/2014/main" id="{F427FE5F-E947-AB90-57FF-2FF7D1720DA5}"/>
              </a:ext>
            </a:extLst>
          </p:cNvPr>
          <p:cNvSpPr>
            <a:spLocks noGrp="1"/>
          </p:cNvSpPr>
          <p:nvPr>
            <p:ph type="sldNum" sz="quarter" idx="12"/>
          </p:nvPr>
        </p:nvSpPr>
        <p:spPr/>
        <p:txBody>
          <a:bodyPr/>
          <a:lstStyle/>
          <a:p>
            <a:fld id="{DD284236-3E42-4BEF-82E9-96BEB76A0CDC}" type="slidenum">
              <a:rPr lang="en-IN" smtClean="0">
                <a:solidFill>
                  <a:schemeClr val="bg1"/>
                </a:solidFill>
              </a:rPr>
              <a:t>2</a:t>
            </a:fld>
            <a:endParaRPr lang="en-IN" dirty="0">
              <a:solidFill>
                <a:schemeClr val="bg1"/>
              </a:solidFill>
            </a:endParaRPr>
          </a:p>
        </p:txBody>
      </p:sp>
      <p:sp>
        <p:nvSpPr>
          <p:cNvPr id="6" name="Title 3">
            <a:extLst>
              <a:ext uri="{FF2B5EF4-FFF2-40B4-BE49-F238E27FC236}">
                <a16:creationId xmlns:a16="http://schemas.microsoft.com/office/drawing/2014/main" id="{62783C2C-016C-68D0-A1E0-31ED6D624496}"/>
              </a:ext>
            </a:extLst>
          </p:cNvPr>
          <p:cNvSpPr txBox="1">
            <a:spLocks/>
          </p:cNvSpPr>
          <p:nvPr/>
        </p:nvSpPr>
        <p:spPr>
          <a:xfrm>
            <a:off x="1141412" y="3676650"/>
            <a:ext cx="3316288" cy="592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2800" dirty="0">
                <a:solidFill>
                  <a:schemeClr val="bg1"/>
                </a:solidFill>
              </a:rPr>
              <a:t>Approach</a:t>
            </a:r>
            <a:endParaRPr lang="en-IN" sz="4800" dirty="0">
              <a:solidFill>
                <a:schemeClr val="bg1"/>
              </a:solidFill>
            </a:endParaRPr>
          </a:p>
        </p:txBody>
      </p:sp>
      <p:sp>
        <p:nvSpPr>
          <p:cNvPr id="7" name="Content Placeholder 4">
            <a:extLst>
              <a:ext uri="{FF2B5EF4-FFF2-40B4-BE49-F238E27FC236}">
                <a16:creationId xmlns:a16="http://schemas.microsoft.com/office/drawing/2014/main" id="{E7A3B33D-EC35-C047-A424-B28344A1C569}"/>
              </a:ext>
            </a:extLst>
          </p:cNvPr>
          <p:cNvSpPr txBox="1">
            <a:spLocks/>
          </p:cNvSpPr>
          <p:nvPr/>
        </p:nvSpPr>
        <p:spPr>
          <a:xfrm>
            <a:off x="1141412" y="4202112"/>
            <a:ext cx="9905999" cy="22844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solidFill>
                  <a:schemeClr val="bg1"/>
                </a:solidFill>
              </a:rPr>
              <a:t>We have build this model using Logistic regression along with RFE, to get top features and based on that we have provided recommendations to the company.</a:t>
            </a:r>
            <a:endParaRPr lang="en-IN" sz="2000" dirty="0">
              <a:solidFill>
                <a:schemeClr val="bg1"/>
              </a:solidFill>
            </a:endParaRPr>
          </a:p>
        </p:txBody>
      </p:sp>
    </p:spTree>
    <p:extLst>
      <p:ext uri="{BB962C8B-B14F-4D97-AF65-F5344CB8AC3E}">
        <p14:creationId xmlns:p14="http://schemas.microsoft.com/office/powerpoint/2010/main" val="307561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B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09A9-43F9-295E-CDA2-B800E7D62099}"/>
              </a:ext>
            </a:extLst>
          </p:cNvPr>
          <p:cNvSpPr>
            <a:spLocks noGrp="1"/>
          </p:cNvSpPr>
          <p:nvPr>
            <p:ph type="title"/>
          </p:nvPr>
        </p:nvSpPr>
        <p:spPr/>
        <p:txBody>
          <a:bodyPr/>
          <a:lstStyle/>
          <a:p>
            <a:pPr algn="ctr"/>
            <a:r>
              <a:rPr lang="en-IN" dirty="0">
                <a:solidFill>
                  <a:schemeClr val="bg1"/>
                </a:solidFill>
              </a:rPr>
              <a:t>Steps Followed</a:t>
            </a:r>
          </a:p>
        </p:txBody>
      </p:sp>
      <p:pic>
        <p:nvPicPr>
          <p:cNvPr id="7" name="Content Placeholder 6">
            <a:extLst>
              <a:ext uri="{FF2B5EF4-FFF2-40B4-BE49-F238E27FC236}">
                <a16:creationId xmlns:a16="http://schemas.microsoft.com/office/drawing/2014/main" id="{6CB08839-6253-0653-ABEF-C487ACA7935D}"/>
              </a:ext>
            </a:extLst>
          </p:cNvPr>
          <p:cNvPicPr>
            <a:picLocks noGrp="1" noChangeAspect="1"/>
          </p:cNvPicPr>
          <p:nvPr>
            <p:ph idx="1"/>
          </p:nvPr>
        </p:nvPicPr>
        <p:blipFill>
          <a:blip r:embed="rId2"/>
          <a:stretch>
            <a:fillRect/>
          </a:stretch>
        </p:blipFill>
        <p:spPr>
          <a:xfrm>
            <a:off x="1811602" y="2751504"/>
            <a:ext cx="8565622" cy="2537680"/>
          </a:xfrm>
        </p:spPr>
      </p:pic>
      <p:sp>
        <p:nvSpPr>
          <p:cNvPr id="4" name="Footer Placeholder 3">
            <a:extLst>
              <a:ext uri="{FF2B5EF4-FFF2-40B4-BE49-F238E27FC236}">
                <a16:creationId xmlns:a16="http://schemas.microsoft.com/office/drawing/2014/main" id="{9EF02774-DF43-96E4-5F1F-262A50C065DE}"/>
              </a:ext>
            </a:extLst>
          </p:cNvPr>
          <p:cNvSpPr>
            <a:spLocks noGrp="1"/>
          </p:cNvSpPr>
          <p:nvPr>
            <p:ph type="ftr" sz="quarter" idx="11"/>
          </p:nvPr>
        </p:nvSpPr>
        <p:spPr/>
        <p:txBody>
          <a:bodyPr/>
          <a:lstStyle/>
          <a:p>
            <a:r>
              <a:rPr lang="en-IN" b="1" dirty="0">
                <a:solidFill>
                  <a:schemeClr val="bg1"/>
                </a:solidFill>
              </a:rPr>
              <a:t>Lead Scoring Case Study</a:t>
            </a:r>
          </a:p>
        </p:txBody>
      </p:sp>
      <p:sp>
        <p:nvSpPr>
          <p:cNvPr id="5" name="Slide Number Placeholder 4">
            <a:extLst>
              <a:ext uri="{FF2B5EF4-FFF2-40B4-BE49-F238E27FC236}">
                <a16:creationId xmlns:a16="http://schemas.microsoft.com/office/drawing/2014/main" id="{DB757E0C-A15A-F7F3-D589-18E9D9908DD1}"/>
              </a:ext>
            </a:extLst>
          </p:cNvPr>
          <p:cNvSpPr>
            <a:spLocks noGrp="1"/>
          </p:cNvSpPr>
          <p:nvPr>
            <p:ph type="sldNum" sz="quarter" idx="12"/>
          </p:nvPr>
        </p:nvSpPr>
        <p:spPr/>
        <p:txBody>
          <a:bodyPr/>
          <a:lstStyle/>
          <a:p>
            <a:fld id="{DD284236-3E42-4BEF-82E9-96BEB76A0CDC}" type="slidenum">
              <a:rPr lang="en-IN" smtClean="0">
                <a:solidFill>
                  <a:schemeClr val="bg1"/>
                </a:solidFill>
              </a:rPr>
              <a:t>3</a:t>
            </a:fld>
            <a:endParaRPr lang="en-IN">
              <a:solidFill>
                <a:schemeClr val="bg1"/>
              </a:solidFill>
            </a:endParaRPr>
          </a:p>
        </p:txBody>
      </p:sp>
    </p:spTree>
    <p:extLst>
      <p:ext uri="{BB962C8B-B14F-4D97-AF65-F5344CB8AC3E}">
        <p14:creationId xmlns:p14="http://schemas.microsoft.com/office/powerpoint/2010/main" val="45230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p:txBody>
          <a:bodyPr/>
          <a:lstStyle/>
          <a:p>
            <a:pPr algn="ctr"/>
            <a:r>
              <a:rPr lang="en-IN" dirty="0">
                <a:solidFill>
                  <a:schemeClr val="bg1"/>
                </a:solidFill>
              </a:rPr>
              <a:t>EDA</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p:txBody>
          <a:bodyPr>
            <a:normAutofit fontScale="85000" lnSpcReduction="20000"/>
          </a:bodyPr>
          <a:lstStyle/>
          <a:p>
            <a:pPr marL="0" indent="0">
              <a:buNone/>
            </a:pPr>
            <a:r>
              <a:rPr lang="en-US" dirty="0">
                <a:solidFill>
                  <a:schemeClr val="bg1"/>
                </a:solidFill>
              </a:rPr>
              <a:t>1. Understating the Data Set: </a:t>
            </a:r>
          </a:p>
          <a:p>
            <a:r>
              <a:rPr lang="en-US" dirty="0">
                <a:solidFill>
                  <a:schemeClr val="bg1"/>
                </a:solidFill>
              </a:rPr>
              <a:t>In The given data set there was total of 9247 records with 37 attributes. </a:t>
            </a:r>
          </a:p>
          <a:p>
            <a:r>
              <a:rPr lang="en-US" dirty="0">
                <a:solidFill>
                  <a:schemeClr val="bg1"/>
                </a:solidFill>
              </a:rPr>
              <a:t>Data contains high number of missing values which we have handled by capped the null values to 40%, anything above 40% was dropped.</a:t>
            </a:r>
          </a:p>
          <a:p>
            <a:r>
              <a:rPr lang="en-US" dirty="0">
                <a:solidFill>
                  <a:schemeClr val="bg1"/>
                </a:solidFill>
              </a:rPr>
              <a:t>The country column is dropped As most of the records belongs to 'India' this variable is not significant and will not help much in classification, it is better to drop this column.</a:t>
            </a:r>
          </a:p>
          <a:p>
            <a:r>
              <a:rPr lang="en-US" dirty="0">
                <a:solidFill>
                  <a:schemeClr val="bg1"/>
                </a:solidFill>
              </a:rPr>
              <a:t>After observing the columns we found the biasing in certain columns(i.e., one class is relatively higher than other). We need to drop these columns because they lack variation.</a:t>
            </a:r>
          </a:p>
          <a:p>
            <a:r>
              <a:rPr lang="en-US" dirty="0">
                <a:solidFill>
                  <a:schemeClr val="bg1"/>
                </a:solidFill>
              </a:rPr>
              <a:t>Finally we have cut down to 9247 records and 16 attributes</a:t>
            </a:r>
            <a:endParaRPr lang="en-IN"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4</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spTree>
    <p:extLst>
      <p:ext uri="{BB962C8B-B14F-4D97-AF65-F5344CB8AC3E}">
        <p14:creationId xmlns:p14="http://schemas.microsoft.com/office/powerpoint/2010/main" val="194248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33431"/>
            <a:ext cx="9905998" cy="1478570"/>
          </a:xfrm>
        </p:spPr>
        <p:txBody>
          <a:bodyPr/>
          <a:lstStyle/>
          <a:p>
            <a:pPr algn="ctr"/>
            <a:r>
              <a:rPr lang="en-IN" dirty="0">
                <a:solidFill>
                  <a:schemeClr val="bg1"/>
                </a:solidFill>
              </a:rPr>
              <a:t>EDA</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1218594"/>
            <a:ext cx="9905999" cy="933980"/>
          </a:xfrm>
        </p:spPr>
        <p:txBody>
          <a:bodyPr>
            <a:normAutofit lnSpcReduction="10000"/>
          </a:bodyPr>
          <a:lstStyle/>
          <a:p>
            <a:pPr marL="0" indent="0">
              <a:buNone/>
            </a:pPr>
            <a:r>
              <a:rPr lang="en-US" dirty="0">
                <a:solidFill>
                  <a:schemeClr val="bg1"/>
                </a:solidFill>
              </a:rPr>
              <a:t>1. Outlier Check: We did some univariate analysis and then outlier treatment these were some potential outliers we did capping of 99% </a:t>
            </a:r>
            <a:endParaRPr lang="en-IN"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5</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7" name="Picture 6">
            <a:extLst>
              <a:ext uri="{FF2B5EF4-FFF2-40B4-BE49-F238E27FC236}">
                <a16:creationId xmlns:a16="http://schemas.microsoft.com/office/drawing/2014/main" id="{98E55F9B-C3D3-F861-B552-0908F60E44F5}"/>
              </a:ext>
            </a:extLst>
          </p:cNvPr>
          <p:cNvPicPr>
            <a:picLocks noChangeAspect="1"/>
          </p:cNvPicPr>
          <p:nvPr/>
        </p:nvPicPr>
        <p:blipFill rotWithShape="1">
          <a:blip r:embed="rId2"/>
          <a:srcRect l="1222"/>
          <a:stretch/>
        </p:blipFill>
        <p:spPr>
          <a:xfrm>
            <a:off x="1183037" y="2058718"/>
            <a:ext cx="4441200" cy="1971463"/>
          </a:xfrm>
          <a:prstGeom prst="rect">
            <a:avLst/>
          </a:prstGeom>
        </p:spPr>
      </p:pic>
      <p:pic>
        <p:nvPicPr>
          <p:cNvPr id="9" name="Picture 8">
            <a:extLst>
              <a:ext uri="{FF2B5EF4-FFF2-40B4-BE49-F238E27FC236}">
                <a16:creationId xmlns:a16="http://schemas.microsoft.com/office/drawing/2014/main" id="{EE230B75-5CE8-C88E-1484-BAD25BD02260}"/>
              </a:ext>
            </a:extLst>
          </p:cNvPr>
          <p:cNvPicPr>
            <a:picLocks noChangeAspect="1"/>
          </p:cNvPicPr>
          <p:nvPr/>
        </p:nvPicPr>
        <p:blipFill>
          <a:blip r:embed="rId3"/>
          <a:stretch>
            <a:fillRect/>
          </a:stretch>
        </p:blipFill>
        <p:spPr>
          <a:xfrm>
            <a:off x="6214473" y="2152574"/>
            <a:ext cx="4249172" cy="1860810"/>
          </a:xfrm>
          <a:prstGeom prst="rect">
            <a:avLst/>
          </a:prstGeom>
        </p:spPr>
      </p:pic>
      <p:pic>
        <p:nvPicPr>
          <p:cNvPr id="11" name="Picture 10">
            <a:extLst>
              <a:ext uri="{FF2B5EF4-FFF2-40B4-BE49-F238E27FC236}">
                <a16:creationId xmlns:a16="http://schemas.microsoft.com/office/drawing/2014/main" id="{68385AA4-7824-8C09-4745-2FA07BCA365B}"/>
              </a:ext>
            </a:extLst>
          </p:cNvPr>
          <p:cNvPicPr>
            <a:picLocks noChangeAspect="1"/>
          </p:cNvPicPr>
          <p:nvPr/>
        </p:nvPicPr>
        <p:blipFill>
          <a:blip r:embed="rId4"/>
          <a:stretch>
            <a:fillRect/>
          </a:stretch>
        </p:blipFill>
        <p:spPr>
          <a:xfrm>
            <a:off x="1141412" y="4005668"/>
            <a:ext cx="4510918" cy="1913797"/>
          </a:xfrm>
          <a:prstGeom prst="rect">
            <a:avLst/>
          </a:prstGeom>
        </p:spPr>
      </p:pic>
      <p:pic>
        <p:nvPicPr>
          <p:cNvPr id="13" name="Picture 12">
            <a:extLst>
              <a:ext uri="{FF2B5EF4-FFF2-40B4-BE49-F238E27FC236}">
                <a16:creationId xmlns:a16="http://schemas.microsoft.com/office/drawing/2014/main" id="{CAFF8A43-EBB9-4DF2-BD37-1B6B158A92E0}"/>
              </a:ext>
            </a:extLst>
          </p:cNvPr>
          <p:cNvPicPr>
            <a:picLocks noChangeAspect="1"/>
          </p:cNvPicPr>
          <p:nvPr/>
        </p:nvPicPr>
        <p:blipFill>
          <a:blip r:embed="rId5"/>
          <a:stretch>
            <a:fillRect/>
          </a:stretch>
        </p:blipFill>
        <p:spPr>
          <a:xfrm>
            <a:off x="6115964" y="4030181"/>
            <a:ext cx="4347681" cy="1957896"/>
          </a:xfrm>
          <a:prstGeom prst="rect">
            <a:avLst/>
          </a:prstGeom>
        </p:spPr>
      </p:pic>
    </p:spTree>
    <p:extLst>
      <p:ext uri="{BB962C8B-B14F-4D97-AF65-F5344CB8AC3E}">
        <p14:creationId xmlns:p14="http://schemas.microsoft.com/office/powerpoint/2010/main" val="39813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EDA</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2991168"/>
          </a:xfrm>
        </p:spPr>
        <p:txBody>
          <a:bodyPr>
            <a:noAutofit/>
          </a:bodyPr>
          <a:lstStyle/>
          <a:p>
            <a:pPr marL="0" indent="0">
              <a:buNone/>
            </a:pPr>
            <a:r>
              <a:rPr lang="en-US" sz="1600" dirty="0">
                <a:solidFill>
                  <a:schemeClr val="bg1"/>
                </a:solidFill>
              </a:rPr>
              <a:t>2. Visualizing The Data: We did some bivariate analysis and these are the inferences</a:t>
            </a:r>
          </a:p>
          <a:p>
            <a:r>
              <a:rPr lang="en-US" sz="1600" dirty="0">
                <a:solidFill>
                  <a:schemeClr val="bg1"/>
                </a:solidFill>
              </a:rPr>
              <a:t>Comparative to other lead origins categories 'Lead Add Form' category has the highest conversion ratio.</a:t>
            </a:r>
          </a:p>
          <a:p>
            <a:r>
              <a:rPr lang="en-US" sz="1600" dirty="0">
                <a:solidFill>
                  <a:schemeClr val="bg1"/>
                </a:solidFill>
              </a:rPr>
              <a:t>'Reference' category in 'Lead Source' column is doing good followed by 'Google' &amp; 'Direct Traffic' in conversions.</a:t>
            </a:r>
          </a:p>
          <a:p>
            <a:r>
              <a:rPr lang="en-US" sz="1600" dirty="0">
                <a:solidFill>
                  <a:schemeClr val="bg1"/>
                </a:solidFill>
              </a:rPr>
              <a:t>Chance of conversion increases when the customer do not decline for Email.</a:t>
            </a:r>
          </a:p>
          <a:p>
            <a:r>
              <a:rPr lang="en-US" sz="1600" dirty="0">
                <a:solidFill>
                  <a:schemeClr val="bg1"/>
                </a:solidFill>
              </a:rPr>
              <a:t> 'SMS Sent' category in 'Last Activity' column has highest conversion ratio followed by 'Email Opened’.</a:t>
            </a:r>
          </a:p>
          <a:p>
            <a:r>
              <a:rPr lang="en-US" sz="1600" dirty="0">
                <a:solidFill>
                  <a:schemeClr val="bg1"/>
                </a:solidFill>
              </a:rPr>
              <a:t>'Working Professional' seems to convert more as compared to 'Unemployed' Ones.</a:t>
            </a:r>
            <a:endParaRPr lang="en-IN" sz="1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6</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8" name="Picture 7">
            <a:extLst>
              <a:ext uri="{FF2B5EF4-FFF2-40B4-BE49-F238E27FC236}">
                <a16:creationId xmlns:a16="http://schemas.microsoft.com/office/drawing/2014/main" id="{9F6BA035-1975-0596-9A76-13F35488D63A}"/>
              </a:ext>
            </a:extLst>
          </p:cNvPr>
          <p:cNvPicPr>
            <a:picLocks noChangeAspect="1"/>
          </p:cNvPicPr>
          <p:nvPr/>
        </p:nvPicPr>
        <p:blipFill rotWithShape="1">
          <a:blip r:embed="rId2"/>
          <a:srcRect l="539"/>
          <a:stretch/>
        </p:blipFill>
        <p:spPr>
          <a:xfrm>
            <a:off x="1123036" y="3383980"/>
            <a:ext cx="3978899" cy="2621282"/>
          </a:xfrm>
          <a:prstGeom prst="rect">
            <a:avLst/>
          </a:prstGeom>
        </p:spPr>
      </p:pic>
      <p:pic>
        <p:nvPicPr>
          <p:cNvPr id="12" name="Picture 11">
            <a:extLst>
              <a:ext uri="{FF2B5EF4-FFF2-40B4-BE49-F238E27FC236}">
                <a16:creationId xmlns:a16="http://schemas.microsoft.com/office/drawing/2014/main" id="{73A594B5-396C-4011-AF80-C7B7932CBD59}"/>
              </a:ext>
            </a:extLst>
          </p:cNvPr>
          <p:cNvPicPr>
            <a:picLocks noChangeAspect="1"/>
          </p:cNvPicPr>
          <p:nvPr/>
        </p:nvPicPr>
        <p:blipFill>
          <a:blip r:embed="rId3"/>
          <a:stretch>
            <a:fillRect/>
          </a:stretch>
        </p:blipFill>
        <p:spPr>
          <a:xfrm>
            <a:off x="5860357" y="3365589"/>
            <a:ext cx="5064818" cy="2658063"/>
          </a:xfrm>
          <a:prstGeom prst="rect">
            <a:avLst/>
          </a:prstGeom>
        </p:spPr>
      </p:pic>
    </p:spTree>
    <p:extLst>
      <p:ext uri="{BB962C8B-B14F-4D97-AF65-F5344CB8AC3E}">
        <p14:creationId xmlns:p14="http://schemas.microsoft.com/office/powerpoint/2010/main" val="110640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EDA</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Below is the correlation matrix, total visits’ have high correlation with ‘leads number’</a:t>
            </a:r>
            <a:endParaRPr lang="en-IN" sz="28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7</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7" name="Picture 6">
            <a:extLst>
              <a:ext uri="{FF2B5EF4-FFF2-40B4-BE49-F238E27FC236}">
                <a16:creationId xmlns:a16="http://schemas.microsoft.com/office/drawing/2014/main" id="{4FAD4993-D895-75CD-BEC8-DDC9359C0D18}"/>
              </a:ext>
            </a:extLst>
          </p:cNvPr>
          <p:cNvPicPr>
            <a:picLocks noChangeAspect="1"/>
          </p:cNvPicPr>
          <p:nvPr/>
        </p:nvPicPr>
        <p:blipFill>
          <a:blip r:embed="rId2"/>
          <a:stretch>
            <a:fillRect/>
          </a:stretch>
        </p:blipFill>
        <p:spPr>
          <a:xfrm>
            <a:off x="2762123" y="1533981"/>
            <a:ext cx="6667753" cy="4349293"/>
          </a:xfrm>
          <a:prstGeom prst="rect">
            <a:avLst/>
          </a:prstGeom>
        </p:spPr>
      </p:pic>
    </p:spTree>
    <p:extLst>
      <p:ext uri="{BB962C8B-B14F-4D97-AF65-F5344CB8AC3E}">
        <p14:creationId xmlns:p14="http://schemas.microsoft.com/office/powerpoint/2010/main" val="38716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EDA</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There doesn't seem to be data imbalance in the 'Target Variable'.</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8</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8" name="Picture 7">
            <a:extLst>
              <a:ext uri="{FF2B5EF4-FFF2-40B4-BE49-F238E27FC236}">
                <a16:creationId xmlns:a16="http://schemas.microsoft.com/office/drawing/2014/main" id="{796A733A-4805-BBFC-EC90-4268592BAD59}"/>
              </a:ext>
            </a:extLst>
          </p:cNvPr>
          <p:cNvPicPr>
            <a:picLocks noChangeAspect="1"/>
          </p:cNvPicPr>
          <p:nvPr/>
        </p:nvPicPr>
        <p:blipFill>
          <a:blip r:embed="rId2"/>
          <a:stretch>
            <a:fillRect/>
          </a:stretch>
        </p:blipFill>
        <p:spPr>
          <a:xfrm>
            <a:off x="701817" y="1887804"/>
            <a:ext cx="5394183" cy="3082391"/>
          </a:xfrm>
          <a:prstGeom prst="rect">
            <a:avLst/>
          </a:prstGeom>
        </p:spPr>
      </p:pic>
      <p:pic>
        <p:nvPicPr>
          <p:cNvPr id="10" name="Picture 9">
            <a:extLst>
              <a:ext uri="{FF2B5EF4-FFF2-40B4-BE49-F238E27FC236}">
                <a16:creationId xmlns:a16="http://schemas.microsoft.com/office/drawing/2014/main" id="{EA7C5A3C-03B8-E443-0304-39717DEBF89E}"/>
              </a:ext>
            </a:extLst>
          </p:cNvPr>
          <p:cNvPicPr>
            <a:picLocks noChangeAspect="1"/>
          </p:cNvPicPr>
          <p:nvPr/>
        </p:nvPicPr>
        <p:blipFill rotWithShape="1">
          <a:blip r:embed="rId3"/>
          <a:srcRect r="2547"/>
          <a:stretch/>
        </p:blipFill>
        <p:spPr>
          <a:xfrm>
            <a:off x="6913115" y="1735404"/>
            <a:ext cx="3964435" cy="3136440"/>
          </a:xfrm>
          <a:prstGeom prst="rect">
            <a:avLst/>
          </a:prstGeom>
        </p:spPr>
      </p:pic>
    </p:spTree>
    <p:extLst>
      <p:ext uri="{BB962C8B-B14F-4D97-AF65-F5344CB8AC3E}">
        <p14:creationId xmlns:p14="http://schemas.microsoft.com/office/powerpoint/2010/main" val="215875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CF7-A2D0-3D1D-361B-C16CBE023B0B}"/>
              </a:ext>
            </a:extLst>
          </p:cNvPr>
          <p:cNvSpPr>
            <a:spLocks noGrp="1"/>
          </p:cNvSpPr>
          <p:nvPr>
            <p:ph type="title"/>
          </p:nvPr>
        </p:nvSpPr>
        <p:spPr>
          <a:xfrm>
            <a:off x="1162965" y="-151619"/>
            <a:ext cx="9905998" cy="1478570"/>
          </a:xfrm>
        </p:spPr>
        <p:txBody>
          <a:bodyPr/>
          <a:lstStyle/>
          <a:p>
            <a:pPr algn="ctr"/>
            <a:r>
              <a:rPr lang="en-IN" dirty="0">
                <a:solidFill>
                  <a:schemeClr val="bg1"/>
                </a:solidFill>
              </a:rPr>
              <a:t>Building Mode</a:t>
            </a:r>
          </a:p>
        </p:txBody>
      </p:sp>
      <p:sp>
        <p:nvSpPr>
          <p:cNvPr id="3" name="Content Placeholder 2">
            <a:extLst>
              <a:ext uri="{FF2B5EF4-FFF2-40B4-BE49-F238E27FC236}">
                <a16:creationId xmlns:a16="http://schemas.microsoft.com/office/drawing/2014/main" id="{4188D79B-DC52-2EAB-2EDF-9697E65D24AF}"/>
              </a:ext>
            </a:extLst>
          </p:cNvPr>
          <p:cNvSpPr>
            <a:spLocks noGrp="1"/>
          </p:cNvSpPr>
          <p:nvPr>
            <p:ph idx="1"/>
          </p:nvPr>
        </p:nvSpPr>
        <p:spPr>
          <a:xfrm>
            <a:off x="1123037" y="853469"/>
            <a:ext cx="9905999" cy="365125"/>
          </a:xfrm>
        </p:spPr>
        <p:txBody>
          <a:bodyPr>
            <a:noAutofit/>
          </a:bodyPr>
          <a:lstStyle/>
          <a:p>
            <a:r>
              <a:rPr lang="en-US" sz="2000" dirty="0">
                <a:solidFill>
                  <a:schemeClr val="bg1"/>
                </a:solidFill>
              </a:rPr>
              <a:t>In The 1st Model Built, We observed 'Lead Origin Quick Add Form’ has High p-value and hence it is Insignificant.</a:t>
            </a:r>
            <a:endParaRPr lang="en-IN" sz="3600" dirty="0">
              <a:solidFill>
                <a:schemeClr val="bg1"/>
              </a:solidFill>
            </a:endParaRPr>
          </a:p>
        </p:txBody>
      </p:sp>
      <p:sp>
        <p:nvSpPr>
          <p:cNvPr id="5" name="Slide Number Placeholder 4">
            <a:extLst>
              <a:ext uri="{FF2B5EF4-FFF2-40B4-BE49-F238E27FC236}">
                <a16:creationId xmlns:a16="http://schemas.microsoft.com/office/drawing/2014/main" id="{9EF42430-65E8-A83C-C03A-0311480CBD08}"/>
              </a:ext>
            </a:extLst>
          </p:cNvPr>
          <p:cNvSpPr>
            <a:spLocks noGrp="1"/>
          </p:cNvSpPr>
          <p:nvPr>
            <p:ph type="sldNum" sz="quarter" idx="12"/>
          </p:nvPr>
        </p:nvSpPr>
        <p:spPr/>
        <p:txBody>
          <a:bodyPr/>
          <a:lstStyle/>
          <a:p>
            <a:fld id="{DD284236-3E42-4BEF-82E9-96BEB76A0CDC}" type="slidenum">
              <a:rPr lang="en-IN" smtClean="0">
                <a:solidFill>
                  <a:schemeClr val="bg1"/>
                </a:solidFill>
              </a:rPr>
              <a:t>9</a:t>
            </a:fld>
            <a:endParaRPr lang="en-IN">
              <a:solidFill>
                <a:schemeClr val="bg1"/>
              </a:solidFill>
            </a:endParaRPr>
          </a:p>
        </p:txBody>
      </p:sp>
      <p:sp>
        <p:nvSpPr>
          <p:cNvPr id="6" name="Footer Placeholder 3">
            <a:extLst>
              <a:ext uri="{FF2B5EF4-FFF2-40B4-BE49-F238E27FC236}">
                <a16:creationId xmlns:a16="http://schemas.microsoft.com/office/drawing/2014/main" id="{F4D132A5-1AF2-878B-5905-4707DF071790}"/>
              </a:ext>
            </a:extLst>
          </p:cNvPr>
          <p:cNvSpPr>
            <a:spLocks noGrp="1"/>
          </p:cNvSpPr>
          <p:nvPr>
            <p:ph type="ftr" sz="quarter" idx="11"/>
          </p:nvPr>
        </p:nvSpPr>
        <p:spPr>
          <a:xfrm>
            <a:off x="1141411" y="5883275"/>
            <a:ext cx="6239309" cy="365125"/>
          </a:xfrm>
        </p:spPr>
        <p:txBody>
          <a:bodyPr/>
          <a:lstStyle/>
          <a:p>
            <a:r>
              <a:rPr lang="en-IN" b="1" dirty="0">
                <a:solidFill>
                  <a:schemeClr val="bg1"/>
                </a:solidFill>
              </a:rPr>
              <a:t>Lead Scoring Case Study</a:t>
            </a:r>
          </a:p>
        </p:txBody>
      </p:sp>
      <p:pic>
        <p:nvPicPr>
          <p:cNvPr id="7" name="Picture 6">
            <a:extLst>
              <a:ext uri="{FF2B5EF4-FFF2-40B4-BE49-F238E27FC236}">
                <a16:creationId xmlns:a16="http://schemas.microsoft.com/office/drawing/2014/main" id="{45987923-EC71-4B2A-B3F5-BCC32A2E7AA2}"/>
              </a:ext>
            </a:extLst>
          </p:cNvPr>
          <p:cNvPicPr>
            <a:picLocks noChangeAspect="1"/>
          </p:cNvPicPr>
          <p:nvPr/>
        </p:nvPicPr>
        <p:blipFill rotWithShape="1">
          <a:blip r:embed="rId2"/>
          <a:srcRect l="1301"/>
          <a:stretch/>
        </p:blipFill>
        <p:spPr>
          <a:xfrm>
            <a:off x="3036899" y="1866175"/>
            <a:ext cx="6158129" cy="3908743"/>
          </a:xfrm>
          <a:prstGeom prst="rect">
            <a:avLst/>
          </a:prstGeom>
        </p:spPr>
      </p:pic>
    </p:spTree>
    <p:extLst>
      <p:ext uri="{BB962C8B-B14F-4D97-AF65-F5344CB8AC3E}">
        <p14:creationId xmlns:p14="http://schemas.microsoft.com/office/powerpoint/2010/main" val="144093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67</TotalTime>
  <Words>987</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Tw Cen MT</vt:lpstr>
      <vt:lpstr>Circuit</vt:lpstr>
      <vt:lpstr>Lead Scoring Case Study</vt:lpstr>
      <vt:lpstr>Problem Statement</vt:lpstr>
      <vt:lpstr>Steps Followed</vt:lpstr>
      <vt:lpstr>EDA</vt:lpstr>
      <vt:lpstr>EDA</vt:lpstr>
      <vt:lpstr>EDA</vt:lpstr>
      <vt:lpstr>EDA</vt:lpstr>
      <vt:lpstr>EDA</vt:lpstr>
      <vt:lpstr>Building Mode</vt:lpstr>
      <vt:lpstr>Building Mode</vt:lpstr>
      <vt:lpstr>Building Mode</vt:lpstr>
      <vt:lpstr>Building Mode</vt:lpstr>
      <vt:lpstr>Metrics Check and Analysis</vt:lpstr>
      <vt:lpstr>Metrics Check and Analysis</vt:lpstr>
      <vt:lpstr>Metrics Check and Analysis</vt:lpstr>
      <vt:lpstr>Metrics Check and Analysis</vt:lpstr>
      <vt:lpstr>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David Livingston</dc:creator>
  <cp:lastModifiedBy>David Livingston</cp:lastModifiedBy>
  <cp:revision>1</cp:revision>
  <dcterms:created xsi:type="dcterms:W3CDTF">2023-03-28T15:48:04Z</dcterms:created>
  <dcterms:modified xsi:type="dcterms:W3CDTF">2023-03-28T16:55:39Z</dcterms:modified>
</cp:coreProperties>
</file>