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00" r:id="rId1"/>
  </p:sldMasterIdLst>
  <p:sldIdLst>
    <p:sldId id="273" r:id="rId2"/>
    <p:sldId id="274" r:id="rId3"/>
    <p:sldId id="272" r:id="rId4"/>
    <p:sldId id="285" r:id="rId5"/>
    <p:sldId id="275" r:id="rId6"/>
    <p:sldId id="276" r:id="rId7"/>
    <p:sldId id="278" r:id="rId8"/>
    <p:sldId id="284" r:id="rId9"/>
    <p:sldId id="271" r:id="rId10"/>
    <p:sldId id="279" r:id="rId11"/>
    <p:sldId id="282" r:id="rId12"/>
    <p:sldId id="283" r:id="rId13"/>
    <p:sldId id="28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8" d="100"/>
          <a:sy n="88" d="100"/>
        </p:scale>
        <p:origin x="37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6/18/2021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039740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FigureOut">
              <a:rPr lang="en-US" smtClean="0"/>
              <a:t>6/18/2021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545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FigureOut">
              <a:rPr lang="en-US" smtClean="0"/>
              <a:t>6/18/2021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714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6/18/2021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64665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Záhlaví oddílu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6/18/2021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826916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smtClean="0"/>
              <a:t>6/18/2021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913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smtClean="0"/>
              <a:t>6/18/2021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45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smtClean="0"/>
              <a:t>6/18/2021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53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smtClean="0"/>
              <a:t>6/18/2021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760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F6E2C9B-5FA2-460D-9BE7-B0812FC2A6FF}" type="datetimeFigureOut">
              <a:rPr lang="en-US" smtClean="0"/>
              <a:t>6/18/2021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11709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6/18/2021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06783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6/18/2021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35894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hf sldNum="0"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B32B045-697E-4C67-90E8-642231D903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572192"/>
            <a:ext cx="8361229" cy="2098226"/>
          </a:xfrm>
        </p:spPr>
        <p:txBody>
          <a:bodyPr/>
          <a:lstStyle/>
          <a:p>
            <a:r>
              <a:rPr lang="cs-CZ" sz="6600" cap="none" dirty="0"/>
              <a:t>Editor zdrojových kódů WooWoo dokumentů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B264DF9F-BAFB-40FE-AECC-17174D9479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37398" y="4178670"/>
            <a:ext cx="1781752" cy="1090277"/>
          </a:xfrm>
        </p:spPr>
        <p:txBody>
          <a:bodyPr numCol="1">
            <a:normAutofit/>
          </a:bodyPr>
          <a:lstStyle/>
          <a:p>
            <a:pPr defTabSz="939800">
              <a:tabLst>
                <a:tab pos="3474000" algn="r"/>
                <a:tab pos="3546000" algn="l"/>
              </a:tabLst>
            </a:pPr>
            <a:r>
              <a:rPr lang="cs-CZ" sz="2200" dirty="0"/>
              <a:t>David Straka</a:t>
            </a:r>
          </a:p>
          <a:p>
            <a:pPr defTabSz="939800">
              <a:tabLst>
                <a:tab pos="3474000" algn="r"/>
                <a:tab pos="3546000" algn="l"/>
              </a:tabLst>
            </a:pPr>
            <a:r>
              <a:rPr lang="cs-CZ" sz="2200" dirty="0"/>
              <a:t>2021</a:t>
            </a:r>
          </a:p>
        </p:txBody>
      </p:sp>
      <p:sp>
        <p:nvSpPr>
          <p:cNvPr id="4" name="Podnadpis 2">
            <a:extLst>
              <a:ext uri="{FF2B5EF4-FFF2-40B4-BE49-F238E27FC236}">
                <a16:creationId xmlns:a16="http://schemas.microsoft.com/office/drawing/2014/main" id="{E8859193-D04E-485E-88D3-6B5377ECF764}"/>
              </a:ext>
            </a:extLst>
          </p:cNvPr>
          <p:cNvSpPr txBox="1">
            <a:spLocks/>
          </p:cNvSpPr>
          <p:nvPr/>
        </p:nvSpPr>
        <p:spPr>
          <a:xfrm>
            <a:off x="4618443" y="4178663"/>
            <a:ext cx="5318277" cy="1090278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23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939800">
              <a:tabLst>
                <a:tab pos="1878013" algn="r"/>
                <a:tab pos="1971675" algn="l"/>
              </a:tabLst>
            </a:pPr>
            <a:r>
              <a:rPr lang="cs-CZ" sz="2200" dirty="0"/>
              <a:t>	Vedoucí práce:	Ing. Tomáš Kalvoda, Ph.D.</a:t>
            </a:r>
          </a:p>
          <a:p>
            <a:pPr algn="l" defTabSz="939800">
              <a:tabLst>
                <a:tab pos="1878013" algn="r"/>
                <a:tab pos="1971675" algn="l"/>
              </a:tabLst>
            </a:pPr>
            <a:r>
              <a:rPr lang="cs-CZ" sz="2200" dirty="0"/>
              <a:t>	Zaměření:	Softwarové inženýrství</a:t>
            </a:r>
          </a:p>
        </p:txBody>
      </p:sp>
    </p:spTree>
    <p:extLst>
      <p:ext uri="{BB962C8B-B14F-4D97-AF65-F5344CB8AC3E}">
        <p14:creationId xmlns:p14="http://schemas.microsoft.com/office/powerpoint/2010/main" val="29367021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49A5A5D-6404-4273-ABC2-8746AA0BC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03218"/>
            <a:ext cx="9601200" cy="1485900"/>
          </a:xfrm>
        </p:spPr>
        <p:txBody>
          <a:bodyPr>
            <a:normAutofit/>
          </a:bodyPr>
          <a:lstStyle/>
          <a:p>
            <a:r>
              <a:rPr lang="cs-CZ" sz="5400" dirty="0"/>
              <a:t>Závěr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EDB8F96-D142-46B1-9AEA-ABE2773ED7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094407"/>
            <a:ext cx="9601200" cy="3931923"/>
          </a:xfrm>
        </p:spPr>
        <p:txBody>
          <a:bodyPr>
            <a:noAutofit/>
          </a:bodyPr>
          <a:lstStyle/>
          <a:p>
            <a:pPr>
              <a:lnSpc>
                <a:spcPct val="95000"/>
              </a:lnSpc>
            </a:pPr>
            <a:r>
              <a:rPr lang="cs-CZ" sz="2400" dirty="0"/>
              <a:t>Rozšíření lze nainstalovat přímo z Atomu</a:t>
            </a:r>
          </a:p>
          <a:p>
            <a:pPr>
              <a:lnSpc>
                <a:spcPct val="95000"/>
              </a:lnSpc>
            </a:pPr>
            <a:r>
              <a:rPr lang="cs-CZ" sz="2400" dirty="0"/>
              <a:t>Možnost mnoha vylepšení v budoucnu (synchronní posun náhledu, podpora více šablon, …)</a:t>
            </a:r>
          </a:p>
          <a:p>
            <a:pPr>
              <a:lnSpc>
                <a:spcPct val="95000"/>
              </a:lnSpc>
            </a:pPr>
            <a:r>
              <a:rPr lang="cs-CZ" sz="2400" dirty="0"/>
              <a:t>Usnadnění tvorby studijních textů (např. kvůli reakreditaci)</a:t>
            </a:r>
          </a:p>
        </p:txBody>
      </p:sp>
    </p:spTree>
    <p:extLst>
      <p:ext uri="{BB962C8B-B14F-4D97-AF65-F5344CB8AC3E}">
        <p14:creationId xmlns:p14="http://schemas.microsoft.com/office/powerpoint/2010/main" val="3684206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49A5A5D-6404-4273-ABC2-8746AA0BC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03218"/>
            <a:ext cx="9601200" cy="1485900"/>
          </a:xfrm>
        </p:spPr>
        <p:txBody>
          <a:bodyPr>
            <a:normAutofit/>
          </a:bodyPr>
          <a:lstStyle/>
          <a:p>
            <a:r>
              <a:rPr lang="cs-CZ" sz="5400" dirty="0"/>
              <a:t>Otázka oponenta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EDB8F96-D142-46B1-9AEA-ABE2773ED7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094405"/>
            <a:ext cx="4447786" cy="3581401"/>
          </a:xfrm>
        </p:spPr>
        <p:txBody>
          <a:bodyPr>
            <a:noAutofit/>
          </a:bodyPr>
          <a:lstStyle/>
          <a:p>
            <a:pPr>
              <a:lnSpc>
                <a:spcPct val="95000"/>
              </a:lnSpc>
            </a:pPr>
            <a:r>
              <a:rPr lang="cs-CZ" sz="2400" dirty="0"/>
              <a:t>„Proč jste do průzkumu moderních a rozšiřitelných editorů nezahrnul další, např. </a:t>
            </a:r>
            <a:r>
              <a:rPr lang="cs-CZ" sz="2400" dirty="0" err="1"/>
              <a:t>IntelliJ</a:t>
            </a:r>
            <a:r>
              <a:rPr lang="cs-CZ" sz="2400" dirty="0"/>
              <a:t> IDEA? Bylo nějaké výběrové kritérium, které další editory vyřadilo, případně jaký byl k tomuto kritériu důvod?“</a:t>
            </a:r>
          </a:p>
        </p:txBody>
      </p:sp>
    </p:spTree>
    <p:extLst>
      <p:ext uri="{BB962C8B-B14F-4D97-AF65-F5344CB8AC3E}">
        <p14:creationId xmlns:p14="http://schemas.microsoft.com/office/powerpoint/2010/main" val="367432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49A5A5D-6404-4273-ABC2-8746AA0BC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03218"/>
            <a:ext cx="9601200" cy="1485900"/>
          </a:xfrm>
        </p:spPr>
        <p:txBody>
          <a:bodyPr>
            <a:normAutofit/>
          </a:bodyPr>
          <a:lstStyle/>
          <a:p>
            <a:r>
              <a:rPr lang="cs-CZ" sz="5400" dirty="0"/>
              <a:t>Otázka oponenta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EDB8F96-D142-46B1-9AEA-ABE2773ED7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094405"/>
            <a:ext cx="4447786" cy="3581401"/>
          </a:xfrm>
        </p:spPr>
        <p:txBody>
          <a:bodyPr>
            <a:noAutofit/>
          </a:bodyPr>
          <a:lstStyle/>
          <a:p>
            <a:pPr>
              <a:lnSpc>
                <a:spcPct val="95000"/>
              </a:lnSpc>
            </a:pPr>
            <a:r>
              <a:rPr lang="cs-CZ" sz="2400" dirty="0"/>
              <a:t>„Proč jste do průzkumu moderních a rozšiřitelných editorů nezahrnul další, např. </a:t>
            </a:r>
            <a:r>
              <a:rPr lang="cs-CZ" sz="2400" dirty="0" err="1"/>
              <a:t>IntelliJ</a:t>
            </a:r>
            <a:r>
              <a:rPr lang="cs-CZ" sz="2400" dirty="0"/>
              <a:t> IDEA? Bylo nějaké výběrové kritérium, které další editory vyřadilo, případně jaký byl k tomuto kritériu důvod?“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D6EC557E-F7EF-403D-B5FC-F394A83EB0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25403" y="2098770"/>
            <a:ext cx="4447786" cy="3907972"/>
          </a:xfrm>
        </p:spPr>
        <p:txBody>
          <a:bodyPr>
            <a:normAutofit/>
          </a:bodyPr>
          <a:lstStyle/>
          <a:p>
            <a:pPr>
              <a:lnSpc>
                <a:spcPct val="95000"/>
              </a:lnSpc>
            </a:pPr>
            <a:r>
              <a:rPr lang="cs-CZ" sz="2400" dirty="0"/>
              <a:t>Editory postavené na frameworku </a:t>
            </a:r>
            <a:r>
              <a:rPr lang="cs-CZ" sz="2400" dirty="0" err="1"/>
              <a:t>Electron</a:t>
            </a:r>
            <a:endParaRPr lang="cs-CZ" sz="2400" dirty="0"/>
          </a:p>
          <a:p>
            <a:pPr>
              <a:lnSpc>
                <a:spcPct val="95000"/>
              </a:lnSpc>
            </a:pPr>
            <a:r>
              <a:rPr lang="cs-CZ" sz="2400" dirty="0"/>
              <a:t>Výhody použití webových technologií</a:t>
            </a:r>
          </a:p>
          <a:p>
            <a:pPr>
              <a:lnSpc>
                <a:spcPct val="95000"/>
              </a:lnSpc>
            </a:pPr>
            <a:r>
              <a:rPr lang="cs-CZ" sz="2400" dirty="0"/>
              <a:t>Přívětivost UI (subjektivní)</a:t>
            </a:r>
          </a:p>
        </p:txBody>
      </p:sp>
    </p:spTree>
    <p:extLst>
      <p:ext uri="{BB962C8B-B14F-4D97-AF65-F5344CB8AC3E}">
        <p14:creationId xmlns:p14="http://schemas.microsoft.com/office/powerpoint/2010/main" val="15744545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8C89EA62-F38E-4285-A105-C5E1BD360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2CF6E46A-CCCD-4728-B011-E147B2362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2C684B-30C9-4689-A529-EBF1B8ADB2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FF5BC5C5-88BE-446C-B916-B7E91D029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Nadpis 3">
            <a:extLst>
              <a:ext uri="{FF2B5EF4-FFF2-40B4-BE49-F238E27FC236}">
                <a16:creationId xmlns:a16="http://schemas.microsoft.com/office/drawing/2014/main" id="{4DCFFC3A-379C-4FC0-8B0B-B84CE89C6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7291" y="634028"/>
            <a:ext cx="6221689" cy="373283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cs-CZ" sz="6000" dirty="0"/>
              <a:t>Děkuji za pozornost</a:t>
            </a:r>
            <a:endParaRPr lang="en-US" sz="6000" dirty="0"/>
          </a:p>
        </p:txBody>
      </p:sp>
      <p:sp>
        <p:nvSpPr>
          <p:cNvPr id="15" name="Freeform 6">
            <a:extLst>
              <a:ext uri="{FF2B5EF4-FFF2-40B4-BE49-F238E27FC236}">
                <a16:creationId xmlns:a16="http://schemas.microsoft.com/office/drawing/2014/main" id="{1D44C385-36C4-4ABD-A5F0-55EFBA042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542142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777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49A5A5D-6404-4273-ABC2-8746AA0BC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03218"/>
            <a:ext cx="9601200" cy="1485900"/>
          </a:xfrm>
        </p:spPr>
        <p:txBody>
          <a:bodyPr>
            <a:normAutofit/>
          </a:bodyPr>
          <a:lstStyle/>
          <a:p>
            <a:r>
              <a:rPr lang="cs-CZ" sz="5400" dirty="0"/>
              <a:t>Úvod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EDB8F96-D142-46B1-9AEA-ABE2773ED7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094408"/>
            <a:ext cx="9601200" cy="3581400"/>
          </a:xfrm>
        </p:spPr>
        <p:txBody>
          <a:bodyPr>
            <a:normAutofit/>
          </a:bodyPr>
          <a:lstStyle/>
          <a:p>
            <a:pPr>
              <a:lnSpc>
                <a:spcPct val="95000"/>
              </a:lnSpc>
            </a:pPr>
            <a:r>
              <a:rPr lang="cs-CZ" sz="2400" dirty="0"/>
              <a:t>Nový formát WooWoo</a:t>
            </a:r>
          </a:p>
          <a:p>
            <a:pPr>
              <a:lnSpc>
                <a:spcPct val="95000"/>
              </a:lnSpc>
            </a:pPr>
            <a:r>
              <a:rPr lang="cs-CZ" sz="2400" dirty="0"/>
              <a:t>Vznik a použití na FIT ČVUT</a:t>
            </a:r>
          </a:p>
          <a:p>
            <a:pPr>
              <a:lnSpc>
                <a:spcPct val="95000"/>
              </a:lnSpc>
            </a:pPr>
            <a:r>
              <a:rPr lang="cs-CZ" sz="2400" dirty="0"/>
              <a:t>Oddělení obsahu a popisu jeho zobrazení</a:t>
            </a:r>
          </a:p>
          <a:p>
            <a:pPr>
              <a:lnSpc>
                <a:spcPct val="95000"/>
              </a:lnSpc>
            </a:pPr>
            <a:r>
              <a:rPr lang="cs-CZ" sz="2400" dirty="0"/>
              <a:t>Více-formátový výstup (PDF, HTML, plánován EPUB)</a:t>
            </a:r>
          </a:p>
          <a:p>
            <a:pPr>
              <a:lnSpc>
                <a:spcPct val="95000"/>
              </a:lnSpc>
            </a:pPr>
            <a:r>
              <a:rPr lang="cs-CZ" sz="2400" dirty="0"/>
              <a:t>Množství matematických výrazů, grafických objektů, výpisů kódu</a:t>
            </a:r>
          </a:p>
          <a:p>
            <a:pPr>
              <a:lnSpc>
                <a:spcPct val="95000"/>
              </a:lnSpc>
            </a:pPr>
            <a:r>
              <a:rPr lang="cs-CZ" sz="2400" dirty="0"/>
              <a:t>Absence rychlé zpětné vazby při tvorbě WooWoo dokumentů</a:t>
            </a:r>
          </a:p>
        </p:txBody>
      </p:sp>
    </p:spTree>
    <p:extLst>
      <p:ext uri="{BB962C8B-B14F-4D97-AF65-F5344CB8AC3E}">
        <p14:creationId xmlns:p14="http://schemas.microsoft.com/office/powerpoint/2010/main" val="950833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AA6EC888-B85F-410F-B430-06583E94B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485DA84-CB73-4E5E-9864-2460CE2805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D49185E-361A-421B-8F2D-11C7FFC686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B85BAA-C37F-44B4-B427-B4F10EBB4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-4668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DC4EE06-D7B4-4FAC-A561-38A1C3802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018D83B-903C-4782-B1BB-A45164A71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785589A-A5AC-409A-B2A2-24D871B4C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867" y="158782"/>
            <a:ext cx="11870265" cy="65378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Grafický objekt 2">
            <a:extLst>
              <a:ext uri="{FF2B5EF4-FFF2-40B4-BE49-F238E27FC236}">
                <a16:creationId xmlns:a16="http://schemas.microsoft.com/office/drawing/2014/main" id="{481D2F76-1237-4E08-B1DB-5DAC1D6588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44404" y="480515"/>
            <a:ext cx="8503191" cy="5892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472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AA6EC888-B85F-410F-B430-06583E94B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485DA84-CB73-4E5E-9864-2460CE2805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D49185E-361A-421B-8F2D-11C7FFC686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4B85BAA-C37F-44B4-B427-B4F10EBB4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-4668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EDC4EE06-D7B4-4FAC-A561-38A1C3802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018D83B-903C-4782-B1BB-A45164A71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785589A-A5AC-409A-B2A2-24D871B4C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867" y="158782"/>
            <a:ext cx="11870265" cy="65378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Obrázek 3" descr="Obsah obrázku text&#10;&#10;Popis byl vytvořen automaticky">
            <a:extLst>
              <a:ext uri="{FF2B5EF4-FFF2-40B4-BE49-F238E27FC236}">
                <a16:creationId xmlns:a16="http://schemas.microsoft.com/office/drawing/2014/main" id="{E1954E7B-8D79-40A0-A09B-1A1A8382ED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00" y="577866"/>
            <a:ext cx="11226799" cy="569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835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49A5A5D-6404-4273-ABC2-8746AA0BC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03218"/>
            <a:ext cx="9601200" cy="1485900"/>
          </a:xfrm>
        </p:spPr>
        <p:txBody>
          <a:bodyPr>
            <a:normAutofit/>
          </a:bodyPr>
          <a:lstStyle/>
          <a:p>
            <a:r>
              <a:rPr lang="cs-CZ" sz="5400" dirty="0"/>
              <a:t>Cíle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EDB8F96-D142-46B1-9AEA-ABE2773ED7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094407"/>
            <a:ext cx="9601200" cy="3931923"/>
          </a:xfrm>
        </p:spPr>
        <p:txBody>
          <a:bodyPr>
            <a:noAutofit/>
          </a:bodyPr>
          <a:lstStyle/>
          <a:p>
            <a:pPr>
              <a:lnSpc>
                <a:spcPct val="95000"/>
              </a:lnSpc>
            </a:pPr>
            <a:r>
              <a:rPr lang="cs-CZ" sz="2400" dirty="0"/>
              <a:t>Seznámit se s WooWoo</a:t>
            </a:r>
          </a:p>
          <a:p>
            <a:pPr>
              <a:lnSpc>
                <a:spcPct val="95000"/>
              </a:lnSpc>
            </a:pPr>
            <a:r>
              <a:rPr lang="cs-CZ" sz="2400" dirty="0"/>
              <a:t>Prozkoumat možnosti rozšíření editorů</a:t>
            </a:r>
          </a:p>
          <a:p>
            <a:pPr>
              <a:lnSpc>
                <a:spcPct val="95000"/>
              </a:lnSpc>
            </a:pPr>
            <a:r>
              <a:rPr lang="cs-CZ" sz="2400" dirty="0"/>
              <a:t>Navrhnout, implementovat a otestovat rozšíření vybraného editoru pro podporu tvorby WooWoo dokumentů</a:t>
            </a:r>
          </a:p>
          <a:p>
            <a:pPr>
              <a:lnSpc>
                <a:spcPct val="95000"/>
              </a:lnSpc>
            </a:pPr>
            <a:r>
              <a:rPr lang="cs-CZ" sz="2400" dirty="0"/>
              <a:t>Prezentace logické struktury dokumentu</a:t>
            </a:r>
          </a:p>
          <a:p>
            <a:pPr>
              <a:lnSpc>
                <a:spcPct val="95000"/>
              </a:lnSpc>
            </a:pPr>
            <a:r>
              <a:rPr lang="cs-CZ" sz="2400" dirty="0"/>
              <a:t>Zobrazování matematických výrazů, grafických objektů (</a:t>
            </a:r>
            <a:r>
              <a:rPr lang="cs-CZ" sz="2400" dirty="0" err="1"/>
              <a:t>TikZ</a:t>
            </a:r>
            <a:r>
              <a:rPr lang="cs-CZ" sz="2400" dirty="0"/>
              <a:t>)</a:t>
            </a:r>
          </a:p>
          <a:p>
            <a:pPr>
              <a:lnSpc>
                <a:spcPct val="95000"/>
              </a:lnSpc>
            </a:pPr>
            <a:r>
              <a:rPr lang="cs-CZ" sz="2400" dirty="0"/>
              <a:t>Navigace v dokumentu (obsah, přehled značek, vyhledávání v nich)</a:t>
            </a:r>
          </a:p>
          <a:p>
            <a:pPr>
              <a:lnSpc>
                <a:spcPct val="95000"/>
              </a:lnSpc>
            </a:pPr>
            <a:r>
              <a:rPr lang="cs-CZ" sz="2400" dirty="0" err="1"/>
              <a:t>Multiplatformnost</a:t>
            </a:r>
            <a:r>
              <a:rPr lang="cs-CZ" sz="2400" dirty="0"/>
              <a:t> a nezávislost na internetovém připojení</a:t>
            </a:r>
          </a:p>
        </p:txBody>
      </p:sp>
    </p:spTree>
    <p:extLst>
      <p:ext uri="{BB962C8B-B14F-4D97-AF65-F5344CB8AC3E}">
        <p14:creationId xmlns:p14="http://schemas.microsoft.com/office/powerpoint/2010/main" val="538099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49A5A5D-6404-4273-ABC2-8746AA0BC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03218"/>
            <a:ext cx="9601200" cy="1485900"/>
          </a:xfrm>
        </p:spPr>
        <p:txBody>
          <a:bodyPr>
            <a:normAutofit/>
          </a:bodyPr>
          <a:lstStyle/>
          <a:p>
            <a:r>
              <a:rPr lang="cs-CZ" sz="5400" dirty="0"/>
              <a:t>Motivace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EDB8F96-D142-46B1-9AEA-ABE2773ED7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094407"/>
            <a:ext cx="9601200" cy="3931923"/>
          </a:xfrm>
        </p:spPr>
        <p:txBody>
          <a:bodyPr>
            <a:noAutofit/>
          </a:bodyPr>
          <a:lstStyle/>
          <a:p>
            <a:pPr>
              <a:lnSpc>
                <a:spcPct val="95000"/>
              </a:lnSpc>
            </a:pPr>
            <a:r>
              <a:rPr lang="cs-CZ" sz="2400" dirty="0"/>
              <a:t>Zjednodušení tvorby materiálů pro podporu studia</a:t>
            </a:r>
          </a:p>
          <a:p>
            <a:pPr>
              <a:lnSpc>
                <a:spcPct val="95000"/>
              </a:lnSpc>
            </a:pPr>
            <a:r>
              <a:rPr lang="cs-CZ" sz="2400" dirty="0"/>
              <a:t>Prozkoumání možností rozšíření moderních editorů</a:t>
            </a:r>
          </a:p>
        </p:txBody>
      </p:sp>
    </p:spTree>
    <p:extLst>
      <p:ext uri="{BB962C8B-B14F-4D97-AF65-F5344CB8AC3E}">
        <p14:creationId xmlns:p14="http://schemas.microsoft.com/office/powerpoint/2010/main" val="2412765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49A5A5D-6404-4273-ABC2-8746AA0BC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03218"/>
            <a:ext cx="9601200" cy="1485900"/>
          </a:xfrm>
        </p:spPr>
        <p:txBody>
          <a:bodyPr>
            <a:normAutofit/>
          </a:bodyPr>
          <a:lstStyle/>
          <a:p>
            <a:r>
              <a:rPr lang="cs-CZ" sz="5400" dirty="0"/>
              <a:t>Řešení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EDB8F96-D142-46B1-9AEA-ABE2773ED7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094407"/>
            <a:ext cx="9601200" cy="3931923"/>
          </a:xfrm>
        </p:spPr>
        <p:txBody>
          <a:bodyPr>
            <a:noAutofit/>
          </a:bodyPr>
          <a:lstStyle/>
          <a:p>
            <a:pPr>
              <a:lnSpc>
                <a:spcPct val="95000"/>
              </a:lnSpc>
            </a:pPr>
            <a:r>
              <a:rPr lang="cs-CZ" sz="2400" dirty="0"/>
              <a:t>Rozšíření Atomu psané v jazyce </a:t>
            </a:r>
            <a:r>
              <a:rPr lang="cs-CZ" sz="2400" dirty="0" err="1"/>
              <a:t>TypeScript</a:t>
            </a:r>
            <a:endParaRPr lang="cs-CZ" sz="2400" dirty="0"/>
          </a:p>
          <a:p>
            <a:pPr>
              <a:lnSpc>
                <a:spcPct val="95000"/>
              </a:lnSpc>
            </a:pPr>
            <a:r>
              <a:rPr lang="cs-CZ" sz="2400" dirty="0"/>
              <a:t>Zvýrazňování syntaxe s pomocí gramatik ve stylu </a:t>
            </a:r>
            <a:r>
              <a:rPr lang="cs-CZ" sz="2400" dirty="0" err="1"/>
              <a:t>TextMate</a:t>
            </a:r>
            <a:endParaRPr lang="cs-CZ" sz="2400" dirty="0"/>
          </a:p>
          <a:p>
            <a:pPr>
              <a:lnSpc>
                <a:spcPct val="95000"/>
              </a:lnSpc>
            </a:pPr>
            <a:r>
              <a:rPr lang="cs-CZ" sz="2400" dirty="0"/>
              <a:t>Vytvoření nového </a:t>
            </a:r>
            <a:r>
              <a:rPr lang="cs-CZ" sz="2400" dirty="0" err="1"/>
              <a:t>parseru</a:t>
            </a:r>
            <a:r>
              <a:rPr lang="cs-CZ" sz="2400" dirty="0"/>
              <a:t>, který generuje z WooWoo zdroje AST</a:t>
            </a:r>
          </a:p>
          <a:p>
            <a:pPr>
              <a:lnSpc>
                <a:spcPct val="95000"/>
              </a:lnSpc>
            </a:pPr>
            <a:r>
              <a:rPr lang="cs-CZ" sz="2400" dirty="0"/>
              <a:t>Překlad AST do HTML</a:t>
            </a:r>
          </a:p>
          <a:p>
            <a:pPr>
              <a:lnSpc>
                <a:spcPct val="95000"/>
              </a:lnSpc>
            </a:pPr>
            <a:r>
              <a:rPr lang="cs-CZ" sz="2400" dirty="0"/>
              <a:t>Zobrazení matematických výrazů díky knihovně </a:t>
            </a:r>
            <a:r>
              <a:rPr lang="cs-CZ" sz="2400" dirty="0" err="1"/>
              <a:t>MathJax</a:t>
            </a:r>
            <a:endParaRPr lang="cs-CZ" sz="2400" dirty="0"/>
          </a:p>
          <a:p>
            <a:pPr>
              <a:lnSpc>
                <a:spcPct val="95000"/>
              </a:lnSpc>
            </a:pPr>
            <a:r>
              <a:rPr lang="cs-CZ" sz="2400" dirty="0"/>
              <a:t>Zobrazení </a:t>
            </a:r>
            <a:r>
              <a:rPr lang="cs-CZ" sz="2400" dirty="0" err="1"/>
              <a:t>TikZ</a:t>
            </a:r>
            <a:r>
              <a:rPr lang="cs-CZ" sz="2400" dirty="0"/>
              <a:t> obrázků díky nativní instalaci </a:t>
            </a:r>
            <a:r>
              <a:rPr lang="cs-CZ" sz="2400" dirty="0" err="1"/>
              <a:t>TeX</a:t>
            </a:r>
            <a:r>
              <a:rPr lang="cs-CZ" sz="2400" dirty="0"/>
              <a:t> prostředí</a:t>
            </a:r>
          </a:p>
          <a:p>
            <a:pPr>
              <a:lnSpc>
                <a:spcPct val="95000"/>
              </a:lnSpc>
            </a:pPr>
            <a:r>
              <a:rPr lang="cs-CZ" sz="2400" dirty="0"/>
              <a:t>Navigace s využitím fuzzy vyhledávání</a:t>
            </a:r>
          </a:p>
        </p:txBody>
      </p:sp>
    </p:spTree>
    <p:extLst>
      <p:ext uri="{BB962C8B-B14F-4D97-AF65-F5344CB8AC3E}">
        <p14:creationId xmlns:p14="http://schemas.microsoft.com/office/powerpoint/2010/main" val="6223667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AA6EC888-B85F-410F-B430-06583E94B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485DA84-CB73-4E5E-9864-2460CE2805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D49185E-361A-421B-8F2D-11C7FFC686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B85BAA-C37F-44B4-B427-B4F10EBB4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-4668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DC4EE06-D7B4-4FAC-A561-38A1C3802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018D83B-903C-4782-B1BB-A45164A71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785589A-A5AC-409A-B2A2-24D871B4C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867" y="158782"/>
            <a:ext cx="11870265" cy="65378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Grafický objekt 2">
            <a:extLst>
              <a:ext uri="{FF2B5EF4-FFF2-40B4-BE49-F238E27FC236}">
                <a16:creationId xmlns:a16="http://schemas.microsoft.com/office/drawing/2014/main" id="{468592E5-2B68-41AD-BF99-D3842F930C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3278" y="480515"/>
            <a:ext cx="10805442" cy="5892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2948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A6EC888-B85F-410F-B430-06583E94B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485DA84-CB73-4E5E-9864-2460CE2805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D49185E-361A-421B-8F2D-11C7FFC686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4B85BAA-C37F-44B4-B427-B4F10EBB4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-4668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DC4EE06-D7B4-4FAC-A561-38A1C3802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018D83B-903C-4782-B1BB-A45164A71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785589A-A5AC-409A-B2A2-24D871B4C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867" y="158782"/>
            <a:ext cx="11870265" cy="65378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fický objekt 3">
            <a:extLst>
              <a:ext uri="{FF2B5EF4-FFF2-40B4-BE49-F238E27FC236}">
                <a16:creationId xmlns:a16="http://schemas.microsoft.com/office/drawing/2014/main" id="{923D550E-FFB3-4758-B95D-66B8D5FB34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3278" y="480515"/>
            <a:ext cx="10805442" cy="5892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142975"/>
      </p:ext>
    </p:extLst>
  </p:cSld>
  <p:clrMapOvr>
    <a:masterClrMapping/>
  </p:clrMapOvr>
</p:sld>
</file>

<file path=ppt/theme/theme1.xml><?xml version="1.0" encoding="utf-8"?>
<a:theme xmlns:a="http://schemas.openxmlformats.org/drawingml/2006/main" name="Oříznutí">
  <a:themeElements>
    <a:clrScheme name="Oříznutí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Oříznutí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říznutí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Oříznutí</Template>
  <TotalTime>319</TotalTime>
  <Words>308</Words>
  <Application>Microsoft Office PowerPoint</Application>
  <PresentationFormat>Širokoúhlá obrazovka</PresentationFormat>
  <Paragraphs>43</Paragraphs>
  <Slides>13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1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13</vt:i4>
      </vt:variant>
    </vt:vector>
  </HeadingPairs>
  <TitlesOfParts>
    <vt:vector size="15" baseType="lpstr">
      <vt:lpstr>Franklin Gothic Book</vt:lpstr>
      <vt:lpstr>Oříznutí</vt:lpstr>
      <vt:lpstr>Editor zdrojových kódů WooWoo dokumentů</vt:lpstr>
      <vt:lpstr>Úvod</vt:lpstr>
      <vt:lpstr>Prezentace aplikace PowerPoint</vt:lpstr>
      <vt:lpstr>Prezentace aplikace PowerPoint</vt:lpstr>
      <vt:lpstr>Cíle</vt:lpstr>
      <vt:lpstr>Motivace</vt:lpstr>
      <vt:lpstr>Řešení</vt:lpstr>
      <vt:lpstr>Prezentace aplikace PowerPoint</vt:lpstr>
      <vt:lpstr>Prezentace aplikace PowerPoint</vt:lpstr>
      <vt:lpstr>Závěr</vt:lpstr>
      <vt:lpstr>Otázka oponenta</vt:lpstr>
      <vt:lpstr>Otázka oponenta</vt:lpstr>
      <vt:lpstr>Děkuji za pozornost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Editor zdrojových kódů WooWoo dokumentů</dc:title>
  <dc:creator>David Straka</dc:creator>
  <cp:lastModifiedBy>David Straka</cp:lastModifiedBy>
  <cp:revision>31</cp:revision>
  <dcterms:created xsi:type="dcterms:W3CDTF">2021-05-11T21:27:12Z</dcterms:created>
  <dcterms:modified xsi:type="dcterms:W3CDTF">2021-06-18T14:53:57Z</dcterms:modified>
</cp:coreProperties>
</file>