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1"/>
  </p:sldMasterIdLst>
  <p:sldIdLst>
    <p:sldId id="259" r:id="rId2"/>
    <p:sldId id="274" r:id="rId3"/>
    <p:sldId id="260" r:id="rId4"/>
    <p:sldId id="261" r:id="rId5"/>
    <p:sldId id="263" r:id="rId6"/>
    <p:sldId id="270" r:id="rId7"/>
    <p:sldId id="268" r:id="rId8"/>
    <p:sldId id="269" r:id="rId9"/>
    <p:sldId id="265" r:id="rId10"/>
    <p:sldId id="271" r:id="rId11"/>
    <p:sldId id="275" r:id="rId12"/>
    <p:sldId id="272" r:id="rId13"/>
    <p:sldId id="273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FF4C2B05-F2BB-4D64-9F67-321E4A226D1E}" type="datetimeFigureOut">
              <a:rPr lang="cs-CZ" smtClean="0"/>
              <a:t>11.05.2018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cs-CZ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9BDF686-C2C5-4C69-BFE3-A37DF40A66D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046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2B05-F2BB-4D64-9F67-321E4A226D1E}" type="datetimeFigureOut">
              <a:rPr lang="cs-CZ" smtClean="0"/>
              <a:t>11.05.2018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F686-C2C5-4C69-BFE3-A37DF40A66D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297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2B05-F2BB-4D64-9F67-321E4A226D1E}" type="datetimeFigureOut">
              <a:rPr lang="cs-CZ" smtClean="0"/>
              <a:t>11.05.2018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F686-C2C5-4C69-BFE3-A37DF40A66D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1996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cs-CZ" smtClean="0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2B05-F2BB-4D64-9F67-321E4A226D1E}" type="datetimeFigureOut">
              <a:rPr lang="cs-CZ" smtClean="0"/>
              <a:t>11.05.2018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F686-C2C5-4C69-BFE3-A37DF40A66D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941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2B05-F2BB-4D64-9F67-321E4A226D1E}" type="datetimeFigureOut">
              <a:rPr lang="cs-CZ" smtClean="0"/>
              <a:t>11.05.2018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F686-C2C5-4C69-BFE3-A37DF40A66D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999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2B05-F2BB-4D64-9F67-321E4A226D1E}" type="datetimeFigureOut">
              <a:rPr lang="cs-CZ" smtClean="0"/>
              <a:t>11.05.2018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F686-C2C5-4C69-BFE3-A37DF40A66D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6951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2B05-F2BB-4D64-9F67-321E4A226D1E}" type="datetimeFigureOut">
              <a:rPr lang="cs-CZ" smtClean="0"/>
              <a:t>11.05.2018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F686-C2C5-4C69-BFE3-A37DF40A66D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0433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2B05-F2BB-4D64-9F67-321E4A226D1E}" type="datetimeFigureOut">
              <a:rPr lang="cs-CZ" smtClean="0"/>
              <a:t>11.05.2018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F686-C2C5-4C69-BFE3-A37DF40A66D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1496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2B05-F2BB-4D64-9F67-321E4A226D1E}" type="datetimeFigureOut">
              <a:rPr lang="cs-CZ" smtClean="0"/>
              <a:t>11.05.2018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F686-C2C5-4C69-BFE3-A37DF40A66D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520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2B05-F2BB-4D64-9F67-321E4A226D1E}" type="datetimeFigureOut">
              <a:rPr lang="cs-CZ" smtClean="0"/>
              <a:t>11.05.2018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F686-C2C5-4C69-BFE3-A37DF40A66D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802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2B05-F2BB-4D64-9F67-321E4A226D1E}" type="datetimeFigureOut">
              <a:rPr lang="cs-CZ" smtClean="0"/>
              <a:t>11.05.2018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cs-CZ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F686-C2C5-4C69-BFE3-A37DF40A66D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492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2B05-F2BB-4D64-9F67-321E4A226D1E}" type="datetimeFigureOut">
              <a:rPr lang="cs-CZ" smtClean="0"/>
              <a:t>11.05.2018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F686-C2C5-4C69-BFE3-A37DF40A66D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031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2B05-F2BB-4D64-9F67-321E4A226D1E}" type="datetimeFigureOut">
              <a:rPr lang="cs-CZ" smtClean="0"/>
              <a:t>11.05.2018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F686-C2C5-4C69-BFE3-A37DF40A66D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267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2B05-F2BB-4D64-9F67-321E4A226D1E}" type="datetimeFigureOut">
              <a:rPr lang="cs-CZ" smtClean="0"/>
              <a:t>11.05.2018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F686-C2C5-4C69-BFE3-A37DF40A66D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463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2B05-F2BB-4D64-9F67-321E4A226D1E}" type="datetimeFigureOut">
              <a:rPr lang="cs-CZ" smtClean="0"/>
              <a:t>11.05.2018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F686-C2C5-4C69-BFE3-A37DF40A66D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682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2B05-F2BB-4D64-9F67-321E4A226D1E}" type="datetimeFigureOut">
              <a:rPr lang="cs-CZ" smtClean="0"/>
              <a:t>11.05.2018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F686-C2C5-4C69-BFE3-A37DF40A66D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026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2B05-F2BB-4D64-9F67-321E4A226D1E}" type="datetimeFigureOut">
              <a:rPr lang="cs-CZ" smtClean="0"/>
              <a:t>11.05.2018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F686-C2C5-4C69-BFE3-A37DF40A66D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900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F4C2B05-F2BB-4D64-9F67-321E4A226D1E}" type="datetimeFigureOut">
              <a:rPr lang="cs-CZ" smtClean="0"/>
              <a:t>11.05.2018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cs-CZ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9BDF686-C2C5-4C69-BFE3-A37DF40A66D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24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969363" y="1776548"/>
            <a:ext cx="10253274" cy="2860647"/>
          </a:xfrm>
        </p:spPr>
        <p:txBody>
          <a:bodyPr/>
          <a:lstStyle/>
          <a:p>
            <a:pPr algn="ctr"/>
            <a:r>
              <a:rPr lang="cs-CZ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Obhajoba maturitní práce z informatiky</a:t>
            </a:r>
            <a:r>
              <a:rPr lang="cs-CZ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cs-CZ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cs-CZ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5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Tvorba dynamického webu</a:t>
            </a:r>
            <a:endParaRPr lang="cs-CZ" sz="50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3366343" y="5029929"/>
            <a:ext cx="7754504" cy="952860"/>
          </a:xfrm>
        </p:spPr>
        <p:txBody>
          <a:bodyPr>
            <a:noAutofit/>
          </a:bodyPr>
          <a:lstStyle/>
          <a:p>
            <a:pPr algn="r"/>
            <a:r>
              <a:rPr lang="cs-CZ" sz="2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David Straka</a:t>
            </a:r>
          </a:p>
          <a:p>
            <a:pPr algn="r"/>
            <a:r>
              <a:rPr lang="cs-CZ" sz="2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O8A, 2017 / 2018</a:t>
            </a:r>
            <a:endParaRPr lang="cs-CZ" sz="26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82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Závěr</a:t>
            </a:r>
            <a:endParaRPr lang="cs-CZ" sz="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54954" y="2420983"/>
            <a:ext cx="9617549" cy="408432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Nakolik se podařilo splnit zadání</a:t>
            </a:r>
          </a:p>
          <a:p>
            <a:pPr>
              <a:lnSpc>
                <a:spcPct val="125000"/>
              </a:lnSpc>
            </a:pP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Možná zlepšení</a:t>
            </a:r>
          </a:p>
        </p:txBody>
      </p:sp>
    </p:spTree>
    <p:extLst>
      <p:ext uri="{BB962C8B-B14F-4D97-AF65-F5344CB8AC3E}">
        <p14:creationId xmlns:p14="http://schemas.microsoft.com/office/powerpoint/2010/main" val="35047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Zdroje</a:t>
            </a:r>
            <a:endParaRPr lang="cs-CZ" sz="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54954" y="2420983"/>
            <a:ext cx="9617549" cy="408432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cs-CZ" sz="2600" noProof="1" smtClean="0">
                <a:latin typeface="Arial" panose="020B0604020202020204" pitchFamily="34" charset="0"/>
                <a:cs typeface="Arial" panose="020B0604020202020204" pitchFamily="34" charset="0"/>
              </a:rPr>
              <a:t>Google Developers: Web Fundamentals: Automating image optimization [online]. 2018 [cit. 17. 03. 2018]. Dostupné z: https://developers.google.com/web/fundamentals/performance/optimizing-content-efficiency/automating-imageoptimization/</a:t>
            </a:r>
          </a:p>
          <a:p>
            <a:pPr>
              <a:lnSpc>
                <a:spcPct val="125000"/>
              </a:lnSpc>
            </a:pPr>
            <a:r>
              <a:rPr lang="cs-CZ" sz="2600" noProof="1" smtClean="0">
                <a:latin typeface="Arial" panose="020B0604020202020204" pitchFamily="34" charset="0"/>
                <a:cs typeface="Arial" panose="020B0604020202020204" pitchFamily="34" charset="0"/>
              </a:rPr>
              <a:t>Node.js [online]. 2018 [cit. 25. 03. 2018]. Dostupné z: https://nodejs.org/en/</a:t>
            </a:r>
          </a:p>
        </p:txBody>
      </p:sp>
    </p:spTree>
    <p:extLst>
      <p:ext uri="{BB962C8B-B14F-4D97-AF65-F5344CB8AC3E}">
        <p14:creationId xmlns:p14="http://schemas.microsoft.com/office/powerpoint/2010/main" val="6866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Prostor pro dotazy</a:t>
            </a:r>
            <a:endParaRPr lang="cs-CZ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Děkuji za pozornost</a:t>
            </a:r>
            <a:endParaRPr lang="cs-CZ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1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Osnova</a:t>
            </a:r>
            <a:endParaRPr lang="cs-CZ" sz="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54954" y="2420983"/>
            <a:ext cx="9617549" cy="4328160"/>
          </a:xfrm>
        </p:spPr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Zadání</a:t>
            </a:r>
          </a:p>
          <a:p>
            <a:pPr>
              <a:lnSpc>
                <a:spcPct val="125000"/>
              </a:lnSpc>
            </a:pP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Řešení problému, použité prostředky</a:t>
            </a:r>
          </a:p>
          <a:p>
            <a:pPr>
              <a:lnSpc>
                <a:spcPct val="125000"/>
              </a:lnSpc>
            </a:pP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Ukázka kódu</a:t>
            </a:r>
          </a:p>
          <a:p>
            <a:pPr>
              <a:lnSpc>
                <a:spcPct val="125000"/>
              </a:lnSpc>
            </a:pP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Ukázka webu</a:t>
            </a:r>
          </a:p>
          <a:p>
            <a:pPr>
              <a:lnSpc>
                <a:spcPct val="125000"/>
              </a:lnSpc>
            </a:pP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Závěr</a:t>
            </a:r>
          </a:p>
          <a:p>
            <a:pPr>
              <a:lnSpc>
                <a:spcPct val="125000"/>
              </a:lnSpc>
            </a:pP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Zdroje</a:t>
            </a:r>
          </a:p>
          <a:p>
            <a:pPr>
              <a:lnSpc>
                <a:spcPct val="125000"/>
              </a:lnSpc>
            </a:pP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Prostor pro dotazy</a:t>
            </a:r>
          </a:p>
        </p:txBody>
      </p:sp>
    </p:spTree>
    <p:extLst>
      <p:ext uri="{BB962C8B-B14F-4D97-AF65-F5344CB8AC3E}">
        <p14:creationId xmlns:p14="http://schemas.microsoft.com/office/powerpoint/2010/main" val="182081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Zadání</a:t>
            </a:r>
            <a:endParaRPr lang="cs-CZ" sz="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54954" y="2420983"/>
            <a:ext cx="8825659" cy="408432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Téma a cíl práce</a:t>
            </a:r>
          </a:p>
          <a:p>
            <a:pPr>
              <a:lnSpc>
                <a:spcPct val="125000"/>
              </a:lnSpc>
            </a:pP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Důvod výběru tématu</a:t>
            </a:r>
          </a:p>
        </p:txBody>
      </p:sp>
    </p:spTree>
    <p:extLst>
      <p:ext uri="{BB962C8B-B14F-4D97-AF65-F5344CB8AC3E}">
        <p14:creationId xmlns:p14="http://schemas.microsoft.com/office/powerpoint/2010/main" val="10409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Řešení problému, použité prostředky</a:t>
            </a:r>
            <a:endParaRPr lang="cs-CZ" sz="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54954" y="2420982"/>
            <a:ext cx="8825659" cy="4171407"/>
          </a:xfrm>
        </p:spPr>
        <p:txBody>
          <a:bodyPr>
            <a:normAutofit/>
          </a:bodyPr>
          <a:lstStyle/>
          <a:p>
            <a:pPr>
              <a:lnSpc>
                <a:spcPct val="118000"/>
              </a:lnSpc>
            </a:pP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>
              <a:lnSpc>
                <a:spcPct val="118000"/>
              </a:lnSpc>
            </a:pP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Kaskádové styly</a:t>
            </a:r>
          </a:p>
          <a:p>
            <a:pPr lvl="1">
              <a:lnSpc>
                <a:spcPct val="118000"/>
              </a:lnSpc>
            </a:pPr>
            <a:r>
              <a:rPr lang="cs-CZ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Preprocesory</a:t>
            </a:r>
          </a:p>
          <a:p>
            <a:pPr lvl="2">
              <a:lnSpc>
                <a:spcPct val="118000"/>
              </a:lnSpc>
            </a:pPr>
            <a:r>
              <a:rPr lang="cs-CZ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SCSS</a:t>
            </a:r>
          </a:p>
          <a:p>
            <a:pPr lvl="2">
              <a:lnSpc>
                <a:spcPct val="118000"/>
              </a:lnSpc>
            </a:pPr>
            <a:r>
              <a:rPr lang="cs-CZ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PostCSS a Autoprefixer</a:t>
            </a:r>
          </a:p>
          <a:p>
            <a:pPr lvl="1">
              <a:lnSpc>
                <a:spcPct val="118000"/>
              </a:lnSpc>
            </a:pPr>
            <a:r>
              <a:rPr lang="cs-CZ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Knihovny (Normalize.css)</a:t>
            </a:r>
          </a:p>
        </p:txBody>
      </p:sp>
    </p:spTree>
    <p:extLst>
      <p:ext uri="{BB962C8B-B14F-4D97-AF65-F5344CB8AC3E}">
        <p14:creationId xmlns:p14="http://schemas.microsoft.com/office/powerpoint/2010/main" val="128179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obsah 2"/>
          <p:cNvSpPr txBox="1">
            <a:spLocks/>
          </p:cNvSpPr>
          <p:nvPr/>
        </p:nvSpPr>
        <p:spPr>
          <a:xfrm>
            <a:off x="1154954" y="1184361"/>
            <a:ext cx="9617549" cy="52338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lvl="1">
              <a:lnSpc>
                <a:spcPct val="125000"/>
              </a:lnSpc>
            </a:pPr>
            <a:r>
              <a:rPr lang="cs-CZ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Transpilery (Babel)</a:t>
            </a:r>
          </a:p>
          <a:p>
            <a:pPr>
              <a:lnSpc>
                <a:spcPct val="125000"/>
              </a:lnSpc>
            </a:pP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Obrázky</a:t>
            </a:r>
          </a:p>
          <a:p>
            <a:pPr lvl="1">
              <a:lnSpc>
                <a:spcPct val="125000"/>
              </a:lnSpc>
            </a:pPr>
            <a:r>
              <a:rPr lang="cs-CZ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Typy obrázků</a:t>
            </a:r>
          </a:p>
          <a:p>
            <a:pPr lvl="1">
              <a:lnSpc>
                <a:spcPct val="125000"/>
              </a:lnSpc>
            </a:pPr>
            <a:r>
              <a:rPr lang="cs-CZ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Optimalizace</a:t>
            </a:r>
          </a:p>
          <a:p>
            <a:pPr>
              <a:lnSpc>
                <a:spcPct val="125000"/>
              </a:lnSpc>
            </a:pP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Minifikace kódu</a:t>
            </a:r>
          </a:p>
          <a:p>
            <a:pPr>
              <a:lnSpc>
                <a:spcPct val="125000"/>
              </a:lnSpc>
            </a:pP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Node.js a automatizace vývoje webu</a:t>
            </a:r>
          </a:p>
          <a:p>
            <a:pPr>
              <a:lnSpc>
                <a:spcPct val="125000"/>
              </a:lnSpc>
            </a:pP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Verzování (GitHub)</a:t>
            </a:r>
          </a:p>
          <a:p>
            <a:pPr lvl="1">
              <a:lnSpc>
                <a:spcPct val="125000"/>
              </a:lnSpc>
            </a:pPr>
            <a:endParaRPr lang="cs-CZ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Ukázka kódu</a:t>
            </a:r>
            <a:endParaRPr lang="cs-CZ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17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obsah 2"/>
          <p:cNvSpPr txBox="1">
            <a:spLocks/>
          </p:cNvSpPr>
          <p:nvPr/>
        </p:nvSpPr>
        <p:spPr>
          <a:xfrm>
            <a:off x="1154954" y="1271451"/>
            <a:ext cx="9617549" cy="52338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endParaRPr lang="cs-CZ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412951" y="870180"/>
            <a:ext cx="1165122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600" noProof="1" smtClean="0">
                <a:solidFill>
                  <a:srgbClr val="56B6C2"/>
                </a:solidFill>
                <a:latin typeface="Consolas" panose="020B0609020204030204" pitchFamily="49" charset="0"/>
              </a:rPr>
              <a:t>const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cs-CZ" sz="2600" noProof="1" smtClean="0">
                <a:solidFill>
                  <a:srgbClr val="98C379"/>
                </a:solidFill>
                <a:latin typeface="Consolas" panose="020B0609020204030204" pitchFamily="49" charset="0"/>
              </a:rPr>
              <a:t>loadImg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cs-CZ" sz="2600" noProof="1" smtClean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cs-CZ" sz="2600" i="1" noProof="1" smtClean="0">
                <a:solidFill>
                  <a:srgbClr val="D19A66"/>
                </a:solidFill>
                <a:latin typeface="Consolas" panose="020B0609020204030204" pitchFamily="49" charset="0"/>
              </a:rPr>
              <a:t>img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cs-CZ" sz="2600" i="1" noProof="1" smtClean="0">
                <a:solidFill>
                  <a:srgbClr val="D19A66"/>
                </a:solidFill>
                <a:latin typeface="Consolas" panose="020B0609020204030204" pitchFamily="49" charset="0"/>
              </a:rPr>
              <a:t>callback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  <a:r>
              <a:rPr lang="cs-CZ" sz="2600" noProof="1" smtClean="0">
                <a:solidFill>
                  <a:srgbClr val="56B6C2"/>
                </a:solidFill>
                <a:latin typeface="Consolas" panose="020B0609020204030204" pitchFamily="49" charset="0"/>
              </a:rPr>
              <a:t>=&gt;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cs-CZ" sz="2600" noProof="1" smtClean="0">
                <a:solidFill>
                  <a:srgbClr val="56B6C2"/>
                </a:solidFill>
                <a:latin typeface="Consolas" panose="020B0609020204030204" pitchFamily="49" charset="0"/>
              </a:rPr>
              <a:t>	let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 fullImg </a:t>
            </a:r>
            <a:r>
              <a:rPr lang="cs-CZ" sz="2600" noProof="1" smtClean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cs-CZ" sz="2600" noProof="1" smtClean="0">
                <a:solidFill>
                  <a:srgbClr val="56B6C2"/>
                </a:solidFill>
                <a:latin typeface="Consolas" panose="020B0609020204030204" pitchFamily="49" charset="0"/>
              </a:rPr>
              <a:t>document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cs-CZ" sz="2600" noProof="1" smtClean="0">
                <a:solidFill>
                  <a:srgbClr val="98C379"/>
                </a:solidFill>
                <a:latin typeface="Consolas" panose="020B0609020204030204" pitchFamily="49" charset="0"/>
              </a:rPr>
              <a:t>createElement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cs-CZ" sz="2600" noProof="1" smtClean="0">
                <a:solidFill>
                  <a:srgbClr val="E5C07B"/>
                </a:solidFill>
                <a:latin typeface="Consolas" panose="020B0609020204030204" pitchFamily="49" charset="0"/>
              </a:rPr>
              <a:t>'img'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2600" noProof="1" smtClean="0">
                <a:solidFill>
                  <a:srgbClr val="61AFEF"/>
                </a:solidFill>
                <a:latin typeface="Consolas" panose="020B0609020204030204" pitchFamily="49" charset="0"/>
              </a:rPr>
              <a:t>	fullImg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cs-CZ" sz="2600" noProof="1" smtClean="0">
                <a:solidFill>
                  <a:srgbClr val="98C379"/>
                </a:solidFill>
                <a:latin typeface="Consolas" panose="020B0609020204030204" pitchFamily="49" charset="0"/>
              </a:rPr>
              <a:t>setAttribute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cs-CZ" sz="2600" noProof="1" smtClean="0">
                <a:solidFill>
                  <a:srgbClr val="E5C07B"/>
                </a:solidFill>
                <a:latin typeface="Consolas" panose="020B0609020204030204" pitchFamily="49" charset="0"/>
              </a:rPr>
              <a:t>'src'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cs-CZ" sz="2600" noProof="1" smtClean="0">
                <a:solidFill>
                  <a:srgbClr val="61AFEF"/>
                </a:solidFill>
                <a:latin typeface="Consolas" panose="020B0609020204030204" pitchFamily="49" charset="0"/>
              </a:rPr>
              <a:t>img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cs-CZ" sz="2600" noProof="1" smtClean="0">
                <a:solidFill>
                  <a:srgbClr val="98C379"/>
                </a:solidFill>
                <a:latin typeface="Consolas" panose="020B0609020204030204" pitchFamily="49" charset="0"/>
              </a:rPr>
              <a:t>getAttribute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cs-CZ" sz="2600" noProof="1" smtClean="0">
                <a:solidFill>
                  <a:srgbClr val="E5C07B"/>
                </a:solidFill>
                <a:latin typeface="Consolas" panose="020B0609020204030204" pitchFamily="49" charset="0"/>
              </a:rPr>
              <a:t>'data-src'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cs-CZ" sz="2600" noProof="1" smtClean="0">
                <a:solidFill>
                  <a:srgbClr val="61AFEF"/>
                </a:solidFill>
                <a:latin typeface="Consolas" panose="020B0609020204030204" pitchFamily="49" charset="0"/>
              </a:rPr>
              <a:t>	fullImg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cs-CZ" sz="2600" noProof="1" smtClean="0">
                <a:solidFill>
                  <a:srgbClr val="98C379"/>
                </a:solidFill>
                <a:latin typeface="Consolas" panose="020B0609020204030204" pitchFamily="49" charset="0"/>
              </a:rPr>
              <a:t>addEventListener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cs-CZ" sz="2600" noProof="1" smtClean="0">
                <a:solidFill>
                  <a:srgbClr val="E5C07B"/>
                </a:solidFill>
                <a:latin typeface="Consolas" panose="020B0609020204030204" pitchFamily="49" charset="0"/>
              </a:rPr>
              <a:t>'load'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, imgLoaded</a:t>
            </a:r>
          </a:p>
          <a:p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		.</a:t>
            </a:r>
            <a:r>
              <a:rPr lang="cs-CZ" sz="2600" noProof="1" smtClean="0">
                <a:solidFill>
                  <a:srgbClr val="98C379"/>
                </a:solidFill>
                <a:latin typeface="Consolas" panose="020B0609020204030204" pitchFamily="49" charset="0"/>
              </a:rPr>
              <a:t>bind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cs-CZ" sz="2600" noProof="1" smtClean="0">
                <a:solidFill>
                  <a:srgbClr val="56B6C2"/>
                </a:solidFill>
                <a:latin typeface="Consolas" panose="020B0609020204030204" pitchFamily="49" charset="0"/>
              </a:rPr>
              <a:t>null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, img, fullImg, callback));</a:t>
            </a:r>
          </a:p>
          <a:p>
            <a:r>
              <a:rPr lang="cs-CZ" sz="2600" noProof="1" smtClean="0">
                <a:solidFill>
                  <a:srgbClr val="56B6C2"/>
                </a:solidFill>
                <a:latin typeface="Consolas" panose="020B0609020204030204" pitchFamily="49" charset="0"/>
              </a:rPr>
              <a:t>	let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 cvs </a:t>
            </a:r>
            <a:r>
              <a:rPr lang="cs-CZ" sz="2600" noProof="1" smtClean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cs-CZ" sz="2600" noProof="1" smtClean="0">
                <a:solidFill>
                  <a:srgbClr val="56B6C2"/>
                </a:solidFill>
                <a:latin typeface="Consolas" panose="020B0609020204030204" pitchFamily="49" charset="0"/>
              </a:rPr>
              <a:t>document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cs-CZ" sz="2600" noProof="1" smtClean="0">
                <a:solidFill>
                  <a:srgbClr val="98C379"/>
                </a:solidFill>
                <a:latin typeface="Consolas" panose="020B0609020204030204" pitchFamily="49" charset="0"/>
              </a:rPr>
              <a:t>createElement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cs-CZ" sz="2600" noProof="1" smtClean="0">
                <a:solidFill>
                  <a:srgbClr val="E5C07B"/>
                </a:solidFill>
                <a:latin typeface="Consolas" panose="020B0609020204030204" pitchFamily="49" charset="0"/>
              </a:rPr>
              <a:t>'canvas'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2600" noProof="1" smtClean="0">
                <a:solidFill>
                  <a:srgbClr val="56B6C2"/>
                </a:solidFill>
                <a:latin typeface="Consolas" panose="020B0609020204030204" pitchFamily="49" charset="0"/>
              </a:rPr>
              <a:t>	let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 ctx </a:t>
            </a:r>
            <a:r>
              <a:rPr lang="cs-CZ" sz="2600" noProof="1" smtClean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cs-CZ" sz="2600" noProof="1" smtClean="0">
                <a:solidFill>
                  <a:srgbClr val="61AFEF"/>
                </a:solidFill>
                <a:latin typeface="Consolas" panose="020B0609020204030204" pitchFamily="49" charset="0"/>
              </a:rPr>
              <a:t>cvs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cs-CZ" sz="2600" noProof="1" smtClean="0">
                <a:solidFill>
                  <a:srgbClr val="98C379"/>
                </a:solidFill>
                <a:latin typeface="Consolas" panose="020B0609020204030204" pitchFamily="49" charset="0"/>
              </a:rPr>
              <a:t>getContext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cs-CZ" sz="2600" noProof="1" smtClean="0">
                <a:solidFill>
                  <a:srgbClr val="E5C07B"/>
                </a:solidFill>
                <a:latin typeface="Consolas" panose="020B0609020204030204" pitchFamily="49" charset="0"/>
              </a:rPr>
              <a:t>'2d'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2600" noProof="1" smtClean="0">
                <a:solidFill>
                  <a:srgbClr val="56B6C2"/>
                </a:solidFill>
                <a:latin typeface="Consolas" panose="020B0609020204030204" pitchFamily="49" charset="0"/>
              </a:rPr>
              <a:t>	const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 size </a:t>
            </a:r>
            <a:r>
              <a:rPr lang="cs-CZ" sz="2600" noProof="1" smtClean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 [</a:t>
            </a:r>
            <a:r>
              <a:rPr lang="cs-CZ" sz="2600" noProof="1" smtClean="0">
                <a:solidFill>
                  <a:srgbClr val="61AFEF"/>
                </a:solidFill>
                <a:latin typeface="Consolas" panose="020B0609020204030204" pitchFamily="49" charset="0"/>
              </a:rPr>
              <a:t>img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cs-CZ" sz="2600" noProof="1" smtClean="0">
                <a:solidFill>
                  <a:srgbClr val="ABB2BF"/>
                </a:solidFill>
                <a:latin typeface="Consolas" panose="020B0609020204030204" pitchFamily="49" charset="0"/>
              </a:rPr>
              <a:t>naturalWidth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cs-CZ" sz="2600" noProof="1" smtClean="0">
                <a:solidFill>
                  <a:srgbClr val="61AFEF"/>
                </a:solidFill>
                <a:latin typeface="Consolas" panose="020B0609020204030204" pitchFamily="49" charset="0"/>
              </a:rPr>
              <a:t>img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cs-CZ" sz="2600" noProof="1" smtClean="0">
                <a:solidFill>
                  <a:srgbClr val="ABB2BF"/>
                </a:solidFill>
                <a:latin typeface="Consolas" panose="020B0609020204030204" pitchFamily="49" charset="0"/>
              </a:rPr>
              <a:t>naturalHeight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	[</a:t>
            </a:r>
            <a:r>
              <a:rPr lang="cs-CZ" sz="2600" noProof="1" smtClean="0">
                <a:solidFill>
                  <a:srgbClr val="61AFEF"/>
                </a:solidFill>
                <a:latin typeface="Consolas" panose="020B0609020204030204" pitchFamily="49" charset="0"/>
              </a:rPr>
              <a:t>cvs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cs-CZ" sz="2600" noProof="1" smtClean="0">
                <a:solidFill>
                  <a:srgbClr val="56B6C2"/>
                </a:solidFill>
                <a:latin typeface="Consolas" panose="020B0609020204030204" pitchFamily="49" charset="0"/>
              </a:rPr>
              <a:t>width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cs-CZ" sz="2600" noProof="1" smtClean="0">
                <a:solidFill>
                  <a:srgbClr val="61AFEF"/>
                </a:solidFill>
                <a:latin typeface="Consolas" panose="020B0609020204030204" pitchFamily="49" charset="0"/>
              </a:rPr>
              <a:t>cvs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cs-CZ" sz="2600" noProof="1" smtClean="0">
                <a:solidFill>
                  <a:srgbClr val="56B6C2"/>
                </a:solidFill>
                <a:latin typeface="Consolas" panose="020B0609020204030204" pitchFamily="49" charset="0"/>
              </a:rPr>
              <a:t>height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] </a:t>
            </a:r>
            <a:r>
              <a:rPr lang="cs-CZ" sz="2600" noProof="1" smtClean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 size;</a:t>
            </a:r>
          </a:p>
          <a:p>
            <a:r>
              <a:rPr lang="cs-CZ" sz="2600" noProof="1" smtClean="0">
                <a:solidFill>
                  <a:srgbClr val="61AFEF"/>
                </a:solidFill>
                <a:latin typeface="Consolas" panose="020B0609020204030204" pitchFamily="49" charset="0"/>
              </a:rPr>
              <a:t>	ctx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cs-CZ" sz="2600" noProof="1" smtClean="0">
                <a:solidFill>
                  <a:srgbClr val="ABB2BF"/>
                </a:solidFill>
                <a:latin typeface="Consolas" panose="020B0609020204030204" pitchFamily="49" charset="0"/>
              </a:rPr>
              <a:t>filter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cs-CZ" sz="2600" noProof="1" smtClean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cs-CZ" sz="2600" noProof="1" smtClean="0">
                <a:solidFill>
                  <a:srgbClr val="E5C07B"/>
                </a:solidFill>
                <a:latin typeface="Consolas" panose="020B0609020204030204" pitchFamily="49" charset="0"/>
              </a:rPr>
              <a:t>'blur(2px)'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600" noProof="1" smtClean="0">
                <a:solidFill>
                  <a:srgbClr val="61AFEF"/>
                </a:solidFill>
                <a:latin typeface="Consolas" panose="020B0609020204030204" pitchFamily="49" charset="0"/>
              </a:rPr>
              <a:t>	ctx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cs-CZ" sz="2600" noProof="1" smtClean="0">
                <a:solidFill>
                  <a:srgbClr val="98C379"/>
                </a:solidFill>
                <a:latin typeface="Consolas" panose="020B0609020204030204" pitchFamily="49" charset="0"/>
              </a:rPr>
              <a:t>drawImage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(img, </a:t>
            </a:r>
            <a:r>
              <a:rPr lang="cs-CZ" sz="2600" noProof="1" smtClean="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cs-CZ" sz="2600" noProof="1" smtClean="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, size[</a:t>
            </a:r>
            <a:r>
              <a:rPr lang="cs-CZ" sz="2600" noProof="1" smtClean="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], size[</a:t>
            </a:r>
            <a:r>
              <a:rPr lang="cs-CZ" sz="2600" noProof="1" smtClean="0">
                <a:solidFill>
                  <a:srgbClr val="C678DD"/>
                </a:solidFill>
                <a:latin typeface="Consolas" panose="020B0609020204030204" pitchFamily="49" charset="0"/>
              </a:rPr>
              <a:t>1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cs-CZ" sz="2600" noProof="1" smtClean="0">
                <a:solidFill>
                  <a:srgbClr val="E06C75"/>
                </a:solidFill>
                <a:latin typeface="Consolas" panose="020B0609020204030204" pitchFamily="49" charset="0"/>
              </a:rPr>
              <a:t>	if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cs-CZ" sz="2600" noProof="1" smtClean="0">
                <a:solidFill>
                  <a:srgbClr val="E06C75"/>
                </a:solidFill>
                <a:latin typeface="Consolas" panose="020B0609020204030204" pitchFamily="49" charset="0"/>
              </a:rPr>
              <a:t>!</a:t>
            </a:r>
            <a:r>
              <a:rPr lang="cs-CZ" sz="2600" noProof="1" smtClean="0">
                <a:solidFill>
                  <a:srgbClr val="61AFEF"/>
                </a:solidFill>
                <a:latin typeface="Consolas" panose="020B0609020204030204" pitchFamily="49" charset="0"/>
              </a:rPr>
              <a:t>img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cs-CZ" sz="2600" noProof="1" smtClean="0">
                <a:solidFill>
                  <a:srgbClr val="61AFEF"/>
                </a:solidFill>
                <a:latin typeface="Consolas" panose="020B0609020204030204" pitchFamily="49" charset="0"/>
              </a:rPr>
              <a:t>classList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cs-CZ" sz="2600" noProof="1" smtClean="0">
                <a:solidFill>
                  <a:srgbClr val="98C379"/>
                </a:solidFill>
                <a:latin typeface="Consolas" panose="020B0609020204030204" pitchFamily="49" charset="0"/>
              </a:rPr>
              <a:t>contains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cs-CZ" sz="2600" noProof="1" smtClean="0">
                <a:solidFill>
                  <a:srgbClr val="E5C07B"/>
                </a:solidFill>
                <a:latin typeface="Consolas" panose="020B0609020204030204" pitchFamily="49" charset="0"/>
              </a:rPr>
              <a:t>'loaded'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cs-CZ" sz="2600" noProof="1" smtClean="0">
                <a:solidFill>
                  <a:srgbClr val="61AFEF"/>
                </a:solidFill>
                <a:latin typeface="Consolas" panose="020B0609020204030204" pitchFamily="49" charset="0"/>
              </a:rPr>
              <a:t>		img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cs-CZ" sz="2600" noProof="1" smtClean="0">
                <a:solidFill>
                  <a:srgbClr val="98C379"/>
                </a:solidFill>
                <a:latin typeface="Consolas" panose="020B0609020204030204" pitchFamily="49" charset="0"/>
              </a:rPr>
              <a:t>setAttribute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cs-CZ" sz="2600" noProof="1" smtClean="0">
                <a:solidFill>
                  <a:srgbClr val="E5C07B"/>
                </a:solidFill>
                <a:latin typeface="Consolas" panose="020B0609020204030204" pitchFamily="49" charset="0"/>
              </a:rPr>
              <a:t>'src'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cs-CZ" sz="2600" noProof="1" smtClean="0">
                <a:solidFill>
                  <a:srgbClr val="61AFEF"/>
                </a:solidFill>
                <a:latin typeface="Consolas" panose="020B0609020204030204" pitchFamily="49" charset="0"/>
              </a:rPr>
              <a:t>cvs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cs-CZ" sz="2600" noProof="1" smtClean="0">
                <a:solidFill>
                  <a:srgbClr val="98C379"/>
                </a:solidFill>
                <a:latin typeface="Consolas" panose="020B0609020204030204" pitchFamily="49" charset="0"/>
              </a:rPr>
              <a:t>toDataURL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  <a:endParaRPr lang="cs-CZ" sz="2600" b="0" noProof="1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44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obsah 2"/>
          <p:cNvSpPr txBox="1">
            <a:spLocks/>
          </p:cNvSpPr>
          <p:nvPr/>
        </p:nvSpPr>
        <p:spPr>
          <a:xfrm>
            <a:off x="1154954" y="1271451"/>
            <a:ext cx="9617549" cy="52338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endParaRPr lang="cs-CZ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575188" y="1382286"/>
            <a:ext cx="1104162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600" noProof="1" smtClean="0">
                <a:solidFill>
                  <a:srgbClr val="56B6C2"/>
                </a:solidFill>
                <a:latin typeface="Consolas" panose="020B0609020204030204" pitchFamily="49" charset="0"/>
              </a:rPr>
              <a:t>const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cs-CZ" sz="2600" noProof="1" smtClean="0">
                <a:solidFill>
                  <a:srgbClr val="98C379"/>
                </a:solidFill>
                <a:latin typeface="Consolas" panose="020B0609020204030204" pitchFamily="49" charset="0"/>
              </a:rPr>
              <a:t>imgLoaded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cs-CZ" sz="2600" noProof="1" smtClean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cs-CZ" sz="2600" i="1" noProof="1" smtClean="0">
                <a:solidFill>
                  <a:srgbClr val="D19A66"/>
                </a:solidFill>
                <a:latin typeface="Consolas" panose="020B0609020204030204" pitchFamily="49" charset="0"/>
              </a:rPr>
              <a:t>img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cs-CZ" sz="2600" i="1" noProof="1" smtClean="0">
                <a:solidFill>
                  <a:srgbClr val="D19A66"/>
                </a:solidFill>
                <a:latin typeface="Consolas" panose="020B0609020204030204" pitchFamily="49" charset="0"/>
              </a:rPr>
              <a:t>fullImg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cs-CZ" sz="2600" i="1" noProof="1" smtClean="0">
                <a:solidFill>
                  <a:srgbClr val="D19A66"/>
                </a:solidFill>
                <a:latin typeface="Consolas" panose="020B0609020204030204" pitchFamily="49" charset="0"/>
              </a:rPr>
              <a:t>callback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  <a:r>
              <a:rPr lang="cs-CZ" sz="2600" noProof="1" smtClean="0">
                <a:solidFill>
                  <a:srgbClr val="56B6C2"/>
                </a:solidFill>
                <a:latin typeface="Consolas" panose="020B0609020204030204" pitchFamily="49" charset="0"/>
              </a:rPr>
              <a:t>=&gt;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cs-CZ" sz="2600" noProof="1" smtClean="0">
                <a:solidFill>
                  <a:srgbClr val="61AFEF"/>
                </a:solidFill>
                <a:latin typeface="Consolas" panose="020B0609020204030204" pitchFamily="49" charset="0"/>
              </a:rPr>
              <a:t>	img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cs-CZ" sz="2600" noProof="1" smtClean="0">
                <a:solidFill>
                  <a:srgbClr val="61AFEF"/>
                </a:solidFill>
                <a:latin typeface="Consolas" panose="020B0609020204030204" pitchFamily="49" charset="0"/>
              </a:rPr>
              <a:t>classList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cs-CZ" sz="2600" noProof="1" smtClean="0">
                <a:solidFill>
                  <a:srgbClr val="98C379"/>
                </a:solidFill>
                <a:latin typeface="Consolas" panose="020B0609020204030204" pitchFamily="49" charset="0"/>
              </a:rPr>
              <a:t>add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cs-CZ" sz="2600" noProof="1" smtClean="0">
                <a:solidFill>
                  <a:srgbClr val="E5C07B"/>
                </a:solidFill>
                <a:latin typeface="Consolas" panose="020B0609020204030204" pitchFamily="49" charset="0"/>
              </a:rPr>
              <a:t>'loaded'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2600" noProof="1" smtClean="0">
                <a:solidFill>
                  <a:srgbClr val="61AFEF"/>
                </a:solidFill>
                <a:latin typeface="Consolas" panose="020B0609020204030204" pitchFamily="49" charset="0"/>
              </a:rPr>
              <a:t>	img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cs-CZ" sz="2600" noProof="1" smtClean="0">
                <a:solidFill>
                  <a:srgbClr val="98C379"/>
                </a:solidFill>
                <a:latin typeface="Consolas" panose="020B0609020204030204" pitchFamily="49" charset="0"/>
              </a:rPr>
              <a:t>setAttribute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cs-CZ" sz="2600" noProof="1" smtClean="0">
                <a:solidFill>
                  <a:srgbClr val="E5C07B"/>
                </a:solidFill>
                <a:latin typeface="Consolas" panose="020B0609020204030204" pitchFamily="49" charset="0"/>
              </a:rPr>
              <a:t>'src'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cs-CZ" sz="2600" noProof="1" smtClean="0">
                <a:solidFill>
                  <a:srgbClr val="61AFEF"/>
                </a:solidFill>
                <a:latin typeface="Consolas" panose="020B0609020204030204" pitchFamily="49" charset="0"/>
              </a:rPr>
              <a:t>fullImg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cs-CZ" sz="2600" noProof="1" smtClean="0">
                <a:solidFill>
                  <a:srgbClr val="98C379"/>
                </a:solidFill>
                <a:latin typeface="Consolas" panose="020B0609020204030204" pitchFamily="49" charset="0"/>
              </a:rPr>
              <a:t>getAttribute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cs-CZ" sz="2600" noProof="1" smtClean="0">
                <a:solidFill>
                  <a:srgbClr val="E5C07B"/>
                </a:solidFill>
                <a:latin typeface="Consolas" panose="020B0609020204030204" pitchFamily="49" charset="0"/>
              </a:rPr>
              <a:t>'src'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cs-CZ" sz="2600" noProof="1" smtClean="0">
                <a:solidFill>
                  <a:srgbClr val="61AFEF"/>
                </a:solidFill>
                <a:latin typeface="Consolas" panose="020B0609020204030204" pitchFamily="49" charset="0"/>
              </a:rPr>
              <a:t>	img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cs-CZ" sz="2600" noProof="1" smtClean="0">
                <a:solidFill>
                  <a:srgbClr val="98C379"/>
                </a:solidFill>
                <a:latin typeface="Consolas" panose="020B0609020204030204" pitchFamily="49" charset="0"/>
              </a:rPr>
              <a:t>removeAttribute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cs-CZ" sz="2600" noProof="1" smtClean="0">
                <a:solidFill>
                  <a:srgbClr val="E5C07B"/>
                </a:solidFill>
                <a:latin typeface="Consolas" panose="020B0609020204030204" pitchFamily="49" charset="0"/>
              </a:rPr>
              <a:t>'data-src'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2600" noProof="1" smtClean="0">
                <a:solidFill>
                  <a:srgbClr val="E06C75"/>
                </a:solidFill>
                <a:latin typeface="Consolas" panose="020B0609020204030204" pitchFamily="49" charset="0"/>
              </a:rPr>
              <a:t>	if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 (callback)</a:t>
            </a:r>
          </a:p>
          <a:p>
            <a:r>
              <a:rPr lang="cs-CZ" sz="2600" noProof="1" smtClean="0">
                <a:solidFill>
                  <a:srgbClr val="98C379"/>
                </a:solidFill>
                <a:latin typeface="Consolas" panose="020B0609020204030204" pitchFamily="49" charset="0"/>
              </a:rPr>
              <a:t>		callback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(img);</a:t>
            </a:r>
          </a:p>
          <a:p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2600" b="0" noProof="1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cs-CZ" sz="2600" noProof="1" smtClean="0">
                <a:solidFill>
                  <a:srgbClr val="56B6C2"/>
                </a:solidFill>
                <a:latin typeface="Consolas" panose="020B0609020204030204" pitchFamily="49" charset="0"/>
              </a:rPr>
              <a:t>const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cs-CZ" sz="2600" noProof="1" smtClean="0">
                <a:solidFill>
                  <a:srgbClr val="98C379"/>
                </a:solidFill>
                <a:latin typeface="Consolas" panose="020B0609020204030204" pitchFamily="49" charset="0"/>
              </a:rPr>
              <a:t>loadImgs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cs-CZ" sz="2600" noProof="1" smtClean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cs-CZ" sz="2600" i="1" noProof="1" smtClean="0">
                <a:solidFill>
                  <a:srgbClr val="D19A66"/>
                </a:solidFill>
                <a:latin typeface="Consolas" panose="020B0609020204030204" pitchFamily="49" charset="0"/>
              </a:rPr>
              <a:t>imgs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cs-CZ" sz="2600" i="1" noProof="1" smtClean="0">
                <a:solidFill>
                  <a:srgbClr val="D19A66"/>
                </a:solidFill>
                <a:latin typeface="Consolas" panose="020B0609020204030204" pitchFamily="49" charset="0"/>
              </a:rPr>
              <a:t>callback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  <a:r>
              <a:rPr lang="cs-CZ" sz="2600" noProof="1" smtClean="0">
                <a:solidFill>
                  <a:srgbClr val="56B6C2"/>
                </a:solidFill>
                <a:latin typeface="Consolas" panose="020B0609020204030204" pitchFamily="49" charset="0"/>
              </a:rPr>
              <a:t>=&gt;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 imgs</a:t>
            </a:r>
          </a:p>
          <a:p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	.</a:t>
            </a:r>
            <a:r>
              <a:rPr lang="cs-CZ" sz="2600" noProof="1" smtClean="0">
                <a:solidFill>
                  <a:srgbClr val="98C379"/>
                </a:solidFill>
                <a:latin typeface="Consolas" panose="020B0609020204030204" pitchFamily="49" charset="0"/>
              </a:rPr>
              <a:t>forEach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cs-CZ" sz="2600" i="1" noProof="1" smtClean="0">
                <a:solidFill>
                  <a:srgbClr val="D19A66"/>
                </a:solidFill>
                <a:latin typeface="Consolas" panose="020B0609020204030204" pitchFamily="49" charset="0"/>
              </a:rPr>
              <a:t>img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cs-CZ" sz="2600" noProof="1" smtClean="0">
                <a:solidFill>
                  <a:srgbClr val="56B6C2"/>
                </a:solidFill>
                <a:latin typeface="Consolas" panose="020B0609020204030204" pitchFamily="49" charset="0"/>
              </a:rPr>
              <a:t>=&gt;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cs-CZ" sz="2600" noProof="1" smtClean="0">
                <a:solidFill>
                  <a:srgbClr val="98C379"/>
                </a:solidFill>
                <a:latin typeface="Consolas" panose="020B0609020204030204" pitchFamily="49" charset="0"/>
              </a:rPr>
              <a:t>loadImg</a:t>
            </a:r>
            <a:r>
              <a:rPr lang="cs-CZ" sz="2600" noProof="1" smtClean="0">
                <a:solidFill>
                  <a:srgbClr val="BBBBBB"/>
                </a:solidFill>
                <a:latin typeface="Consolas" panose="020B0609020204030204" pitchFamily="49" charset="0"/>
              </a:rPr>
              <a:t>(img, callback));</a:t>
            </a:r>
            <a:endParaRPr lang="cs-CZ" sz="2600" noProof="1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61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Ukázka webu</a:t>
            </a:r>
            <a:endParaRPr lang="cs-CZ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0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asedací místnost Ion">
  <a:themeElements>
    <a:clrScheme name="Zasedací místnost 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Zasedací místnost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Zasedací místnost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163</Words>
  <Application>Microsoft Office PowerPoint</Application>
  <PresentationFormat>Širokoúhlá obrazovka</PresentationFormat>
  <Paragraphs>63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Consolas</vt:lpstr>
      <vt:lpstr>Wingdings 3</vt:lpstr>
      <vt:lpstr>Zasedací místnost Ion</vt:lpstr>
      <vt:lpstr>Obhajoba maturitní práce z informatiky  Tvorba dynamického webu</vt:lpstr>
      <vt:lpstr>Osnova</vt:lpstr>
      <vt:lpstr>Zadání</vt:lpstr>
      <vt:lpstr>Řešení problému, použité prostředky</vt:lpstr>
      <vt:lpstr>Prezentace aplikace PowerPoint</vt:lpstr>
      <vt:lpstr>Ukázka kódu</vt:lpstr>
      <vt:lpstr>Prezentace aplikace PowerPoint</vt:lpstr>
      <vt:lpstr>Prezentace aplikace PowerPoint</vt:lpstr>
      <vt:lpstr>Ukázka webu</vt:lpstr>
      <vt:lpstr>Závěr</vt:lpstr>
      <vt:lpstr>Zdroje</vt:lpstr>
      <vt:lpstr>Prostor pro dotazy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2018-05-11T17:54:42Z</dcterms:created>
  <dcterms:modified xsi:type="dcterms:W3CDTF">2018-05-11T17:54:46Z</dcterms:modified>
</cp:coreProperties>
</file>