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47" r:id="rId2"/>
    <p:sldId id="336" r:id="rId3"/>
    <p:sldId id="364" r:id="rId4"/>
    <p:sldId id="389" r:id="rId5"/>
    <p:sldId id="337" r:id="rId6"/>
    <p:sldId id="348" r:id="rId7"/>
    <p:sldId id="393" r:id="rId8"/>
    <p:sldId id="353" r:id="rId9"/>
    <p:sldId id="338" r:id="rId10"/>
    <p:sldId id="365" r:id="rId11"/>
    <p:sldId id="366" r:id="rId12"/>
    <p:sldId id="367" r:id="rId13"/>
    <p:sldId id="368" r:id="rId14"/>
    <p:sldId id="370" r:id="rId15"/>
    <p:sldId id="371" r:id="rId16"/>
    <p:sldId id="339" r:id="rId17"/>
    <p:sldId id="376" r:id="rId18"/>
    <p:sldId id="340" r:id="rId19"/>
    <p:sldId id="375" r:id="rId20"/>
    <p:sldId id="343" r:id="rId21"/>
  </p:sldIdLst>
  <p:sldSz cx="10009188" cy="7921625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5541" userDrawn="1">
          <p15:clr>
            <a:srgbClr val="A4A3A4"/>
          </p15:clr>
        </p15:guide>
        <p15:guide id="3" orient="horz" pos="1212">
          <p15:clr>
            <a:srgbClr val="A4A3A4"/>
          </p15:clr>
        </p15:guide>
        <p15:guide id="4" pos="45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AC"/>
    <a:srgbClr val="568D11"/>
    <a:srgbClr val="0F8FEF"/>
    <a:srgbClr val="407434"/>
    <a:srgbClr val="4AA44A"/>
    <a:srgbClr val="0F97C7"/>
    <a:srgbClr val="019DD5"/>
    <a:srgbClr val="85AD32"/>
    <a:srgbClr val="009D8C"/>
    <a:srgbClr val="009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95" autoAdjust="0"/>
  </p:normalViewPr>
  <p:slideViewPr>
    <p:cSldViewPr snapToGrid="0">
      <p:cViewPr varScale="1">
        <p:scale>
          <a:sx n="100" d="100"/>
          <a:sy n="100" d="100"/>
        </p:scale>
        <p:origin x="1644" y="78"/>
      </p:cViewPr>
      <p:guideLst>
        <p:guide orient="horz" pos="1049"/>
        <p:guide pos="5541"/>
        <p:guide orient="horz" pos="1212"/>
        <p:guide pos="4549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t>2017/4/16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79550" y="1143000"/>
            <a:ext cx="3898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9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79550" y="1143000"/>
            <a:ext cx="3898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725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79550" y="1143000"/>
            <a:ext cx="3898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577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79550" y="1143000"/>
            <a:ext cx="3898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194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79550" y="1143000"/>
            <a:ext cx="3898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460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79550" y="1143000"/>
            <a:ext cx="3898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11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79550" y="1143000"/>
            <a:ext cx="3898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67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79550" y="1143000"/>
            <a:ext cx="3898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754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79550" y="1143000"/>
            <a:ext cx="3898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973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79550" y="1143000"/>
            <a:ext cx="3898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860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79550" y="1143000"/>
            <a:ext cx="3898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526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79550" y="1143000"/>
            <a:ext cx="3898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538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79550" y="1143000"/>
            <a:ext cx="3898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197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79550" y="1143000"/>
            <a:ext cx="3898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54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79550" y="1143000"/>
            <a:ext cx="3898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912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79550" y="1143000"/>
            <a:ext cx="3898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762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79550" y="1143000"/>
            <a:ext cx="3898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21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79550" y="1143000"/>
            <a:ext cx="3898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403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79550" y="1143000"/>
            <a:ext cx="3898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235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79550" y="1143000"/>
            <a:ext cx="3898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247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79550" y="1143000"/>
            <a:ext cx="38989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绪论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388808" cy="792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1566156" y="1465535"/>
            <a:ext cx="68238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12533175"/>
              </p:ext>
            </p:extLst>
          </p:nvPr>
        </p:nvGraphicFramePr>
        <p:xfrm>
          <a:off x="0" y="1465535"/>
          <a:ext cx="1388808" cy="457416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833">
                <a:tc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75069" marR="75069" marT="52811" marB="528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8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数据处理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069" marR="75069" marT="52811" marB="528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8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数据挖掘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069" marR="75069" marT="52811" marB="528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8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数据分析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069" marR="75069" marT="52811" marB="528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8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项目总结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069" marR="75069" marT="52811" marB="528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2" name="组合 31"/>
          <p:cNvGrpSpPr/>
          <p:nvPr userDrawn="1"/>
        </p:nvGrpSpPr>
        <p:grpSpPr>
          <a:xfrm>
            <a:off x="0" y="1470042"/>
            <a:ext cx="1388808" cy="910428"/>
            <a:chOff x="0" y="1272662"/>
            <a:chExt cx="1691680" cy="788186"/>
          </a:xfrm>
        </p:grpSpPr>
        <p:sp>
          <p:nvSpPr>
            <p:cNvPr id="33" name="矩形 32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背景及意义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等腰三角形 33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Picture 3" descr="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123" y="143457"/>
            <a:ext cx="1175453" cy="1178622"/>
          </a:xfrm>
          <a:prstGeom prst="rect">
            <a:avLst/>
          </a:prstGeo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84695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388808" cy="792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566156" y="1465535"/>
            <a:ext cx="68238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82262400"/>
              </p:ext>
            </p:extLst>
          </p:nvPr>
        </p:nvGraphicFramePr>
        <p:xfrm>
          <a:off x="0" y="1465535"/>
          <a:ext cx="1388808" cy="46195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833">
                <a:tc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75069" marR="75069" marT="52811" marB="528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0224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069" marR="75069" marT="52811" marB="528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8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数据挖掘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069" marR="75069" marT="52811" marB="528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8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数据分析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069" marR="75069" marT="52811" marB="528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8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项目总结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069" marR="75069" marT="52811" marB="528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7" name="组合 16"/>
          <p:cNvGrpSpPr/>
          <p:nvPr userDrawn="1"/>
        </p:nvGrpSpPr>
        <p:grpSpPr>
          <a:xfrm>
            <a:off x="0" y="1470042"/>
            <a:ext cx="1388808" cy="910428"/>
            <a:chOff x="0" y="1272662"/>
            <a:chExt cx="1691680" cy="788186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背景及意义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等腰三角形 1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3011" y="2401444"/>
            <a:ext cx="1388808" cy="910428"/>
            <a:chOff x="0" y="1272662"/>
            <a:chExt cx="1691680" cy="788186"/>
          </a:xfrm>
          <a:solidFill>
            <a:srgbClr val="0070C0"/>
          </a:solidFill>
        </p:grpSpPr>
        <p:sp>
          <p:nvSpPr>
            <p:cNvPr id="28" name="矩形 27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Picture 3" descr="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123" y="177064"/>
            <a:ext cx="1175453" cy="1178622"/>
          </a:xfrm>
          <a:prstGeom prst="rect">
            <a:avLst/>
          </a:prstGeo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208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388808" cy="792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95757287"/>
              </p:ext>
            </p:extLst>
          </p:nvPr>
        </p:nvGraphicFramePr>
        <p:xfrm>
          <a:off x="0" y="1465535"/>
          <a:ext cx="1388808" cy="457416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8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背景及意义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069" marR="75069" marT="52811" marB="528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833">
                <a:tc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75069" marR="75069" marT="52811" marB="528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833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069" marR="75069" marT="52811" marB="528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8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数据分析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069" marR="75069" marT="52811" marB="528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项目总结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069" marR="75069" marT="52811" marB="528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 userDrawn="1"/>
        </p:nvSpPr>
        <p:spPr>
          <a:xfrm>
            <a:off x="0" y="2384977"/>
            <a:ext cx="1388808" cy="9104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566156" y="1465535"/>
            <a:ext cx="68238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 userDrawn="1"/>
        </p:nvSpPr>
        <p:spPr>
          <a:xfrm rot="16200000">
            <a:off x="1246516" y="3690595"/>
            <a:ext cx="166352" cy="11823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3295405"/>
            <a:ext cx="1388808" cy="910428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数据挖掘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等腰三角形 12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pic>
        <p:nvPicPr>
          <p:cNvPr id="15" name="Picture 3" descr="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123" y="177064"/>
            <a:ext cx="1175453" cy="1178622"/>
          </a:xfrm>
          <a:prstGeom prst="rect">
            <a:avLst/>
          </a:prstGeo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869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388808" cy="792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28046077"/>
              </p:ext>
            </p:extLst>
          </p:nvPr>
        </p:nvGraphicFramePr>
        <p:xfrm>
          <a:off x="0" y="1465535"/>
          <a:ext cx="1388808" cy="457416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8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背景及意义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069" marR="75069" marT="52811" marB="528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833"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75069" marR="75069" marT="52811" marB="528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8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数据挖掘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069" marR="75069" marT="52811" marB="528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833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069" marR="75069" marT="52811" marB="528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项目总结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069" marR="75069" marT="52811" marB="528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 userDrawn="1"/>
        </p:nvSpPr>
        <p:spPr>
          <a:xfrm>
            <a:off x="0" y="2384978"/>
            <a:ext cx="1388808" cy="8863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246516" y="4585445"/>
            <a:ext cx="166352" cy="11823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4221059"/>
            <a:ext cx="1388808" cy="910428"/>
            <a:chOff x="0" y="1272662"/>
            <a:chExt cx="1691680" cy="788186"/>
          </a:xfrm>
        </p:grpSpPr>
        <p:sp>
          <p:nvSpPr>
            <p:cNvPr id="12" name="矩形 11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数据分析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等腰三角形 12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cxnSp>
        <p:nvCxnSpPr>
          <p:cNvPr id="18" name="直接连接符 17"/>
          <p:cNvCxnSpPr/>
          <p:nvPr userDrawn="1"/>
        </p:nvCxnSpPr>
        <p:spPr>
          <a:xfrm>
            <a:off x="1566156" y="1465535"/>
            <a:ext cx="68238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123" y="177064"/>
            <a:ext cx="1175453" cy="1178622"/>
          </a:xfrm>
          <a:prstGeom prst="rect">
            <a:avLst/>
          </a:prstGeo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209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388808" cy="7921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566156" y="1465535"/>
            <a:ext cx="682389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2889825"/>
              </p:ext>
            </p:extLst>
          </p:nvPr>
        </p:nvGraphicFramePr>
        <p:xfrm>
          <a:off x="6727" y="1496510"/>
          <a:ext cx="1388808" cy="461955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8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833">
                <a:tc>
                  <a:txBody>
                    <a:bodyPr/>
                    <a:lstStyle/>
                    <a:p>
                      <a:pPr algn="ctr"/>
                      <a:endParaRPr lang="zh-CN" altLang="en-US" sz="2100" dirty="0"/>
                    </a:p>
                  </a:txBody>
                  <a:tcPr marL="75069" marR="75069" marT="52811" marB="528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0224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069" marR="75069" marT="52811" marB="528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8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数据挖掘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069" marR="75069" marT="52811" marB="528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8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数据分析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069" marR="75069" marT="52811" marB="528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833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5069" marR="75069" marT="52811" marB="528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7" name="组合 16"/>
          <p:cNvGrpSpPr/>
          <p:nvPr userDrawn="1"/>
        </p:nvGrpSpPr>
        <p:grpSpPr>
          <a:xfrm>
            <a:off x="0" y="1470042"/>
            <a:ext cx="1388808" cy="910428"/>
            <a:chOff x="0" y="1272662"/>
            <a:chExt cx="1691680" cy="788186"/>
          </a:xfrm>
        </p:grpSpPr>
        <p:sp>
          <p:nvSpPr>
            <p:cNvPr id="18" name="矩形 17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背景及意义</a:t>
              </a:r>
              <a:endPara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等腰三角形 18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 userDrawn="1"/>
        </p:nvSpPr>
        <p:spPr>
          <a:xfrm>
            <a:off x="3011" y="2401444"/>
            <a:ext cx="1388808" cy="9104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2002" y="5209900"/>
            <a:ext cx="1388808" cy="910428"/>
            <a:chOff x="2311936" y="2060849"/>
            <a:chExt cx="1691680" cy="788186"/>
          </a:xfrm>
        </p:grpSpPr>
        <p:sp>
          <p:nvSpPr>
            <p:cNvPr id="14" name="矩形 13"/>
            <p:cNvSpPr/>
            <p:nvPr userDrawn="1"/>
          </p:nvSpPr>
          <p:spPr>
            <a:xfrm>
              <a:off x="2311936" y="2060849"/>
              <a:ext cx="1691680" cy="7881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项目总结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等腰三角形 12"/>
            <p:cNvSpPr/>
            <p:nvPr userDrawn="1"/>
          </p:nvSpPr>
          <p:spPr>
            <a:xfrm rot="16200000">
              <a:off x="3857302" y="2382934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Picture 3" descr="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123" y="177064"/>
            <a:ext cx="1175453" cy="1178622"/>
          </a:xfrm>
          <a:prstGeom prst="rect">
            <a:avLst/>
          </a:prstGeo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04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08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0009188" cy="10773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4" name="Picture 3" descr="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" y="65995"/>
            <a:ext cx="885826" cy="888214"/>
          </a:xfrm>
          <a:prstGeom prst="rect">
            <a:avLst/>
          </a:prstGeo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 userDrawn="1"/>
        </p:nvSpPr>
        <p:spPr>
          <a:xfrm>
            <a:off x="1000126" y="266700"/>
            <a:ext cx="24669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大连理工大学</a:t>
            </a:r>
            <a:endParaRPr lang="en-US" altLang="zh-CN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Dalian University of Technology</a:t>
            </a: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altLang="zh-CN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endParaRPr lang="zh-CN" altLang="en-US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871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10016348" cy="792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80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8132" y="7342175"/>
            <a:ext cx="2252067" cy="4229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</a:defRPr>
            </a:lvl1pPr>
          </a:lstStyle>
          <a:p>
            <a:pPr>
              <a:defRPr/>
            </a:pPr>
            <a:fld id="{00C3F7A1-FCEE-4E12-BEB0-527B87A0769B}" type="datetimeFigureOut">
              <a:rPr lang="zh-CN" altLang="en-US"/>
              <a:pPr>
                <a:defRPr/>
              </a:pPr>
              <a:t>2017/4/16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15544" y="7342175"/>
            <a:ext cx="3378101" cy="4229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68989" y="7342175"/>
            <a:ext cx="2252067" cy="4229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</a:defRPr>
            </a:lvl1pPr>
          </a:lstStyle>
          <a:p>
            <a:pPr>
              <a:defRPr/>
            </a:pPr>
            <a:fld id="{8B444C96-CA8C-4BA7-992C-AAC2EE0D4AB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246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3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62" r:id="rId4"/>
    <p:sldLayoutId id="2147483659" r:id="rId5"/>
    <p:sldLayoutId id="2147483669" r:id="rId6"/>
    <p:sldLayoutId id="2147483670" r:id="rId7"/>
    <p:sldLayoutId id="2147483671" r:id="rId8"/>
    <p:sldLayoutId id="2147483672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accent1"/>
          </a:fgClr>
          <a:bgClr>
            <a:schemeClr val="accent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2"/>
          <p:cNvSpPr txBox="1">
            <a:spLocks noChangeArrowheads="1"/>
          </p:cNvSpPr>
          <p:nvPr/>
        </p:nvSpPr>
        <p:spPr bwMode="auto">
          <a:xfrm>
            <a:off x="565664" y="3280379"/>
            <a:ext cx="8991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方正大标宋简体" panose="02010601030101010101" pitchFamily="2" charset="-122"/>
                <a:ea typeface="方正大标宋简体" panose="02010601030101010101" pitchFamily="2" charset="-122"/>
              </a:rPr>
              <a:t>关联规则在学生成绩预警中的应用研究</a:t>
            </a:r>
            <a:endParaRPr lang="zh-CN" altLang="zh-CN" sz="4000" dirty="0">
              <a:solidFill>
                <a:schemeClr val="bg1"/>
              </a:solidFill>
              <a:latin typeface="方正大标宋简体" panose="02010601030101010101" pitchFamily="2" charset="-122"/>
              <a:ea typeface="方正大标宋简体" panose="02010601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577505" y="5530310"/>
            <a:ext cx="393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成员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：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楚梦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颖  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&amp;  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吕梦天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" name="Picture 3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41022" y="744439"/>
            <a:ext cx="2040883" cy="2046386"/>
          </a:xfrm>
          <a:prstGeom prst="rect">
            <a:avLst/>
          </a:prstGeo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6848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1814957" y="600847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各科平均成绩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8548" y="1610435"/>
            <a:ext cx="150154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0"/>
          <p:cNvSpPr>
            <a:spLocks noChangeArrowheads="1"/>
          </p:cNvSpPr>
          <p:nvPr/>
        </p:nvSpPr>
        <p:spPr bwMode="auto">
          <a:xfrm>
            <a:off x="2367814" y="2127182"/>
            <a:ext cx="106583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35" y="2437954"/>
            <a:ext cx="5752117" cy="378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376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1814957" y="600847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各科成绩水平分布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8548" y="1610435"/>
            <a:ext cx="150154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16856" y="2019410"/>
            <a:ext cx="115762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0"/>
          <p:cNvSpPr>
            <a:spLocks noChangeArrowheads="1"/>
          </p:cNvSpPr>
          <p:nvPr/>
        </p:nvSpPr>
        <p:spPr bwMode="auto">
          <a:xfrm>
            <a:off x="2094791" y="2200050"/>
            <a:ext cx="105959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48" y="2200050"/>
            <a:ext cx="6037259" cy="433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977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8548" y="1610435"/>
            <a:ext cx="150154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0091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3"/>
          <p:cNvSpPr>
            <a:spLocks noChangeArrowheads="1"/>
          </p:cNvSpPr>
          <p:nvPr/>
        </p:nvSpPr>
        <p:spPr bwMode="auto">
          <a:xfrm>
            <a:off x="2334720" y="2098280"/>
            <a:ext cx="10760319" cy="47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327" y="2787741"/>
            <a:ext cx="6611191" cy="40212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59539" y="1916349"/>
            <a:ext cx="6896911" cy="871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支持度</a:t>
            </a:r>
            <a:r>
              <a:rPr lang="zh-CN" altLang="en-US" dirty="0"/>
              <a:t>：</a:t>
            </a:r>
            <a:r>
              <a:rPr lang="en-US" altLang="zh-CN" dirty="0" smtClean="0"/>
              <a:t>0.35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0.4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0.45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0.5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0.55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0.6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0.65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0.7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置信</a:t>
            </a:r>
            <a:r>
              <a:rPr lang="zh-CN" altLang="en-US" dirty="0" smtClean="0"/>
              <a:t>度：</a:t>
            </a:r>
            <a:r>
              <a:rPr lang="en-US" altLang="zh-CN" dirty="0" smtClean="0"/>
              <a:t>0,3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0.7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186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8548" y="1610435"/>
            <a:ext cx="150154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0091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2103714" y="2193470"/>
            <a:ext cx="106088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48" y="1633294"/>
            <a:ext cx="6659829" cy="435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776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8548" y="1610435"/>
            <a:ext cx="150154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0091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14956" y="1610435"/>
            <a:ext cx="12745218" cy="4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237" y="1656154"/>
            <a:ext cx="7255312" cy="44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13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8548" y="1610435"/>
            <a:ext cx="150154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00091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14956" y="1610435"/>
            <a:ext cx="12745218" cy="4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56" y="1912660"/>
            <a:ext cx="7727878" cy="463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036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accent1"/>
          </a:fgClr>
          <a:bgClr>
            <a:schemeClr val="accent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69032" y="3444936"/>
            <a:ext cx="34817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400" kern="100" dirty="0" smtClean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数据分析</a:t>
            </a:r>
            <a:endParaRPr lang="zh-CN" altLang="zh-CN" sz="4400" kern="100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66193" y="4452299"/>
            <a:ext cx="34874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461227" y="1943100"/>
            <a:ext cx="1297386" cy="1401786"/>
            <a:chOff x="5434135" y="1315452"/>
            <a:chExt cx="1580321" cy="1580321"/>
          </a:xfrm>
        </p:grpSpPr>
        <p:sp>
          <p:nvSpPr>
            <p:cNvPr id="2" name="椭圆 1"/>
            <p:cNvSpPr/>
            <p:nvPr/>
          </p:nvSpPr>
          <p:spPr>
            <a:xfrm>
              <a:off x="5434135" y="1315452"/>
              <a:ext cx="1580321" cy="158032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0" name="组合 9"/>
            <p:cNvGrpSpPr>
              <a:grpSpLocks noChangeAspect="1"/>
            </p:cNvGrpSpPr>
            <p:nvPr/>
          </p:nvGrpSpPr>
          <p:grpSpPr>
            <a:xfrm>
              <a:off x="5734999" y="1754928"/>
              <a:ext cx="1008000" cy="685526"/>
              <a:chOff x="3897313" y="2016126"/>
              <a:chExt cx="749300" cy="509588"/>
            </a:xfrm>
            <a:solidFill>
              <a:schemeClr val="bg1"/>
            </a:solidFill>
          </p:grpSpPr>
          <p:sp>
            <p:nvSpPr>
              <p:cNvPr id="12" name="Freeform 8"/>
              <p:cNvSpPr>
                <a:spLocks noEditPoints="1"/>
              </p:cNvSpPr>
              <p:nvPr/>
            </p:nvSpPr>
            <p:spPr bwMode="auto">
              <a:xfrm>
                <a:off x="3897313" y="2016126"/>
                <a:ext cx="749300" cy="509588"/>
              </a:xfrm>
              <a:custGeom>
                <a:avLst/>
                <a:gdLst>
                  <a:gd name="T0" fmla="*/ 627 w 631"/>
                  <a:gd name="T1" fmla="*/ 44 h 429"/>
                  <a:gd name="T2" fmla="*/ 469 w 631"/>
                  <a:gd name="T3" fmla="*/ 0 h 429"/>
                  <a:gd name="T4" fmla="*/ 315 w 631"/>
                  <a:gd name="T5" fmla="*/ 41 h 429"/>
                  <a:gd name="T6" fmla="*/ 168 w 631"/>
                  <a:gd name="T7" fmla="*/ 0 h 429"/>
                  <a:gd name="T8" fmla="*/ 3 w 631"/>
                  <a:gd name="T9" fmla="*/ 44 h 429"/>
                  <a:gd name="T10" fmla="*/ 0 w 631"/>
                  <a:gd name="T11" fmla="*/ 52 h 429"/>
                  <a:gd name="T12" fmla="*/ 0 w 631"/>
                  <a:gd name="T13" fmla="*/ 412 h 429"/>
                  <a:gd name="T14" fmla="*/ 23 w 631"/>
                  <a:gd name="T15" fmla="*/ 429 h 429"/>
                  <a:gd name="T16" fmla="*/ 313 w 631"/>
                  <a:gd name="T17" fmla="*/ 429 h 429"/>
                  <a:gd name="T18" fmla="*/ 608 w 631"/>
                  <a:gd name="T19" fmla="*/ 429 h 429"/>
                  <a:gd name="T20" fmla="*/ 631 w 631"/>
                  <a:gd name="T21" fmla="*/ 413 h 429"/>
                  <a:gd name="T22" fmla="*/ 631 w 631"/>
                  <a:gd name="T23" fmla="*/ 52 h 429"/>
                  <a:gd name="T24" fmla="*/ 627 w 631"/>
                  <a:gd name="T25" fmla="*/ 44 h 429"/>
                  <a:gd name="T26" fmla="*/ 304 w 631"/>
                  <a:gd name="T27" fmla="*/ 60 h 429"/>
                  <a:gd name="T28" fmla="*/ 304 w 631"/>
                  <a:gd name="T29" fmla="*/ 393 h 429"/>
                  <a:gd name="T30" fmla="*/ 167 w 631"/>
                  <a:gd name="T31" fmla="*/ 355 h 429"/>
                  <a:gd name="T32" fmla="*/ 40 w 631"/>
                  <a:gd name="T33" fmla="*/ 380 h 429"/>
                  <a:gd name="T34" fmla="*/ 40 w 631"/>
                  <a:gd name="T35" fmla="*/ 46 h 429"/>
                  <a:gd name="T36" fmla="*/ 169 w 631"/>
                  <a:gd name="T37" fmla="*/ 21 h 429"/>
                  <a:gd name="T38" fmla="*/ 304 w 631"/>
                  <a:gd name="T39" fmla="*/ 60 h 429"/>
                  <a:gd name="T40" fmla="*/ 590 w 631"/>
                  <a:gd name="T41" fmla="*/ 45 h 429"/>
                  <a:gd name="T42" fmla="*/ 590 w 631"/>
                  <a:gd name="T43" fmla="*/ 381 h 429"/>
                  <a:gd name="T44" fmla="*/ 462 w 631"/>
                  <a:gd name="T45" fmla="*/ 359 h 429"/>
                  <a:gd name="T46" fmla="*/ 323 w 631"/>
                  <a:gd name="T47" fmla="*/ 394 h 429"/>
                  <a:gd name="T48" fmla="*/ 323 w 631"/>
                  <a:gd name="T49" fmla="*/ 61 h 429"/>
                  <a:gd name="T50" fmla="*/ 469 w 631"/>
                  <a:gd name="T51" fmla="*/ 21 h 429"/>
                  <a:gd name="T52" fmla="*/ 590 w 631"/>
                  <a:gd name="T53" fmla="*/ 45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31" h="429">
                    <a:moveTo>
                      <a:pt x="627" y="44"/>
                    </a:moveTo>
                    <a:cubicBezTo>
                      <a:pt x="593" y="16"/>
                      <a:pt x="534" y="0"/>
                      <a:pt x="469" y="0"/>
                    </a:cubicBezTo>
                    <a:cubicBezTo>
                      <a:pt x="407" y="0"/>
                      <a:pt x="350" y="15"/>
                      <a:pt x="315" y="41"/>
                    </a:cubicBezTo>
                    <a:cubicBezTo>
                      <a:pt x="288" y="15"/>
                      <a:pt x="234" y="0"/>
                      <a:pt x="168" y="0"/>
                    </a:cubicBezTo>
                    <a:cubicBezTo>
                      <a:pt x="100" y="0"/>
                      <a:pt x="37" y="17"/>
                      <a:pt x="3" y="44"/>
                    </a:cubicBezTo>
                    <a:cubicBezTo>
                      <a:pt x="1" y="46"/>
                      <a:pt x="0" y="49"/>
                      <a:pt x="0" y="5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0" y="419"/>
                      <a:pt x="9" y="429"/>
                      <a:pt x="23" y="429"/>
                    </a:cubicBezTo>
                    <a:cubicBezTo>
                      <a:pt x="313" y="429"/>
                      <a:pt x="313" y="429"/>
                      <a:pt x="313" y="429"/>
                    </a:cubicBezTo>
                    <a:cubicBezTo>
                      <a:pt x="314" y="429"/>
                      <a:pt x="608" y="429"/>
                      <a:pt x="608" y="429"/>
                    </a:cubicBezTo>
                    <a:cubicBezTo>
                      <a:pt x="618" y="429"/>
                      <a:pt x="631" y="424"/>
                      <a:pt x="631" y="413"/>
                    </a:cubicBezTo>
                    <a:cubicBezTo>
                      <a:pt x="631" y="52"/>
                      <a:pt x="631" y="52"/>
                      <a:pt x="631" y="52"/>
                    </a:cubicBezTo>
                    <a:cubicBezTo>
                      <a:pt x="631" y="49"/>
                      <a:pt x="630" y="46"/>
                      <a:pt x="627" y="44"/>
                    </a:cubicBezTo>
                    <a:close/>
                    <a:moveTo>
                      <a:pt x="304" y="60"/>
                    </a:moveTo>
                    <a:cubicBezTo>
                      <a:pt x="304" y="66"/>
                      <a:pt x="304" y="393"/>
                      <a:pt x="304" y="393"/>
                    </a:cubicBezTo>
                    <a:cubicBezTo>
                      <a:pt x="275" y="369"/>
                      <a:pt x="227" y="355"/>
                      <a:pt x="167" y="355"/>
                    </a:cubicBezTo>
                    <a:cubicBezTo>
                      <a:pt x="120" y="355"/>
                      <a:pt x="75" y="364"/>
                      <a:pt x="40" y="380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85" y="21"/>
                      <a:pt x="169" y="21"/>
                    </a:cubicBezTo>
                    <a:cubicBezTo>
                      <a:pt x="266" y="21"/>
                      <a:pt x="304" y="58"/>
                      <a:pt x="304" y="60"/>
                    </a:cubicBezTo>
                    <a:close/>
                    <a:moveTo>
                      <a:pt x="590" y="45"/>
                    </a:moveTo>
                    <a:cubicBezTo>
                      <a:pt x="590" y="381"/>
                      <a:pt x="590" y="381"/>
                      <a:pt x="590" y="381"/>
                    </a:cubicBezTo>
                    <a:cubicBezTo>
                      <a:pt x="554" y="366"/>
                      <a:pt x="505" y="359"/>
                      <a:pt x="462" y="359"/>
                    </a:cubicBezTo>
                    <a:cubicBezTo>
                      <a:pt x="401" y="359"/>
                      <a:pt x="352" y="371"/>
                      <a:pt x="323" y="394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23" y="61"/>
                      <a:pt x="368" y="21"/>
                      <a:pt x="469" y="21"/>
                    </a:cubicBezTo>
                    <a:cubicBezTo>
                      <a:pt x="547" y="21"/>
                      <a:pt x="590" y="45"/>
                      <a:pt x="590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3" name="Freeform 24"/>
              <p:cNvSpPr>
                <a:spLocks/>
              </p:cNvSpPr>
              <p:nvPr/>
            </p:nvSpPr>
            <p:spPr bwMode="auto">
              <a:xfrm>
                <a:off x="3992563" y="2085976"/>
                <a:ext cx="228600" cy="52388"/>
              </a:xfrm>
              <a:custGeom>
                <a:avLst/>
                <a:gdLst>
                  <a:gd name="T0" fmla="*/ 184 w 192"/>
                  <a:gd name="T1" fmla="*/ 44 h 44"/>
                  <a:gd name="T2" fmla="*/ 180 w 192"/>
                  <a:gd name="T3" fmla="*/ 43 h 44"/>
                  <a:gd name="T4" fmla="*/ 10 w 192"/>
                  <a:gd name="T5" fmla="*/ 32 h 44"/>
                  <a:gd name="T6" fmla="*/ 1 w 192"/>
                  <a:gd name="T7" fmla="*/ 27 h 44"/>
                  <a:gd name="T8" fmla="*/ 6 w 192"/>
                  <a:gd name="T9" fmla="*/ 19 h 44"/>
                  <a:gd name="T10" fmla="*/ 188 w 192"/>
                  <a:gd name="T11" fmla="*/ 31 h 44"/>
                  <a:gd name="T12" fmla="*/ 190 w 192"/>
                  <a:gd name="T13" fmla="*/ 41 h 44"/>
                  <a:gd name="T14" fmla="*/ 184 w 192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4">
                    <a:moveTo>
                      <a:pt x="184" y="44"/>
                    </a:moveTo>
                    <a:cubicBezTo>
                      <a:pt x="183" y="44"/>
                      <a:pt x="181" y="44"/>
                      <a:pt x="180" y="43"/>
                    </a:cubicBezTo>
                    <a:cubicBezTo>
                      <a:pt x="150" y="23"/>
                      <a:pt x="83" y="12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5"/>
                      <a:pt x="188" y="31"/>
                    </a:cubicBezTo>
                    <a:cubicBezTo>
                      <a:pt x="191" y="33"/>
                      <a:pt x="192" y="38"/>
                      <a:pt x="190" y="41"/>
                    </a:cubicBezTo>
                    <a:cubicBezTo>
                      <a:pt x="189" y="43"/>
                      <a:pt x="186" y="44"/>
                      <a:pt x="184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4" name="Freeform 25"/>
              <p:cNvSpPr>
                <a:spLocks/>
              </p:cNvSpPr>
              <p:nvPr/>
            </p:nvSpPr>
            <p:spPr bwMode="auto">
              <a:xfrm>
                <a:off x="3992563" y="2151063"/>
                <a:ext cx="228600" cy="50800"/>
              </a:xfrm>
              <a:custGeom>
                <a:avLst/>
                <a:gdLst>
                  <a:gd name="T0" fmla="*/ 184 w 192"/>
                  <a:gd name="T1" fmla="*/ 43 h 43"/>
                  <a:gd name="T2" fmla="*/ 180 w 192"/>
                  <a:gd name="T3" fmla="*/ 42 h 43"/>
                  <a:gd name="T4" fmla="*/ 10 w 192"/>
                  <a:gd name="T5" fmla="*/ 32 h 43"/>
                  <a:gd name="T6" fmla="*/ 1 w 192"/>
                  <a:gd name="T7" fmla="*/ 27 h 43"/>
                  <a:gd name="T8" fmla="*/ 6 w 192"/>
                  <a:gd name="T9" fmla="*/ 19 h 43"/>
                  <a:gd name="T10" fmla="*/ 188 w 192"/>
                  <a:gd name="T11" fmla="*/ 30 h 43"/>
                  <a:gd name="T12" fmla="*/ 190 w 192"/>
                  <a:gd name="T13" fmla="*/ 40 h 43"/>
                  <a:gd name="T14" fmla="*/ 184 w 19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3">
                    <a:moveTo>
                      <a:pt x="184" y="43"/>
                    </a:moveTo>
                    <a:cubicBezTo>
                      <a:pt x="183" y="43"/>
                      <a:pt x="181" y="43"/>
                      <a:pt x="180" y="42"/>
                    </a:cubicBezTo>
                    <a:cubicBezTo>
                      <a:pt x="150" y="23"/>
                      <a:pt x="84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4"/>
                      <a:pt x="188" y="30"/>
                    </a:cubicBezTo>
                    <a:cubicBezTo>
                      <a:pt x="191" y="32"/>
                      <a:pt x="192" y="37"/>
                      <a:pt x="190" y="40"/>
                    </a:cubicBezTo>
                    <a:cubicBezTo>
                      <a:pt x="188" y="42"/>
                      <a:pt x="186" y="43"/>
                      <a:pt x="184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5" name="Freeform 26"/>
              <p:cNvSpPr>
                <a:spLocks/>
              </p:cNvSpPr>
              <p:nvPr/>
            </p:nvSpPr>
            <p:spPr bwMode="auto">
              <a:xfrm>
                <a:off x="3992563" y="2214563"/>
                <a:ext cx="230187" cy="50800"/>
              </a:xfrm>
              <a:custGeom>
                <a:avLst/>
                <a:gdLst>
                  <a:gd name="T0" fmla="*/ 185 w 193"/>
                  <a:gd name="T1" fmla="*/ 43 h 43"/>
                  <a:gd name="T2" fmla="*/ 181 w 193"/>
                  <a:gd name="T3" fmla="*/ 42 h 43"/>
                  <a:gd name="T4" fmla="*/ 10 w 193"/>
                  <a:gd name="T5" fmla="*/ 32 h 43"/>
                  <a:gd name="T6" fmla="*/ 1 w 193"/>
                  <a:gd name="T7" fmla="*/ 27 h 43"/>
                  <a:gd name="T8" fmla="*/ 6 w 193"/>
                  <a:gd name="T9" fmla="*/ 18 h 43"/>
                  <a:gd name="T10" fmla="*/ 189 w 193"/>
                  <a:gd name="T11" fmla="*/ 30 h 43"/>
                  <a:gd name="T12" fmla="*/ 191 w 193"/>
                  <a:gd name="T13" fmla="*/ 40 h 43"/>
                  <a:gd name="T14" fmla="*/ 185 w 193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43">
                    <a:moveTo>
                      <a:pt x="185" y="43"/>
                    </a:moveTo>
                    <a:cubicBezTo>
                      <a:pt x="184" y="43"/>
                      <a:pt x="182" y="43"/>
                      <a:pt x="181" y="42"/>
                    </a:cubicBezTo>
                    <a:cubicBezTo>
                      <a:pt x="151" y="22"/>
                      <a:pt x="85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8"/>
                    </a:cubicBezTo>
                    <a:cubicBezTo>
                      <a:pt x="74" y="0"/>
                      <a:pt x="149" y="4"/>
                      <a:pt x="189" y="30"/>
                    </a:cubicBezTo>
                    <a:cubicBezTo>
                      <a:pt x="192" y="32"/>
                      <a:pt x="193" y="37"/>
                      <a:pt x="191" y="40"/>
                    </a:cubicBezTo>
                    <a:cubicBezTo>
                      <a:pt x="190" y="42"/>
                      <a:pt x="187" y="43"/>
                      <a:pt x="18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6" name="Freeform 27"/>
              <p:cNvSpPr>
                <a:spLocks/>
              </p:cNvSpPr>
              <p:nvPr/>
            </p:nvSpPr>
            <p:spPr bwMode="auto">
              <a:xfrm>
                <a:off x="3992563" y="2278063"/>
                <a:ext cx="230187" cy="52388"/>
              </a:xfrm>
              <a:custGeom>
                <a:avLst/>
                <a:gdLst>
                  <a:gd name="T0" fmla="*/ 186 w 194"/>
                  <a:gd name="T1" fmla="*/ 44 h 44"/>
                  <a:gd name="T2" fmla="*/ 182 w 194"/>
                  <a:gd name="T3" fmla="*/ 43 h 44"/>
                  <a:gd name="T4" fmla="*/ 10 w 194"/>
                  <a:gd name="T5" fmla="*/ 34 h 44"/>
                  <a:gd name="T6" fmla="*/ 1 w 194"/>
                  <a:gd name="T7" fmla="*/ 30 h 44"/>
                  <a:gd name="T8" fmla="*/ 6 w 194"/>
                  <a:gd name="T9" fmla="*/ 21 h 44"/>
                  <a:gd name="T10" fmla="*/ 190 w 194"/>
                  <a:gd name="T11" fmla="*/ 31 h 44"/>
                  <a:gd name="T12" fmla="*/ 192 w 194"/>
                  <a:gd name="T13" fmla="*/ 41 h 44"/>
                  <a:gd name="T14" fmla="*/ 186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186" y="44"/>
                    </a:moveTo>
                    <a:cubicBezTo>
                      <a:pt x="185" y="44"/>
                      <a:pt x="183" y="44"/>
                      <a:pt x="182" y="43"/>
                    </a:cubicBezTo>
                    <a:cubicBezTo>
                      <a:pt x="144" y="19"/>
                      <a:pt x="78" y="15"/>
                      <a:pt x="10" y="34"/>
                    </a:cubicBezTo>
                    <a:cubicBezTo>
                      <a:pt x="6" y="35"/>
                      <a:pt x="2" y="33"/>
                      <a:pt x="1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79" y="0"/>
                      <a:pt x="148" y="4"/>
                      <a:pt x="190" y="31"/>
                    </a:cubicBezTo>
                    <a:cubicBezTo>
                      <a:pt x="193" y="34"/>
                      <a:pt x="194" y="38"/>
                      <a:pt x="192" y="41"/>
                    </a:cubicBezTo>
                    <a:cubicBezTo>
                      <a:pt x="191" y="43"/>
                      <a:pt x="188" y="44"/>
                      <a:pt x="186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7" name="Freeform 28"/>
              <p:cNvSpPr>
                <a:spLocks/>
              </p:cNvSpPr>
              <p:nvPr/>
            </p:nvSpPr>
            <p:spPr bwMode="auto">
              <a:xfrm>
                <a:off x="3992563" y="2339976"/>
                <a:ext cx="230187" cy="55563"/>
              </a:xfrm>
              <a:custGeom>
                <a:avLst/>
                <a:gdLst>
                  <a:gd name="T0" fmla="*/ 186 w 194"/>
                  <a:gd name="T1" fmla="*/ 47 h 47"/>
                  <a:gd name="T2" fmla="*/ 182 w 194"/>
                  <a:gd name="T3" fmla="*/ 46 h 47"/>
                  <a:gd name="T4" fmla="*/ 10 w 194"/>
                  <a:gd name="T5" fmla="*/ 38 h 47"/>
                  <a:gd name="T6" fmla="*/ 1 w 194"/>
                  <a:gd name="T7" fmla="*/ 34 h 47"/>
                  <a:gd name="T8" fmla="*/ 5 w 194"/>
                  <a:gd name="T9" fmla="*/ 25 h 47"/>
                  <a:gd name="T10" fmla="*/ 190 w 194"/>
                  <a:gd name="T11" fmla="*/ 34 h 47"/>
                  <a:gd name="T12" fmla="*/ 192 w 194"/>
                  <a:gd name="T13" fmla="*/ 44 h 47"/>
                  <a:gd name="T14" fmla="*/ 186 w 194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7">
                    <a:moveTo>
                      <a:pt x="186" y="47"/>
                    </a:moveTo>
                    <a:cubicBezTo>
                      <a:pt x="185" y="47"/>
                      <a:pt x="183" y="46"/>
                      <a:pt x="182" y="46"/>
                    </a:cubicBezTo>
                    <a:cubicBezTo>
                      <a:pt x="148" y="23"/>
                      <a:pt x="67" y="15"/>
                      <a:pt x="10" y="38"/>
                    </a:cubicBezTo>
                    <a:cubicBezTo>
                      <a:pt x="7" y="39"/>
                      <a:pt x="3" y="37"/>
                      <a:pt x="1" y="34"/>
                    </a:cubicBezTo>
                    <a:cubicBezTo>
                      <a:pt x="0" y="30"/>
                      <a:pt x="1" y="26"/>
                      <a:pt x="5" y="25"/>
                    </a:cubicBezTo>
                    <a:cubicBezTo>
                      <a:pt x="67" y="0"/>
                      <a:pt x="152" y="10"/>
                      <a:pt x="190" y="34"/>
                    </a:cubicBezTo>
                    <a:cubicBezTo>
                      <a:pt x="193" y="36"/>
                      <a:pt x="194" y="40"/>
                      <a:pt x="192" y="44"/>
                    </a:cubicBezTo>
                    <a:cubicBezTo>
                      <a:pt x="190" y="46"/>
                      <a:pt x="188" y="47"/>
                      <a:pt x="186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8" name="Freeform 29"/>
              <p:cNvSpPr>
                <a:spLocks/>
              </p:cNvSpPr>
              <p:nvPr/>
            </p:nvSpPr>
            <p:spPr bwMode="auto">
              <a:xfrm>
                <a:off x="4321175" y="2085976"/>
                <a:ext cx="230187" cy="52388"/>
              </a:xfrm>
              <a:custGeom>
                <a:avLst/>
                <a:gdLst>
                  <a:gd name="T0" fmla="*/ 8 w 194"/>
                  <a:gd name="T1" fmla="*/ 44 h 44"/>
                  <a:gd name="T2" fmla="*/ 2 w 194"/>
                  <a:gd name="T3" fmla="*/ 41 h 44"/>
                  <a:gd name="T4" fmla="*/ 4 w 194"/>
                  <a:gd name="T5" fmla="*/ 31 h 44"/>
                  <a:gd name="T6" fmla="*/ 188 w 194"/>
                  <a:gd name="T7" fmla="*/ 19 h 44"/>
                  <a:gd name="T8" fmla="*/ 193 w 194"/>
                  <a:gd name="T9" fmla="*/ 27 h 44"/>
                  <a:gd name="T10" fmla="*/ 185 w 194"/>
                  <a:gd name="T11" fmla="*/ 32 h 44"/>
                  <a:gd name="T12" fmla="*/ 12 w 194"/>
                  <a:gd name="T13" fmla="*/ 43 h 44"/>
                  <a:gd name="T14" fmla="*/ 8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8" y="44"/>
                    </a:moveTo>
                    <a:cubicBezTo>
                      <a:pt x="6" y="44"/>
                      <a:pt x="4" y="43"/>
                      <a:pt x="2" y="41"/>
                    </a:cubicBezTo>
                    <a:cubicBezTo>
                      <a:pt x="0" y="38"/>
                      <a:pt x="1" y="33"/>
                      <a:pt x="4" y="31"/>
                    </a:cubicBezTo>
                    <a:cubicBezTo>
                      <a:pt x="45" y="5"/>
                      <a:pt x="121" y="0"/>
                      <a:pt x="188" y="19"/>
                    </a:cubicBezTo>
                    <a:cubicBezTo>
                      <a:pt x="192" y="20"/>
                      <a:pt x="194" y="23"/>
                      <a:pt x="193" y="27"/>
                    </a:cubicBezTo>
                    <a:cubicBezTo>
                      <a:pt x="192" y="31"/>
                      <a:pt x="188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4"/>
                      <a:pt x="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19" name="Freeform 30"/>
              <p:cNvSpPr>
                <a:spLocks/>
              </p:cNvSpPr>
              <p:nvPr/>
            </p:nvSpPr>
            <p:spPr bwMode="auto">
              <a:xfrm>
                <a:off x="4321175" y="2149476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5 w 194"/>
                  <a:gd name="T5" fmla="*/ 32 h 45"/>
                  <a:gd name="T6" fmla="*/ 189 w 194"/>
                  <a:gd name="T7" fmla="*/ 19 h 45"/>
                  <a:gd name="T8" fmla="*/ 193 w 194"/>
                  <a:gd name="T9" fmla="*/ 28 h 45"/>
                  <a:gd name="T10" fmla="*/ 185 w 194"/>
                  <a:gd name="T11" fmla="*/ 33 h 45"/>
                  <a:gd name="T12" fmla="*/ 12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6" y="45"/>
                      <a:pt x="4" y="44"/>
                      <a:pt x="2" y="42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6"/>
                      <a:pt x="121" y="0"/>
                      <a:pt x="189" y="19"/>
                    </a:cubicBezTo>
                    <a:cubicBezTo>
                      <a:pt x="192" y="20"/>
                      <a:pt x="194" y="24"/>
                      <a:pt x="193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13" y="13"/>
                      <a:pt x="44" y="23"/>
                      <a:pt x="12" y="44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0" name="Freeform 31"/>
              <p:cNvSpPr>
                <a:spLocks/>
              </p:cNvSpPr>
              <p:nvPr/>
            </p:nvSpPr>
            <p:spPr bwMode="auto">
              <a:xfrm>
                <a:off x="4321175" y="2214563"/>
                <a:ext cx="230187" cy="53975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1 h 45"/>
                  <a:gd name="T4" fmla="*/ 5 w 195"/>
                  <a:gd name="T5" fmla="*/ 32 h 45"/>
                  <a:gd name="T6" fmla="*/ 189 w 195"/>
                  <a:gd name="T7" fmla="*/ 19 h 45"/>
                  <a:gd name="T8" fmla="*/ 193 w 195"/>
                  <a:gd name="T9" fmla="*/ 28 h 45"/>
                  <a:gd name="T10" fmla="*/ 185 w 195"/>
                  <a:gd name="T11" fmla="*/ 32 h 45"/>
                  <a:gd name="T12" fmla="*/ 12 w 195"/>
                  <a:gd name="T13" fmla="*/ 43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3"/>
                      <a:pt x="3" y="41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5"/>
                      <a:pt x="121" y="0"/>
                      <a:pt x="189" y="19"/>
                    </a:cubicBezTo>
                    <a:cubicBezTo>
                      <a:pt x="192" y="20"/>
                      <a:pt x="195" y="24"/>
                      <a:pt x="193" y="28"/>
                    </a:cubicBezTo>
                    <a:cubicBezTo>
                      <a:pt x="192" y="31"/>
                      <a:pt x="189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1" name="Freeform 32"/>
              <p:cNvSpPr>
                <a:spLocks/>
              </p:cNvSpPr>
              <p:nvPr/>
            </p:nvSpPr>
            <p:spPr bwMode="auto">
              <a:xfrm>
                <a:off x="4321175" y="2278063"/>
                <a:ext cx="230187" cy="52388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2 h 45"/>
                  <a:gd name="T4" fmla="*/ 5 w 195"/>
                  <a:gd name="T5" fmla="*/ 32 h 45"/>
                  <a:gd name="T6" fmla="*/ 189 w 195"/>
                  <a:gd name="T7" fmla="*/ 20 h 45"/>
                  <a:gd name="T8" fmla="*/ 194 w 195"/>
                  <a:gd name="T9" fmla="*/ 28 h 45"/>
                  <a:gd name="T10" fmla="*/ 185 w 195"/>
                  <a:gd name="T11" fmla="*/ 33 h 45"/>
                  <a:gd name="T12" fmla="*/ 12 w 195"/>
                  <a:gd name="T13" fmla="*/ 44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4"/>
                      <a:pt x="3" y="42"/>
                    </a:cubicBezTo>
                    <a:cubicBezTo>
                      <a:pt x="0" y="39"/>
                      <a:pt x="1" y="34"/>
                      <a:pt x="5" y="32"/>
                    </a:cubicBezTo>
                    <a:cubicBezTo>
                      <a:pt x="38" y="11"/>
                      <a:pt x="118" y="0"/>
                      <a:pt x="189" y="20"/>
                    </a:cubicBezTo>
                    <a:cubicBezTo>
                      <a:pt x="192" y="21"/>
                      <a:pt x="195" y="25"/>
                      <a:pt x="194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20" y="15"/>
                      <a:pt x="43" y="24"/>
                      <a:pt x="12" y="44"/>
                    </a:cubicBezTo>
                    <a:cubicBezTo>
                      <a:pt x="11" y="45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22" name="Freeform 33"/>
              <p:cNvSpPr>
                <a:spLocks/>
              </p:cNvSpPr>
              <p:nvPr/>
            </p:nvSpPr>
            <p:spPr bwMode="auto">
              <a:xfrm>
                <a:off x="4321175" y="2343151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4 w 194"/>
                  <a:gd name="T5" fmla="*/ 32 h 45"/>
                  <a:gd name="T6" fmla="*/ 188 w 194"/>
                  <a:gd name="T7" fmla="*/ 19 h 45"/>
                  <a:gd name="T8" fmla="*/ 193 w 194"/>
                  <a:gd name="T9" fmla="*/ 28 h 45"/>
                  <a:gd name="T10" fmla="*/ 184 w 194"/>
                  <a:gd name="T11" fmla="*/ 33 h 45"/>
                  <a:gd name="T12" fmla="*/ 11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5" y="45"/>
                      <a:pt x="3" y="44"/>
                      <a:pt x="2" y="42"/>
                    </a:cubicBezTo>
                    <a:cubicBezTo>
                      <a:pt x="0" y="38"/>
                      <a:pt x="0" y="34"/>
                      <a:pt x="4" y="32"/>
                    </a:cubicBezTo>
                    <a:cubicBezTo>
                      <a:pt x="44" y="6"/>
                      <a:pt x="120" y="0"/>
                      <a:pt x="188" y="19"/>
                    </a:cubicBezTo>
                    <a:cubicBezTo>
                      <a:pt x="191" y="20"/>
                      <a:pt x="194" y="24"/>
                      <a:pt x="193" y="28"/>
                    </a:cubicBezTo>
                    <a:cubicBezTo>
                      <a:pt x="192" y="32"/>
                      <a:pt x="188" y="34"/>
                      <a:pt x="184" y="33"/>
                    </a:cubicBezTo>
                    <a:cubicBezTo>
                      <a:pt x="113" y="13"/>
                      <a:pt x="43" y="23"/>
                      <a:pt x="11" y="44"/>
                    </a:cubicBezTo>
                    <a:cubicBezTo>
                      <a:pt x="10" y="45"/>
                      <a:pt x="9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40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84269" y="1800225"/>
            <a:ext cx="100091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47875" y="1733550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设定最小支持度为：</a:t>
            </a:r>
            <a:r>
              <a:rPr lang="en-US" altLang="zh-CN" dirty="0"/>
              <a:t>0</a:t>
            </a:r>
            <a:r>
              <a:rPr lang="zh-CN" altLang="zh-CN" dirty="0"/>
              <a:t>．</a:t>
            </a:r>
            <a:r>
              <a:rPr lang="en-US" altLang="zh-CN" dirty="0"/>
              <a:t>5</a:t>
            </a:r>
            <a:r>
              <a:rPr lang="zh-CN" altLang="zh-CN" dirty="0"/>
              <a:t>，最小置信度为：</a:t>
            </a:r>
            <a:r>
              <a:rPr lang="en-US" altLang="zh-CN" dirty="0"/>
              <a:t>O</a:t>
            </a:r>
            <a:r>
              <a:rPr lang="zh-CN" altLang="zh-CN" dirty="0"/>
              <a:t>．</a:t>
            </a:r>
            <a:r>
              <a:rPr lang="en-US" altLang="zh-CN" dirty="0"/>
              <a:t>3</a:t>
            </a:r>
            <a:r>
              <a:rPr lang="zh-CN" altLang="zh-CN" dirty="0"/>
              <a:t>，则共得 到</a:t>
            </a:r>
            <a:r>
              <a:rPr lang="en-US" altLang="zh-CN" dirty="0"/>
              <a:t>98</a:t>
            </a:r>
            <a:r>
              <a:rPr lang="zh-CN" altLang="zh-CN" dirty="0"/>
              <a:t>个频繁项集，</a:t>
            </a:r>
            <a:r>
              <a:rPr lang="en-US" altLang="zh-CN" dirty="0"/>
              <a:t>225</a:t>
            </a:r>
            <a:r>
              <a:rPr lang="zh-CN" altLang="zh-CN" dirty="0"/>
              <a:t>条关联规则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286792"/>
              </p:ext>
            </p:extLst>
          </p:nvPr>
        </p:nvGraphicFramePr>
        <p:xfrm>
          <a:off x="2047875" y="2524124"/>
          <a:ext cx="6840062" cy="35406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9825">
                  <a:extLst>
                    <a:ext uri="{9D8B030D-6E8A-4147-A177-3AD203B41FA5}">
                      <a16:colId xmlns:a16="http://schemas.microsoft.com/office/drawing/2014/main" val="355525085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60007569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732445804"/>
                    </a:ext>
                  </a:extLst>
                </a:gridCol>
                <a:gridCol w="1496537">
                  <a:extLst>
                    <a:ext uri="{9D8B030D-6E8A-4147-A177-3AD203B41FA5}">
                      <a16:colId xmlns:a16="http://schemas.microsoft.com/office/drawing/2014/main" val="1672468443"/>
                    </a:ext>
                  </a:extLst>
                </a:gridCol>
              </a:tblGrid>
              <a:tr h="3619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关联规则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支持度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置信度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提升度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029135"/>
                  </a:ext>
                </a:extLst>
              </a:tr>
              <a:tr h="6357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{</a:t>
                      </a:r>
                      <a:r>
                        <a:rPr lang="zh-CN" sz="1100" kern="100" dirty="0">
                          <a:effectLst/>
                        </a:rPr>
                        <a:t>机组实验</a:t>
                      </a:r>
                      <a:r>
                        <a:rPr lang="en-US" sz="1100" kern="100" dirty="0">
                          <a:effectLst/>
                        </a:rPr>
                        <a:t>2} =&gt; {</a:t>
                      </a:r>
                      <a:r>
                        <a:rPr lang="zh-CN" sz="1100" kern="100" dirty="0">
                          <a:effectLst/>
                        </a:rPr>
                        <a:t>机组</a:t>
                      </a:r>
                      <a:r>
                        <a:rPr lang="en-US" sz="1100" kern="100" dirty="0">
                          <a:effectLst/>
                        </a:rPr>
                        <a:t>1}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0.345656192236599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0.4279176201373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1.09199732308622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0493289"/>
                  </a:ext>
                </a:extLst>
              </a:tr>
              <a:tr h="6357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{</a:t>
                      </a:r>
                      <a:r>
                        <a:rPr lang="zh-CN" sz="1100" kern="100" dirty="0">
                          <a:effectLst/>
                        </a:rPr>
                        <a:t>数电模电实验</a:t>
                      </a:r>
                      <a:r>
                        <a:rPr lang="en-US" sz="1100" kern="100" dirty="0">
                          <a:effectLst/>
                        </a:rPr>
                        <a:t>2} =&gt; {</a:t>
                      </a:r>
                      <a:r>
                        <a:rPr lang="zh-CN" sz="1100" kern="100" dirty="0">
                          <a:effectLst/>
                        </a:rPr>
                        <a:t>机组</a:t>
                      </a:r>
                      <a:r>
                        <a:rPr lang="en-US" sz="1100" kern="100" dirty="0">
                          <a:effectLst/>
                        </a:rPr>
                        <a:t>1}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0.349353049907579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0.420935412026726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1.07417951842669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6617236"/>
                  </a:ext>
                </a:extLst>
              </a:tr>
              <a:tr h="6357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{</a:t>
                      </a:r>
                      <a:r>
                        <a:rPr lang="zh-CN" sz="1100" kern="100">
                          <a:effectLst/>
                        </a:rPr>
                        <a:t>机组实验</a:t>
                      </a:r>
                      <a:r>
                        <a:rPr lang="en-US" sz="1100" kern="100">
                          <a:effectLst/>
                        </a:rPr>
                        <a:t>2} =&gt; {</a:t>
                      </a:r>
                      <a:r>
                        <a:rPr lang="zh-CN" sz="1100" kern="100">
                          <a:effectLst/>
                        </a:rPr>
                        <a:t>网络综合实验</a:t>
                      </a:r>
                      <a:r>
                        <a:rPr lang="en-US" sz="1100" kern="100">
                          <a:effectLst/>
                        </a:rPr>
                        <a:t>1}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0.310536044362292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0.384439359267735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1.02454036139825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180777"/>
                  </a:ext>
                </a:extLst>
              </a:tr>
              <a:tr h="6357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{C++2} =&gt; {C2}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0.304990757855823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0.767441860465116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1.23567275747508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7775358"/>
                  </a:ext>
                </a:extLst>
              </a:tr>
              <a:tr h="6357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{</a:t>
                      </a:r>
                      <a:r>
                        <a:rPr lang="zh-CN" sz="1100" kern="100">
                          <a:effectLst/>
                        </a:rPr>
                        <a:t>大学物理</a:t>
                      </a:r>
                      <a:r>
                        <a:rPr lang="en-US" sz="1100" kern="100">
                          <a:effectLst/>
                        </a:rPr>
                        <a:t>2} =&gt; {</a:t>
                      </a:r>
                      <a:r>
                        <a:rPr lang="zh-CN" sz="1100" kern="100">
                          <a:effectLst/>
                        </a:rPr>
                        <a:t>概率与统计</a:t>
                      </a:r>
                      <a:r>
                        <a:rPr lang="en-US" sz="1100" kern="100">
                          <a:effectLst/>
                        </a:rPr>
                        <a:t>2}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0.32902033271719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0.601351351351351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1.20048369402613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3565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3324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accent1"/>
          </a:fgClr>
          <a:bgClr>
            <a:schemeClr val="accent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69032" y="3444936"/>
            <a:ext cx="34817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400" kern="100" dirty="0" smtClean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项目总结</a:t>
            </a:r>
            <a:endParaRPr lang="zh-CN" altLang="zh-CN" sz="4400" kern="100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66193" y="4452299"/>
            <a:ext cx="34874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461227" y="1962150"/>
            <a:ext cx="1297386" cy="1382736"/>
            <a:chOff x="5434135" y="1315452"/>
            <a:chExt cx="1580321" cy="1580321"/>
          </a:xfrm>
        </p:grpSpPr>
        <p:sp>
          <p:nvSpPr>
            <p:cNvPr id="2" name="椭圆 1"/>
            <p:cNvSpPr/>
            <p:nvPr/>
          </p:nvSpPr>
          <p:spPr>
            <a:xfrm>
              <a:off x="5434135" y="1315452"/>
              <a:ext cx="1580321" cy="158032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5916110" y="1645920"/>
              <a:ext cx="621473" cy="919044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181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1814957" y="60084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项目总结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06524" y="2652324"/>
            <a:ext cx="7585075" cy="1118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在数据预处理方面还不够完善，还需要依靠其它数据库工具人工完成。 </a:t>
            </a:r>
            <a:endParaRPr lang="zh-CN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课程开课的先后顺序需要手动去筛选。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059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accent1"/>
          </a:fgClr>
          <a:bgClr>
            <a:schemeClr val="accent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258375" y="1552575"/>
            <a:ext cx="1297386" cy="1411387"/>
            <a:chOff x="5081757" y="1878010"/>
            <a:chExt cx="1392667" cy="1392667"/>
          </a:xfrm>
        </p:grpSpPr>
        <p:sp>
          <p:nvSpPr>
            <p:cNvPr id="2" name="椭圆 1"/>
            <p:cNvSpPr/>
            <p:nvPr/>
          </p:nvSpPr>
          <p:spPr>
            <a:xfrm>
              <a:off x="5081757" y="1878010"/>
              <a:ext cx="1392667" cy="139266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Freeform 11"/>
            <p:cNvSpPr>
              <a:spLocks/>
            </p:cNvSpPr>
            <p:nvPr/>
          </p:nvSpPr>
          <p:spPr bwMode="auto">
            <a:xfrm>
              <a:off x="5205936" y="2296629"/>
              <a:ext cx="1144307" cy="630491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193496" y="3040033"/>
            <a:ext cx="36471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背景及意义</a:t>
            </a:r>
            <a:endParaRPr lang="zh-CN" altLang="zh-CN" sz="5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187320" y="4272742"/>
            <a:ext cx="3842130" cy="39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10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993847" y="3093953"/>
            <a:ext cx="3888145" cy="1309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accent1"/>
                </a:solidFill>
                <a:latin typeface="Impact" pitchFamily="34" charset="0"/>
                <a:ea typeface="微软雅黑" panose="020B0503020204020204" pitchFamily="34" charset="-122"/>
              </a:rPr>
              <a:t>谢谢</a:t>
            </a:r>
            <a:endParaRPr lang="zh-CN" altLang="en-US" sz="6000" dirty="0">
              <a:solidFill>
                <a:schemeClr val="accent1"/>
              </a:solidFill>
              <a:latin typeface="Impact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0324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1814957" y="60084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背景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633884" y="1502552"/>
            <a:ext cx="3328641" cy="1496484"/>
            <a:chOff x="2283916" y="1777652"/>
            <a:chExt cx="2714620" cy="1959004"/>
          </a:xfrm>
        </p:grpSpPr>
        <p:sp>
          <p:nvSpPr>
            <p:cNvPr id="51" name="MH_SubTitle_1"/>
            <p:cNvSpPr/>
            <p:nvPr>
              <p:custDataLst>
                <p:tags r:id="rId7"/>
              </p:custDataLst>
            </p:nvPr>
          </p:nvSpPr>
          <p:spPr>
            <a:xfrm>
              <a:off x="2283916" y="1777652"/>
              <a:ext cx="2714620" cy="1959004"/>
            </a:xfrm>
            <a:custGeom>
              <a:avLst/>
              <a:gdLst>
                <a:gd name="connsiteX0" fmla="*/ 1154681 w 2309360"/>
                <a:gd name="connsiteY0" fmla="*/ 0 h 1666434"/>
                <a:gd name="connsiteX1" fmla="*/ 1530338 w 2309360"/>
                <a:gd name="connsiteY1" fmla="*/ 360555 h 1666434"/>
                <a:gd name="connsiteX2" fmla="*/ 2309360 w 2309360"/>
                <a:gd name="connsiteY2" fmla="*/ 360555 h 1666434"/>
                <a:gd name="connsiteX3" fmla="*/ 2309360 w 2309360"/>
                <a:gd name="connsiteY3" fmla="*/ 1666434 h 1666434"/>
                <a:gd name="connsiteX4" fmla="*/ 0 w 2309360"/>
                <a:gd name="connsiteY4" fmla="*/ 1666434 h 1666434"/>
                <a:gd name="connsiteX5" fmla="*/ 0 w 2309360"/>
                <a:gd name="connsiteY5" fmla="*/ 360555 h 1666434"/>
                <a:gd name="connsiteX6" fmla="*/ 779023 w 2309360"/>
                <a:gd name="connsiteY6" fmla="*/ 360555 h 166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9360" h="1666434">
                  <a:moveTo>
                    <a:pt x="1154681" y="0"/>
                  </a:moveTo>
                  <a:lnTo>
                    <a:pt x="1530338" y="360555"/>
                  </a:lnTo>
                  <a:lnTo>
                    <a:pt x="2309360" y="360555"/>
                  </a:lnTo>
                  <a:lnTo>
                    <a:pt x="2309360" y="1666434"/>
                  </a:lnTo>
                  <a:lnTo>
                    <a:pt x="0" y="1666434"/>
                  </a:lnTo>
                  <a:lnTo>
                    <a:pt x="0" y="360555"/>
                  </a:lnTo>
                  <a:lnTo>
                    <a:pt x="779023" y="360555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9000" rIns="0" bIns="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2" name="MH_Other_2"/>
            <p:cNvSpPr/>
            <p:nvPr>
              <p:custDataLst>
                <p:tags r:id="rId8"/>
              </p:custDataLst>
            </p:nvPr>
          </p:nvSpPr>
          <p:spPr>
            <a:xfrm>
              <a:off x="3211179" y="1870939"/>
              <a:ext cx="856364" cy="839573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sp>
          <p:nvSpPr>
            <p:cNvPr id="53" name="Text Box 10"/>
            <p:cNvSpPr txBox="1">
              <a:spLocks noChangeArrowheads="1"/>
            </p:cNvSpPr>
            <p:nvPr/>
          </p:nvSpPr>
          <p:spPr bwMode="auto">
            <a:xfrm>
              <a:off x="2365024" y="2795249"/>
              <a:ext cx="2548672" cy="856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zh-CN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</a:rPr>
                <a:t>学生进入大学是否就等于进入“保险箱”</a:t>
              </a:r>
              <a:endPara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034910" y="3515561"/>
            <a:ext cx="3358876" cy="1496485"/>
            <a:chOff x="5241080" y="1777652"/>
            <a:chExt cx="2739951" cy="1959004"/>
          </a:xfrm>
        </p:grpSpPr>
        <p:sp>
          <p:nvSpPr>
            <p:cNvPr id="55" name="MH_SubTitle_2"/>
            <p:cNvSpPr/>
            <p:nvPr>
              <p:custDataLst>
                <p:tags r:id="rId4"/>
              </p:custDataLst>
            </p:nvPr>
          </p:nvSpPr>
          <p:spPr>
            <a:xfrm>
              <a:off x="5241080" y="1777652"/>
              <a:ext cx="2714621" cy="1959004"/>
            </a:xfrm>
            <a:custGeom>
              <a:avLst/>
              <a:gdLst>
                <a:gd name="connsiteX0" fmla="*/ 1154681 w 2309360"/>
                <a:gd name="connsiteY0" fmla="*/ 0 h 1666434"/>
                <a:gd name="connsiteX1" fmla="*/ 1530338 w 2309360"/>
                <a:gd name="connsiteY1" fmla="*/ 360555 h 1666434"/>
                <a:gd name="connsiteX2" fmla="*/ 2309360 w 2309360"/>
                <a:gd name="connsiteY2" fmla="*/ 360555 h 1666434"/>
                <a:gd name="connsiteX3" fmla="*/ 2309360 w 2309360"/>
                <a:gd name="connsiteY3" fmla="*/ 1666434 h 1666434"/>
                <a:gd name="connsiteX4" fmla="*/ 0 w 2309360"/>
                <a:gd name="connsiteY4" fmla="*/ 1666434 h 1666434"/>
                <a:gd name="connsiteX5" fmla="*/ 0 w 2309360"/>
                <a:gd name="connsiteY5" fmla="*/ 360555 h 1666434"/>
                <a:gd name="connsiteX6" fmla="*/ 779023 w 2309360"/>
                <a:gd name="connsiteY6" fmla="*/ 360555 h 166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9360" h="1666434">
                  <a:moveTo>
                    <a:pt x="1154681" y="0"/>
                  </a:moveTo>
                  <a:lnTo>
                    <a:pt x="1530338" y="360555"/>
                  </a:lnTo>
                  <a:lnTo>
                    <a:pt x="2309360" y="360555"/>
                  </a:lnTo>
                  <a:lnTo>
                    <a:pt x="2309360" y="1666434"/>
                  </a:lnTo>
                  <a:lnTo>
                    <a:pt x="0" y="1666434"/>
                  </a:lnTo>
                  <a:lnTo>
                    <a:pt x="0" y="360555"/>
                  </a:lnTo>
                  <a:lnTo>
                    <a:pt x="779023" y="360555"/>
                  </a:lnTo>
                  <a:close/>
                </a:path>
              </a:pathLst>
            </a:custGeom>
            <a:noFill/>
            <a:ln w="1905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9000" rIns="0" bIns="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6" name="MH_Other_11"/>
            <p:cNvSpPr/>
            <p:nvPr>
              <p:custDataLst>
                <p:tags r:id="rId5"/>
              </p:custDataLst>
            </p:nvPr>
          </p:nvSpPr>
          <p:spPr>
            <a:xfrm>
              <a:off x="6168342" y="1870939"/>
              <a:ext cx="858231" cy="839573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sp>
          <p:nvSpPr>
            <p:cNvPr id="57" name="MH_Other_12"/>
            <p:cNvSpPr/>
            <p:nvPr>
              <p:custDataLst>
                <p:tags r:id="rId6"/>
              </p:custDataLst>
            </p:nvPr>
          </p:nvSpPr>
          <p:spPr>
            <a:xfrm>
              <a:off x="6409020" y="2132139"/>
              <a:ext cx="375009" cy="296651"/>
            </a:xfrm>
            <a:custGeom>
              <a:avLst/>
              <a:gdLst/>
              <a:ahLst/>
              <a:cxnLst/>
              <a:rect l="l" t="t" r="r" b="b"/>
              <a:pathLst>
                <a:path w="936104" h="739561">
                  <a:moveTo>
                    <a:pt x="282640" y="667561"/>
                  </a:moveTo>
                  <a:lnTo>
                    <a:pt x="653465" y="667561"/>
                  </a:lnTo>
                  <a:lnTo>
                    <a:pt x="684077" y="739561"/>
                  </a:lnTo>
                  <a:lnTo>
                    <a:pt x="252028" y="739561"/>
                  </a:lnTo>
                  <a:close/>
                  <a:moveTo>
                    <a:pt x="54052" y="52175"/>
                  </a:moveTo>
                  <a:lnTo>
                    <a:pt x="54052" y="520175"/>
                  </a:lnTo>
                  <a:lnTo>
                    <a:pt x="882052" y="520175"/>
                  </a:lnTo>
                  <a:lnTo>
                    <a:pt x="882052" y="52175"/>
                  </a:lnTo>
                  <a:close/>
                  <a:moveTo>
                    <a:pt x="0" y="0"/>
                  </a:moveTo>
                  <a:lnTo>
                    <a:pt x="936104" y="0"/>
                  </a:lnTo>
                  <a:lnTo>
                    <a:pt x="936104" y="648000"/>
                  </a:lnTo>
                  <a:lnTo>
                    <a:pt x="0" y="648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43000"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 Box 10"/>
            <p:cNvSpPr txBox="1">
              <a:spLocks noChangeArrowheads="1"/>
            </p:cNvSpPr>
            <p:nvPr/>
          </p:nvSpPr>
          <p:spPr bwMode="auto">
            <a:xfrm>
              <a:off x="5432359" y="2698520"/>
              <a:ext cx="2548672" cy="906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zh-CN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</a:rPr>
                <a:t>学生的管理工作落到</a:t>
              </a:r>
              <a:r>
                <a:rPr lang="zh-CN" altLang="zh-CN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</a:rPr>
                <a:t>了的</a:t>
              </a:r>
              <a:r>
                <a:rPr lang="zh-CN" altLang="zh-CN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</a:rPr>
                <a:t>年轻辅导员的</a:t>
              </a:r>
              <a:r>
                <a:rPr lang="zh-CN" altLang="zh-CN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</a:rPr>
                <a:t>身上</a:t>
              </a:r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</a:rPr>
                <a:t>，难免力不从心</a:t>
              </a:r>
              <a:endPara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941149" y="5528571"/>
            <a:ext cx="3809413" cy="1526852"/>
            <a:chOff x="8200111" y="1777652"/>
            <a:chExt cx="3106854" cy="1998756"/>
          </a:xfrm>
        </p:grpSpPr>
        <p:sp>
          <p:nvSpPr>
            <p:cNvPr id="60" name="MH_SubTitle_3"/>
            <p:cNvSpPr/>
            <p:nvPr>
              <p:custDataLst>
                <p:tags r:id="rId1"/>
              </p:custDataLst>
            </p:nvPr>
          </p:nvSpPr>
          <p:spPr>
            <a:xfrm>
              <a:off x="8200111" y="1777652"/>
              <a:ext cx="2712755" cy="1959004"/>
            </a:xfrm>
            <a:custGeom>
              <a:avLst/>
              <a:gdLst>
                <a:gd name="connsiteX0" fmla="*/ 1154681 w 2309360"/>
                <a:gd name="connsiteY0" fmla="*/ 0 h 1666434"/>
                <a:gd name="connsiteX1" fmla="*/ 1530338 w 2309360"/>
                <a:gd name="connsiteY1" fmla="*/ 360555 h 1666434"/>
                <a:gd name="connsiteX2" fmla="*/ 2309360 w 2309360"/>
                <a:gd name="connsiteY2" fmla="*/ 360555 h 1666434"/>
                <a:gd name="connsiteX3" fmla="*/ 2309360 w 2309360"/>
                <a:gd name="connsiteY3" fmla="*/ 1666434 h 1666434"/>
                <a:gd name="connsiteX4" fmla="*/ 0 w 2309360"/>
                <a:gd name="connsiteY4" fmla="*/ 1666434 h 1666434"/>
                <a:gd name="connsiteX5" fmla="*/ 0 w 2309360"/>
                <a:gd name="connsiteY5" fmla="*/ 360555 h 1666434"/>
                <a:gd name="connsiteX6" fmla="*/ 779023 w 2309360"/>
                <a:gd name="connsiteY6" fmla="*/ 360555 h 166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9360" h="1666434">
                  <a:moveTo>
                    <a:pt x="1154681" y="0"/>
                  </a:moveTo>
                  <a:lnTo>
                    <a:pt x="1530338" y="360555"/>
                  </a:lnTo>
                  <a:lnTo>
                    <a:pt x="2309360" y="360555"/>
                  </a:lnTo>
                  <a:lnTo>
                    <a:pt x="2309360" y="1666434"/>
                  </a:lnTo>
                  <a:lnTo>
                    <a:pt x="0" y="1666434"/>
                  </a:lnTo>
                  <a:lnTo>
                    <a:pt x="0" y="360555"/>
                  </a:lnTo>
                  <a:lnTo>
                    <a:pt x="779023" y="360555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9000" rIns="0" bIns="0"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2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1" name="MH_Other_14"/>
            <p:cNvSpPr/>
            <p:nvPr>
              <p:custDataLst>
                <p:tags r:id="rId2"/>
              </p:custDataLst>
            </p:nvPr>
          </p:nvSpPr>
          <p:spPr>
            <a:xfrm>
              <a:off x="9127371" y="1870939"/>
              <a:ext cx="856365" cy="839573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  <p:sp>
          <p:nvSpPr>
            <p:cNvPr id="62" name="MH_Other_1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9384842" y="2100421"/>
              <a:ext cx="347023" cy="343292"/>
            </a:xfrm>
            <a:custGeom>
              <a:avLst/>
              <a:gdLst/>
              <a:ahLst/>
              <a:cxnLst/>
              <a:rect l="0" t="0" r="r" b="b"/>
              <a:pathLst>
                <a:path w="1622425" h="1601788">
                  <a:moveTo>
                    <a:pt x="1477962" y="927100"/>
                  </a:moveTo>
                  <a:lnTo>
                    <a:pt x="1622425" y="927100"/>
                  </a:lnTo>
                  <a:lnTo>
                    <a:pt x="1622425" y="1293813"/>
                  </a:lnTo>
                  <a:lnTo>
                    <a:pt x="1477962" y="1293813"/>
                  </a:lnTo>
                  <a:lnTo>
                    <a:pt x="1477962" y="927100"/>
                  </a:lnTo>
                  <a:close/>
                  <a:moveTo>
                    <a:pt x="1477962" y="463550"/>
                  </a:moveTo>
                  <a:lnTo>
                    <a:pt x="1622425" y="463550"/>
                  </a:lnTo>
                  <a:lnTo>
                    <a:pt x="1622425" y="830263"/>
                  </a:lnTo>
                  <a:lnTo>
                    <a:pt x="1477962" y="830263"/>
                  </a:lnTo>
                  <a:lnTo>
                    <a:pt x="1477962" y="463550"/>
                  </a:lnTo>
                  <a:close/>
                  <a:moveTo>
                    <a:pt x="871932" y="418865"/>
                  </a:moveTo>
                  <a:lnTo>
                    <a:pt x="866214" y="419183"/>
                  </a:lnTo>
                  <a:lnTo>
                    <a:pt x="859861" y="419183"/>
                  </a:lnTo>
                  <a:lnTo>
                    <a:pt x="848426" y="420453"/>
                  </a:lnTo>
                  <a:lnTo>
                    <a:pt x="837309" y="422359"/>
                  </a:lnTo>
                  <a:lnTo>
                    <a:pt x="826509" y="424582"/>
                  </a:lnTo>
                  <a:lnTo>
                    <a:pt x="815709" y="427440"/>
                  </a:lnTo>
                  <a:lnTo>
                    <a:pt x="805862" y="430298"/>
                  </a:lnTo>
                  <a:lnTo>
                    <a:pt x="796650" y="433473"/>
                  </a:lnTo>
                  <a:lnTo>
                    <a:pt x="787439" y="436649"/>
                  </a:lnTo>
                  <a:lnTo>
                    <a:pt x="771874" y="443000"/>
                  </a:lnTo>
                  <a:lnTo>
                    <a:pt x="766792" y="444906"/>
                  </a:lnTo>
                  <a:lnTo>
                    <a:pt x="762027" y="446811"/>
                  </a:lnTo>
                  <a:lnTo>
                    <a:pt x="757262" y="449034"/>
                  </a:lnTo>
                  <a:lnTo>
                    <a:pt x="752498" y="451257"/>
                  </a:lnTo>
                  <a:lnTo>
                    <a:pt x="748051" y="454115"/>
                  </a:lnTo>
                  <a:lnTo>
                    <a:pt x="743921" y="456655"/>
                  </a:lnTo>
                  <a:lnTo>
                    <a:pt x="739792" y="459831"/>
                  </a:lnTo>
                  <a:lnTo>
                    <a:pt x="735345" y="463324"/>
                  </a:lnTo>
                  <a:lnTo>
                    <a:pt x="731533" y="466817"/>
                  </a:lnTo>
                  <a:lnTo>
                    <a:pt x="728039" y="470628"/>
                  </a:lnTo>
                  <a:lnTo>
                    <a:pt x="724545" y="474757"/>
                  </a:lnTo>
                  <a:lnTo>
                    <a:pt x="721051" y="479202"/>
                  </a:lnTo>
                  <a:lnTo>
                    <a:pt x="718192" y="483966"/>
                  </a:lnTo>
                  <a:lnTo>
                    <a:pt x="715333" y="488729"/>
                  </a:lnTo>
                  <a:lnTo>
                    <a:pt x="712792" y="493810"/>
                  </a:lnTo>
                  <a:lnTo>
                    <a:pt x="710251" y="499526"/>
                  </a:lnTo>
                  <a:lnTo>
                    <a:pt x="708028" y="504925"/>
                  </a:lnTo>
                  <a:lnTo>
                    <a:pt x="706122" y="510959"/>
                  </a:lnTo>
                  <a:lnTo>
                    <a:pt x="704216" y="517310"/>
                  </a:lnTo>
                  <a:lnTo>
                    <a:pt x="702628" y="523979"/>
                  </a:lnTo>
                  <a:lnTo>
                    <a:pt x="701357" y="530648"/>
                  </a:lnTo>
                  <a:lnTo>
                    <a:pt x="700404" y="537952"/>
                  </a:lnTo>
                  <a:lnTo>
                    <a:pt x="699769" y="545256"/>
                  </a:lnTo>
                  <a:lnTo>
                    <a:pt x="699451" y="553512"/>
                  </a:lnTo>
                  <a:lnTo>
                    <a:pt x="699451" y="561451"/>
                  </a:lnTo>
                  <a:lnTo>
                    <a:pt x="699451" y="570025"/>
                  </a:lnTo>
                  <a:lnTo>
                    <a:pt x="700087" y="578600"/>
                  </a:lnTo>
                  <a:lnTo>
                    <a:pt x="700722" y="587809"/>
                  </a:lnTo>
                  <a:lnTo>
                    <a:pt x="701992" y="597018"/>
                  </a:lnTo>
                  <a:lnTo>
                    <a:pt x="703263" y="607180"/>
                  </a:lnTo>
                  <a:lnTo>
                    <a:pt x="705169" y="617025"/>
                  </a:lnTo>
                  <a:lnTo>
                    <a:pt x="707392" y="627504"/>
                  </a:lnTo>
                  <a:lnTo>
                    <a:pt x="708028" y="630998"/>
                  </a:lnTo>
                  <a:lnTo>
                    <a:pt x="708028" y="634173"/>
                  </a:lnTo>
                  <a:lnTo>
                    <a:pt x="707710" y="637666"/>
                  </a:lnTo>
                  <a:lnTo>
                    <a:pt x="707392" y="640524"/>
                  </a:lnTo>
                  <a:lnTo>
                    <a:pt x="706757" y="643065"/>
                  </a:lnTo>
                  <a:lnTo>
                    <a:pt x="705804" y="645605"/>
                  </a:lnTo>
                  <a:lnTo>
                    <a:pt x="703263" y="650051"/>
                  </a:lnTo>
                  <a:lnTo>
                    <a:pt x="701039" y="654815"/>
                  </a:lnTo>
                  <a:lnTo>
                    <a:pt x="699134" y="658626"/>
                  </a:lnTo>
                  <a:lnTo>
                    <a:pt x="698498" y="660531"/>
                  </a:lnTo>
                  <a:lnTo>
                    <a:pt x="697863" y="662436"/>
                  </a:lnTo>
                  <a:lnTo>
                    <a:pt x="697545" y="664342"/>
                  </a:lnTo>
                  <a:lnTo>
                    <a:pt x="697545" y="666247"/>
                  </a:lnTo>
                  <a:lnTo>
                    <a:pt x="699134" y="688794"/>
                  </a:lnTo>
                  <a:lnTo>
                    <a:pt x="700404" y="702132"/>
                  </a:lnTo>
                  <a:lnTo>
                    <a:pt x="701039" y="709436"/>
                  </a:lnTo>
                  <a:lnTo>
                    <a:pt x="702310" y="716104"/>
                  </a:lnTo>
                  <a:lnTo>
                    <a:pt x="703581" y="723408"/>
                  </a:lnTo>
                  <a:lnTo>
                    <a:pt x="705487" y="729760"/>
                  </a:lnTo>
                  <a:lnTo>
                    <a:pt x="707075" y="736111"/>
                  </a:lnTo>
                  <a:lnTo>
                    <a:pt x="709298" y="742145"/>
                  </a:lnTo>
                  <a:lnTo>
                    <a:pt x="711839" y="747226"/>
                  </a:lnTo>
                  <a:lnTo>
                    <a:pt x="714698" y="751989"/>
                  </a:lnTo>
                  <a:lnTo>
                    <a:pt x="716286" y="753894"/>
                  </a:lnTo>
                  <a:lnTo>
                    <a:pt x="718192" y="755800"/>
                  </a:lnTo>
                  <a:lnTo>
                    <a:pt x="719780" y="757705"/>
                  </a:lnTo>
                  <a:lnTo>
                    <a:pt x="722322" y="759293"/>
                  </a:lnTo>
                  <a:lnTo>
                    <a:pt x="725816" y="760563"/>
                  </a:lnTo>
                  <a:lnTo>
                    <a:pt x="731533" y="762151"/>
                  </a:lnTo>
                  <a:lnTo>
                    <a:pt x="736933" y="763104"/>
                  </a:lnTo>
                  <a:lnTo>
                    <a:pt x="738839" y="763421"/>
                  </a:lnTo>
                  <a:lnTo>
                    <a:pt x="739792" y="763104"/>
                  </a:lnTo>
                  <a:lnTo>
                    <a:pt x="745827" y="831062"/>
                  </a:lnTo>
                  <a:lnTo>
                    <a:pt x="747098" y="833603"/>
                  </a:lnTo>
                  <a:lnTo>
                    <a:pt x="748368" y="835826"/>
                  </a:lnTo>
                  <a:lnTo>
                    <a:pt x="749639" y="838049"/>
                  </a:lnTo>
                  <a:lnTo>
                    <a:pt x="751227" y="839954"/>
                  </a:lnTo>
                  <a:lnTo>
                    <a:pt x="754404" y="843765"/>
                  </a:lnTo>
                  <a:lnTo>
                    <a:pt x="757898" y="847576"/>
                  </a:lnTo>
                  <a:lnTo>
                    <a:pt x="761074" y="851386"/>
                  </a:lnTo>
                  <a:lnTo>
                    <a:pt x="762662" y="853609"/>
                  </a:lnTo>
                  <a:lnTo>
                    <a:pt x="763933" y="855832"/>
                  </a:lnTo>
                  <a:lnTo>
                    <a:pt x="765204" y="858373"/>
                  </a:lnTo>
                  <a:lnTo>
                    <a:pt x="766474" y="861548"/>
                  </a:lnTo>
                  <a:lnTo>
                    <a:pt x="767427" y="865042"/>
                  </a:lnTo>
                  <a:lnTo>
                    <a:pt x="768380" y="868852"/>
                  </a:lnTo>
                  <a:lnTo>
                    <a:pt x="751545" y="872663"/>
                  </a:lnTo>
                  <a:lnTo>
                    <a:pt x="744874" y="887271"/>
                  </a:lnTo>
                  <a:lnTo>
                    <a:pt x="740745" y="895528"/>
                  </a:lnTo>
                  <a:lnTo>
                    <a:pt x="736298" y="904102"/>
                  </a:lnTo>
                  <a:lnTo>
                    <a:pt x="731533" y="912358"/>
                  </a:lnTo>
                  <a:lnTo>
                    <a:pt x="726451" y="919980"/>
                  </a:lnTo>
                  <a:lnTo>
                    <a:pt x="723910" y="923156"/>
                  </a:lnTo>
                  <a:lnTo>
                    <a:pt x="721051" y="926014"/>
                  </a:lnTo>
                  <a:lnTo>
                    <a:pt x="718510" y="928555"/>
                  </a:lnTo>
                  <a:lnTo>
                    <a:pt x="715969" y="930778"/>
                  </a:lnTo>
                  <a:lnTo>
                    <a:pt x="680393" y="940622"/>
                  </a:lnTo>
                  <a:lnTo>
                    <a:pt x="648628" y="953960"/>
                  </a:lnTo>
                  <a:lnTo>
                    <a:pt x="615911" y="967932"/>
                  </a:lnTo>
                  <a:lnTo>
                    <a:pt x="551747" y="995243"/>
                  </a:lnTo>
                  <a:lnTo>
                    <a:pt x="544123" y="998101"/>
                  </a:lnTo>
                  <a:lnTo>
                    <a:pt x="537135" y="1000641"/>
                  </a:lnTo>
                  <a:lnTo>
                    <a:pt x="522524" y="1006040"/>
                  </a:lnTo>
                  <a:lnTo>
                    <a:pt x="507912" y="1011121"/>
                  </a:lnTo>
                  <a:lnTo>
                    <a:pt x="500924" y="1013979"/>
                  </a:lnTo>
                  <a:lnTo>
                    <a:pt x="493936" y="1016837"/>
                  </a:lnTo>
                  <a:lnTo>
                    <a:pt x="487583" y="1020648"/>
                  </a:lnTo>
                  <a:lnTo>
                    <a:pt x="481548" y="1024141"/>
                  </a:lnTo>
                  <a:lnTo>
                    <a:pt x="475512" y="1027952"/>
                  </a:lnTo>
                  <a:lnTo>
                    <a:pt x="470430" y="1032398"/>
                  </a:lnTo>
                  <a:lnTo>
                    <a:pt x="467889" y="1034938"/>
                  </a:lnTo>
                  <a:lnTo>
                    <a:pt x="465665" y="1037796"/>
                  </a:lnTo>
                  <a:lnTo>
                    <a:pt x="463442" y="1040337"/>
                  </a:lnTo>
                  <a:lnTo>
                    <a:pt x="461218" y="1043195"/>
                  </a:lnTo>
                  <a:lnTo>
                    <a:pt x="459313" y="1046370"/>
                  </a:lnTo>
                  <a:lnTo>
                    <a:pt x="457407" y="1049546"/>
                  </a:lnTo>
                  <a:lnTo>
                    <a:pt x="456136" y="1052722"/>
                  </a:lnTo>
                  <a:lnTo>
                    <a:pt x="454548" y="1056850"/>
                  </a:lnTo>
                  <a:lnTo>
                    <a:pt x="454230" y="1082573"/>
                  </a:lnTo>
                  <a:lnTo>
                    <a:pt x="453595" y="1116234"/>
                  </a:lnTo>
                  <a:lnTo>
                    <a:pt x="452960" y="1151484"/>
                  </a:lnTo>
                  <a:lnTo>
                    <a:pt x="452642" y="1167997"/>
                  </a:lnTo>
                  <a:lnTo>
                    <a:pt x="452960" y="1182605"/>
                  </a:lnTo>
                  <a:lnTo>
                    <a:pt x="1276928" y="1182605"/>
                  </a:lnTo>
                  <a:lnTo>
                    <a:pt x="1277245" y="1167997"/>
                  </a:lnTo>
                  <a:lnTo>
                    <a:pt x="1276928" y="1151484"/>
                  </a:lnTo>
                  <a:lnTo>
                    <a:pt x="1276292" y="1116234"/>
                  </a:lnTo>
                  <a:lnTo>
                    <a:pt x="1275339" y="1082573"/>
                  </a:lnTo>
                  <a:lnTo>
                    <a:pt x="1275022" y="1056850"/>
                  </a:lnTo>
                  <a:lnTo>
                    <a:pt x="1273751" y="1052722"/>
                  </a:lnTo>
                  <a:lnTo>
                    <a:pt x="1272163" y="1049546"/>
                  </a:lnTo>
                  <a:lnTo>
                    <a:pt x="1270257" y="1046370"/>
                  </a:lnTo>
                  <a:lnTo>
                    <a:pt x="1268669" y="1043195"/>
                  </a:lnTo>
                  <a:lnTo>
                    <a:pt x="1266445" y="1040337"/>
                  </a:lnTo>
                  <a:lnTo>
                    <a:pt x="1264222" y="1037796"/>
                  </a:lnTo>
                  <a:lnTo>
                    <a:pt x="1261998" y="1034938"/>
                  </a:lnTo>
                  <a:lnTo>
                    <a:pt x="1259775" y="1032398"/>
                  </a:lnTo>
                  <a:lnTo>
                    <a:pt x="1254057" y="1027952"/>
                  </a:lnTo>
                  <a:lnTo>
                    <a:pt x="1248340" y="1024141"/>
                  </a:lnTo>
                  <a:lnTo>
                    <a:pt x="1242304" y="1020648"/>
                  </a:lnTo>
                  <a:lnTo>
                    <a:pt x="1235634" y="1016837"/>
                  </a:lnTo>
                  <a:lnTo>
                    <a:pt x="1228963" y="1013979"/>
                  </a:lnTo>
                  <a:lnTo>
                    <a:pt x="1221658" y="1011121"/>
                  </a:lnTo>
                  <a:lnTo>
                    <a:pt x="1207681" y="1006040"/>
                  </a:lnTo>
                  <a:lnTo>
                    <a:pt x="1192752" y="1000641"/>
                  </a:lnTo>
                  <a:lnTo>
                    <a:pt x="1185446" y="998101"/>
                  </a:lnTo>
                  <a:lnTo>
                    <a:pt x="1178458" y="995243"/>
                  </a:lnTo>
                  <a:lnTo>
                    <a:pt x="1113659" y="967932"/>
                  </a:lnTo>
                  <a:lnTo>
                    <a:pt x="1080941" y="953960"/>
                  </a:lnTo>
                  <a:lnTo>
                    <a:pt x="1049177" y="940622"/>
                  </a:lnTo>
                  <a:lnTo>
                    <a:pt x="1013601" y="930778"/>
                  </a:lnTo>
                  <a:lnTo>
                    <a:pt x="1011060" y="928555"/>
                  </a:lnTo>
                  <a:lnTo>
                    <a:pt x="1008519" y="926014"/>
                  </a:lnTo>
                  <a:lnTo>
                    <a:pt x="1005977" y="923156"/>
                  </a:lnTo>
                  <a:lnTo>
                    <a:pt x="1003436" y="919980"/>
                  </a:lnTo>
                  <a:lnTo>
                    <a:pt x="998036" y="912358"/>
                  </a:lnTo>
                  <a:lnTo>
                    <a:pt x="993589" y="904102"/>
                  </a:lnTo>
                  <a:lnTo>
                    <a:pt x="989142" y="895528"/>
                  </a:lnTo>
                  <a:lnTo>
                    <a:pt x="985013" y="887271"/>
                  </a:lnTo>
                  <a:lnTo>
                    <a:pt x="978025" y="872663"/>
                  </a:lnTo>
                  <a:lnTo>
                    <a:pt x="955790" y="869487"/>
                  </a:lnTo>
                  <a:lnTo>
                    <a:pt x="956107" y="865359"/>
                  </a:lnTo>
                  <a:lnTo>
                    <a:pt x="956743" y="861231"/>
                  </a:lnTo>
                  <a:lnTo>
                    <a:pt x="957696" y="857738"/>
                  </a:lnTo>
                  <a:lnTo>
                    <a:pt x="958649" y="854562"/>
                  </a:lnTo>
                  <a:lnTo>
                    <a:pt x="960237" y="852021"/>
                  </a:lnTo>
                  <a:lnTo>
                    <a:pt x="961507" y="849481"/>
                  </a:lnTo>
                  <a:lnTo>
                    <a:pt x="965319" y="845035"/>
                  </a:lnTo>
                  <a:lnTo>
                    <a:pt x="968813" y="840272"/>
                  </a:lnTo>
                  <a:lnTo>
                    <a:pt x="972307" y="835826"/>
                  </a:lnTo>
                  <a:lnTo>
                    <a:pt x="973895" y="833603"/>
                  </a:lnTo>
                  <a:lnTo>
                    <a:pt x="975484" y="830745"/>
                  </a:lnTo>
                  <a:lnTo>
                    <a:pt x="977072" y="827887"/>
                  </a:lnTo>
                  <a:lnTo>
                    <a:pt x="978025" y="824393"/>
                  </a:lnTo>
                  <a:lnTo>
                    <a:pt x="978978" y="821218"/>
                  </a:lnTo>
                  <a:lnTo>
                    <a:pt x="979613" y="818042"/>
                  </a:lnTo>
                  <a:lnTo>
                    <a:pt x="980566" y="811373"/>
                  </a:lnTo>
                  <a:lnTo>
                    <a:pt x="981201" y="804069"/>
                  </a:lnTo>
                  <a:lnTo>
                    <a:pt x="981837" y="797083"/>
                  </a:lnTo>
                  <a:lnTo>
                    <a:pt x="982154" y="789779"/>
                  </a:lnTo>
                  <a:lnTo>
                    <a:pt x="983107" y="783110"/>
                  </a:lnTo>
                  <a:lnTo>
                    <a:pt x="983742" y="779935"/>
                  </a:lnTo>
                  <a:lnTo>
                    <a:pt x="984695" y="776759"/>
                  </a:lnTo>
                  <a:lnTo>
                    <a:pt x="985966" y="773266"/>
                  </a:lnTo>
                  <a:lnTo>
                    <a:pt x="987236" y="770408"/>
                  </a:lnTo>
                  <a:lnTo>
                    <a:pt x="988507" y="768502"/>
                  </a:lnTo>
                  <a:lnTo>
                    <a:pt x="989778" y="766915"/>
                  </a:lnTo>
                  <a:lnTo>
                    <a:pt x="991366" y="765327"/>
                  </a:lnTo>
                  <a:lnTo>
                    <a:pt x="992636" y="764056"/>
                  </a:lnTo>
                  <a:lnTo>
                    <a:pt x="996131" y="761834"/>
                  </a:lnTo>
                  <a:lnTo>
                    <a:pt x="999942" y="759928"/>
                  </a:lnTo>
                  <a:lnTo>
                    <a:pt x="1003436" y="758023"/>
                  </a:lnTo>
                  <a:lnTo>
                    <a:pt x="1006930" y="755800"/>
                  </a:lnTo>
                  <a:lnTo>
                    <a:pt x="1010107" y="753259"/>
                  </a:lnTo>
                  <a:lnTo>
                    <a:pt x="1011695" y="751989"/>
                  </a:lnTo>
                  <a:lnTo>
                    <a:pt x="1012966" y="750401"/>
                  </a:lnTo>
                  <a:lnTo>
                    <a:pt x="1014871" y="746908"/>
                  </a:lnTo>
                  <a:lnTo>
                    <a:pt x="1017095" y="743097"/>
                  </a:lnTo>
                  <a:lnTo>
                    <a:pt x="1019001" y="738651"/>
                  </a:lnTo>
                  <a:lnTo>
                    <a:pt x="1020589" y="734523"/>
                  </a:lnTo>
                  <a:lnTo>
                    <a:pt x="1023130" y="725631"/>
                  </a:lnTo>
                  <a:lnTo>
                    <a:pt x="1024718" y="717057"/>
                  </a:lnTo>
                  <a:lnTo>
                    <a:pt x="1025989" y="709753"/>
                  </a:lnTo>
                  <a:lnTo>
                    <a:pt x="1026942" y="701814"/>
                  </a:lnTo>
                  <a:lnTo>
                    <a:pt x="1027895" y="693875"/>
                  </a:lnTo>
                  <a:lnTo>
                    <a:pt x="1028213" y="685618"/>
                  </a:lnTo>
                  <a:lnTo>
                    <a:pt x="1027895" y="677362"/>
                  </a:lnTo>
                  <a:lnTo>
                    <a:pt x="1027577" y="673233"/>
                  </a:lnTo>
                  <a:lnTo>
                    <a:pt x="1026942" y="669105"/>
                  </a:lnTo>
                  <a:lnTo>
                    <a:pt x="1025989" y="665294"/>
                  </a:lnTo>
                  <a:lnTo>
                    <a:pt x="1025036" y="661484"/>
                  </a:lnTo>
                  <a:lnTo>
                    <a:pt x="1023766" y="657673"/>
                  </a:lnTo>
                  <a:lnTo>
                    <a:pt x="1022177" y="654180"/>
                  </a:lnTo>
                  <a:lnTo>
                    <a:pt x="1019001" y="647511"/>
                  </a:lnTo>
                  <a:lnTo>
                    <a:pt x="1015824" y="642747"/>
                  </a:lnTo>
                  <a:lnTo>
                    <a:pt x="1014871" y="640207"/>
                  </a:lnTo>
                  <a:lnTo>
                    <a:pt x="1013919" y="637349"/>
                  </a:lnTo>
                  <a:lnTo>
                    <a:pt x="1012966" y="633856"/>
                  </a:lnTo>
                  <a:lnTo>
                    <a:pt x="1012330" y="629410"/>
                  </a:lnTo>
                  <a:lnTo>
                    <a:pt x="1012013" y="626234"/>
                  </a:lnTo>
                  <a:lnTo>
                    <a:pt x="1012013" y="622106"/>
                  </a:lnTo>
                  <a:lnTo>
                    <a:pt x="1012330" y="612261"/>
                  </a:lnTo>
                  <a:lnTo>
                    <a:pt x="1012966" y="601147"/>
                  </a:lnTo>
                  <a:lnTo>
                    <a:pt x="1013919" y="588762"/>
                  </a:lnTo>
                  <a:lnTo>
                    <a:pt x="1016460" y="566215"/>
                  </a:lnTo>
                  <a:lnTo>
                    <a:pt x="1017095" y="557323"/>
                  </a:lnTo>
                  <a:lnTo>
                    <a:pt x="1017413" y="551607"/>
                  </a:lnTo>
                  <a:lnTo>
                    <a:pt x="1017730" y="534141"/>
                  </a:lnTo>
                  <a:lnTo>
                    <a:pt x="1017413" y="527472"/>
                  </a:lnTo>
                  <a:lnTo>
                    <a:pt x="1016777" y="521756"/>
                  </a:lnTo>
                  <a:lnTo>
                    <a:pt x="1015824" y="516040"/>
                  </a:lnTo>
                  <a:lnTo>
                    <a:pt x="1014236" y="509371"/>
                  </a:lnTo>
                  <a:lnTo>
                    <a:pt x="1010424" y="492222"/>
                  </a:lnTo>
                  <a:lnTo>
                    <a:pt x="1008836" y="488412"/>
                  </a:lnTo>
                  <a:lnTo>
                    <a:pt x="1006930" y="483966"/>
                  </a:lnTo>
                  <a:lnTo>
                    <a:pt x="1004707" y="478567"/>
                  </a:lnTo>
                  <a:lnTo>
                    <a:pt x="1001530" y="473169"/>
                  </a:lnTo>
                  <a:lnTo>
                    <a:pt x="997401" y="467770"/>
                  </a:lnTo>
                  <a:lnTo>
                    <a:pt x="995495" y="465547"/>
                  </a:lnTo>
                  <a:lnTo>
                    <a:pt x="993272" y="463324"/>
                  </a:lnTo>
                  <a:lnTo>
                    <a:pt x="991048" y="460784"/>
                  </a:lnTo>
                  <a:lnTo>
                    <a:pt x="988825" y="459196"/>
                  </a:lnTo>
                  <a:lnTo>
                    <a:pt x="962143" y="454750"/>
                  </a:lnTo>
                  <a:lnTo>
                    <a:pt x="945943" y="439825"/>
                  </a:lnTo>
                  <a:lnTo>
                    <a:pt x="939908" y="436331"/>
                  </a:lnTo>
                  <a:lnTo>
                    <a:pt x="933555" y="433156"/>
                  </a:lnTo>
                  <a:lnTo>
                    <a:pt x="927202" y="430298"/>
                  </a:lnTo>
                  <a:lnTo>
                    <a:pt x="921167" y="427757"/>
                  </a:lnTo>
                  <a:lnTo>
                    <a:pt x="915131" y="425534"/>
                  </a:lnTo>
                  <a:lnTo>
                    <a:pt x="908778" y="423629"/>
                  </a:lnTo>
                  <a:lnTo>
                    <a:pt x="902426" y="422041"/>
                  </a:lnTo>
                  <a:lnTo>
                    <a:pt x="896390" y="421088"/>
                  </a:lnTo>
                  <a:lnTo>
                    <a:pt x="890038" y="420136"/>
                  </a:lnTo>
                  <a:lnTo>
                    <a:pt x="884002" y="419501"/>
                  </a:lnTo>
                  <a:lnTo>
                    <a:pt x="878285" y="419183"/>
                  </a:lnTo>
                  <a:lnTo>
                    <a:pt x="871932" y="418865"/>
                  </a:lnTo>
                  <a:close/>
                  <a:moveTo>
                    <a:pt x="1477962" y="0"/>
                  </a:moveTo>
                  <a:lnTo>
                    <a:pt x="1622425" y="0"/>
                  </a:lnTo>
                  <a:lnTo>
                    <a:pt x="1622425" y="366713"/>
                  </a:lnTo>
                  <a:lnTo>
                    <a:pt x="1477962" y="366713"/>
                  </a:lnTo>
                  <a:lnTo>
                    <a:pt x="1477962" y="0"/>
                  </a:lnTo>
                  <a:close/>
                  <a:moveTo>
                    <a:pt x="326855" y="0"/>
                  </a:moveTo>
                  <a:lnTo>
                    <a:pt x="1403350" y="0"/>
                  </a:lnTo>
                  <a:lnTo>
                    <a:pt x="1403350" y="1601788"/>
                  </a:lnTo>
                  <a:lnTo>
                    <a:pt x="326855" y="1601788"/>
                  </a:lnTo>
                  <a:lnTo>
                    <a:pt x="326855" y="0"/>
                  </a:lnTo>
                  <a:close/>
                  <a:moveTo>
                    <a:pt x="90211" y="0"/>
                  </a:moveTo>
                  <a:lnTo>
                    <a:pt x="94975" y="0"/>
                  </a:lnTo>
                  <a:lnTo>
                    <a:pt x="212503" y="0"/>
                  </a:lnTo>
                  <a:lnTo>
                    <a:pt x="212503" y="1601788"/>
                  </a:lnTo>
                  <a:lnTo>
                    <a:pt x="94975" y="1601788"/>
                  </a:lnTo>
                  <a:lnTo>
                    <a:pt x="90211" y="1601788"/>
                  </a:lnTo>
                  <a:lnTo>
                    <a:pt x="85446" y="1601471"/>
                  </a:lnTo>
                  <a:lnTo>
                    <a:pt x="80681" y="1600835"/>
                  </a:lnTo>
                  <a:lnTo>
                    <a:pt x="75917" y="1599883"/>
                  </a:lnTo>
                  <a:lnTo>
                    <a:pt x="71470" y="1598930"/>
                  </a:lnTo>
                  <a:lnTo>
                    <a:pt x="67023" y="1597660"/>
                  </a:lnTo>
                  <a:lnTo>
                    <a:pt x="62258" y="1596072"/>
                  </a:lnTo>
                  <a:lnTo>
                    <a:pt x="58129" y="1594484"/>
                  </a:lnTo>
                  <a:lnTo>
                    <a:pt x="53999" y="1592261"/>
                  </a:lnTo>
                  <a:lnTo>
                    <a:pt x="49870" y="1590356"/>
                  </a:lnTo>
                  <a:lnTo>
                    <a:pt x="45740" y="1587815"/>
                  </a:lnTo>
                  <a:lnTo>
                    <a:pt x="41929" y="1585592"/>
                  </a:lnTo>
                  <a:lnTo>
                    <a:pt x="38117" y="1583052"/>
                  </a:lnTo>
                  <a:lnTo>
                    <a:pt x="34623" y="1580194"/>
                  </a:lnTo>
                  <a:lnTo>
                    <a:pt x="31446" y="1577336"/>
                  </a:lnTo>
                  <a:lnTo>
                    <a:pt x="27635" y="1573843"/>
                  </a:lnTo>
                  <a:lnTo>
                    <a:pt x="24776" y="1570667"/>
                  </a:lnTo>
                  <a:lnTo>
                    <a:pt x="21917" y="1567174"/>
                  </a:lnTo>
                  <a:lnTo>
                    <a:pt x="19058" y="1563681"/>
                  </a:lnTo>
                  <a:lnTo>
                    <a:pt x="16517" y="1559870"/>
                  </a:lnTo>
                  <a:lnTo>
                    <a:pt x="13976" y="1556059"/>
                  </a:lnTo>
                  <a:lnTo>
                    <a:pt x="11435" y="1551931"/>
                  </a:lnTo>
                  <a:lnTo>
                    <a:pt x="9211" y="1548120"/>
                  </a:lnTo>
                  <a:lnTo>
                    <a:pt x="7306" y="1543992"/>
                  </a:lnTo>
                  <a:lnTo>
                    <a:pt x="5717" y="1539228"/>
                  </a:lnTo>
                  <a:lnTo>
                    <a:pt x="4447" y="1535100"/>
                  </a:lnTo>
                  <a:lnTo>
                    <a:pt x="3176" y="1530654"/>
                  </a:lnTo>
                  <a:lnTo>
                    <a:pt x="1906" y="1525891"/>
                  </a:lnTo>
                  <a:lnTo>
                    <a:pt x="1270" y="1521127"/>
                  </a:lnTo>
                  <a:lnTo>
                    <a:pt x="635" y="1516364"/>
                  </a:lnTo>
                  <a:lnTo>
                    <a:pt x="317" y="1511600"/>
                  </a:lnTo>
                  <a:lnTo>
                    <a:pt x="0" y="1506837"/>
                  </a:lnTo>
                  <a:lnTo>
                    <a:pt x="0" y="94951"/>
                  </a:lnTo>
                  <a:lnTo>
                    <a:pt x="317" y="90188"/>
                  </a:lnTo>
                  <a:lnTo>
                    <a:pt x="635" y="85424"/>
                  </a:lnTo>
                  <a:lnTo>
                    <a:pt x="1270" y="80661"/>
                  </a:lnTo>
                  <a:lnTo>
                    <a:pt x="1906" y="75580"/>
                  </a:lnTo>
                  <a:lnTo>
                    <a:pt x="3176" y="71134"/>
                  </a:lnTo>
                  <a:lnTo>
                    <a:pt x="4447" y="66688"/>
                  </a:lnTo>
                  <a:lnTo>
                    <a:pt x="5717" y="62560"/>
                  </a:lnTo>
                  <a:lnTo>
                    <a:pt x="7306" y="57796"/>
                  </a:lnTo>
                  <a:lnTo>
                    <a:pt x="9211" y="53668"/>
                  </a:lnTo>
                  <a:lnTo>
                    <a:pt x="11435" y="49857"/>
                  </a:lnTo>
                  <a:lnTo>
                    <a:pt x="13976" y="45729"/>
                  </a:lnTo>
                  <a:lnTo>
                    <a:pt x="16517" y="41601"/>
                  </a:lnTo>
                  <a:lnTo>
                    <a:pt x="19058" y="38107"/>
                  </a:lnTo>
                  <a:lnTo>
                    <a:pt x="21917" y="34614"/>
                  </a:lnTo>
                  <a:lnTo>
                    <a:pt x="24776" y="31121"/>
                  </a:lnTo>
                  <a:lnTo>
                    <a:pt x="27635" y="27945"/>
                  </a:lnTo>
                  <a:lnTo>
                    <a:pt x="31446" y="24452"/>
                  </a:lnTo>
                  <a:lnTo>
                    <a:pt x="34623" y="21594"/>
                  </a:lnTo>
                  <a:lnTo>
                    <a:pt x="38117" y="18736"/>
                  </a:lnTo>
                  <a:lnTo>
                    <a:pt x="41929" y="16195"/>
                  </a:lnTo>
                  <a:lnTo>
                    <a:pt x="45740" y="13655"/>
                  </a:lnTo>
                  <a:lnTo>
                    <a:pt x="49870" y="11432"/>
                  </a:lnTo>
                  <a:lnTo>
                    <a:pt x="53999" y="9527"/>
                  </a:lnTo>
                  <a:lnTo>
                    <a:pt x="58129" y="7304"/>
                  </a:lnTo>
                  <a:lnTo>
                    <a:pt x="62258" y="5716"/>
                  </a:lnTo>
                  <a:lnTo>
                    <a:pt x="67023" y="4128"/>
                  </a:lnTo>
                  <a:lnTo>
                    <a:pt x="71470" y="2858"/>
                  </a:lnTo>
                  <a:lnTo>
                    <a:pt x="75917" y="1905"/>
                  </a:lnTo>
                  <a:lnTo>
                    <a:pt x="80681" y="952"/>
                  </a:lnTo>
                  <a:lnTo>
                    <a:pt x="85446" y="317"/>
                  </a:lnTo>
                  <a:lnTo>
                    <a:pt x="902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200">
                <a:solidFill>
                  <a:srgbClr val="FFFFFF"/>
                </a:solidFill>
              </a:endParaRPr>
            </a:p>
          </p:txBody>
        </p:sp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8758293" y="2869881"/>
              <a:ext cx="2548672" cy="906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22860" rIns="45720" bIns="2286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</a:rPr>
                <a:t>信息反馈不及时</a:t>
              </a:r>
              <a:endPara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</a:rPr>
                <a:t>信息共享度低</a:t>
              </a:r>
              <a:endParaRPr lang="en-US" altLang="zh-CN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2002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1814957" y="60084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意义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562104" y="4644289"/>
            <a:ext cx="1636795" cy="2302965"/>
            <a:chOff x="4617829" y="2899241"/>
            <a:chExt cx="1872051" cy="187205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矩形 22"/>
            <p:cNvSpPr/>
            <p:nvPr/>
          </p:nvSpPr>
          <p:spPr>
            <a:xfrm>
              <a:off x="4617829" y="2899241"/>
              <a:ext cx="1872051" cy="18720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华文细黑" panose="02010600040101010101" pitchFamily="2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782230" y="3096664"/>
              <a:ext cx="1563112" cy="1018128"/>
              <a:chOff x="4782230" y="3096664"/>
              <a:chExt cx="1563112" cy="1018128"/>
            </a:xfrm>
            <a:grpFill/>
          </p:grpSpPr>
          <p:sp>
            <p:nvSpPr>
              <p:cNvPr id="25" name="Text Box 10"/>
              <p:cNvSpPr txBox="1">
                <a:spLocks noChangeArrowheads="1"/>
              </p:cNvSpPr>
              <p:nvPr/>
            </p:nvSpPr>
            <p:spPr bwMode="auto">
              <a:xfrm>
                <a:off x="4782230" y="3877113"/>
                <a:ext cx="1563112" cy="2376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45720" tIns="22860" rIns="45720" bIns="22860">
                <a:spAutoFit/>
              </a:bodyPr>
              <a:lstStyle/>
              <a:p>
                <a:pPr>
                  <a:defRPr/>
                </a:pPr>
                <a:r>
                  <a:rPr lang="zh-CN" altLang="en-US" sz="1600" dirty="0" smtClean="0"/>
                  <a:t>促进权责统一</a:t>
                </a:r>
                <a:endParaRPr lang="zh-CN" altLang="en-US" sz="1600" dirty="0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975273" y="3096664"/>
                <a:ext cx="1157161" cy="575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 smtClean="0">
                    <a:solidFill>
                      <a:schemeClr val="bg1"/>
                    </a:solidFill>
                    <a:latin typeface="FontAwesome" pitchFamily="2" charset="0"/>
                  </a:rPr>
                  <a:t>3.</a:t>
                </a:r>
                <a:endParaRPr lang="zh-CN" altLang="en-US" sz="4000" dirty="0">
                  <a:solidFill>
                    <a:schemeClr val="bg1"/>
                  </a:solidFill>
                  <a:latin typeface="华文细黑" panose="02010600040101010101" pitchFamily="2" charset="-122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7279037" y="2236503"/>
            <a:ext cx="1636795" cy="2302963"/>
            <a:chOff x="6581536" y="941981"/>
            <a:chExt cx="1872051" cy="1872051"/>
          </a:xfrm>
          <a:solidFill>
            <a:schemeClr val="accent1"/>
          </a:solidFill>
        </p:grpSpPr>
        <p:sp>
          <p:nvSpPr>
            <p:cNvPr id="28" name="矩形 27"/>
            <p:cNvSpPr/>
            <p:nvPr/>
          </p:nvSpPr>
          <p:spPr>
            <a:xfrm>
              <a:off x="6581536" y="941981"/>
              <a:ext cx="1872051" cy="18720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华文细黑" panose="02010600040101010101" pitchFamily="2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6703846" y="1169648"/>
              <a:ext cx="1563112" cy="1041889"/>
              <a:chOff x="4757442" y="3072904"/>
              <a:chExt cx="1563112" cy="1041889"/>
            </a:xfrm>
            <a:grpFill/>
          </p:grpSpPr>
          <p:sp>
            <p:nvSpPr>
              <p:cNvPr id="30" name="Text Box 10"/>
              <p:cNvSpPr txBox="1">
                <a:spLocks noChangeArrowheads="1"/>
              </p:cNvSpPr>
              <p:nvPr/>
            </p:nvSpPr>
            <p:spPr bwMode="auto">
              <a:xfrm>
                <a:off x="4757442" y="3877114"/>
                <a:ext cx="1563112" cy="2376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45720" tIns="22860" rIns="45720" bIns="22860">
                <a:spAutoFit/>
              </a:bodyPr>
              <a:lstStyle/>
              <a:p>
                <a:pPr>
                  <a:defRPr/>
                </a:pPr>
                <a:r>
                  <a:rPr lang="zh-CN" altLang="en-US" sz="1600" dirty="0" smtClean="0">
                    <a:solidFill>
                      <a:srgbClr val="FFFFFF"/>
                    </a:solidFill>
                  </a:rPr>
                  <a:t>提升</a:t>
                </a:r>
                <a:r>
                  <a:rPr lang="zh-CN" altLang="en-US" sz="1600" dirty="0">
                    <a:solidFill>
                      <a:srgbClr val="FFFFFF"/>
                    </a:solidFill>
                  </a:rPr>
                  <a:t>办事效率</a:t>
                </a: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4960417" y="3072904"/>
                <a:ext cx="1157161" cy="575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 smtClean="0">
                    <a:solidFill>
                      <a:schemeClr val="bg1"/>
                    </a:solidFill>
                    <a:latin typeface="FontAwesome" pitchFamily="2" charset="0"/>
                  </a:rPr>
                  <a:t>4.</a:t>
                </a:r>
                <a:endParaRPr lang="zh-CN" altLang="en-US" sz="4000" dirty="0">
                  <a:solidFill>
                    <a:schemeClr val="bg1"/>
                  </a:solidFill>
                  <a:latin typeface="华文细黑" panose="02010600040101010101" pitchFamily="2" charset="-122"/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3845171" y="2236502"/>
            <a:ext cx="1636795" cy="2302965"/>
            <a:chOff x="2654121" y="941981"/>
            <a:chExt cx="1872051" cy="1872051"/>
          </a:xfrm>
          <a:solidFill>
            <a:schemeClr val="accent1"/>
          </a:solidFill>
        </p:grpSpPr>
        <p:sp>
          <p:nvSpPr>
            <p:cNvPr id="33" name="矩形 32"/>
            <p:cNvSpPr/>
            <p:nvPr/>
          </p:nvSpPr>
          <p:spPr>
            <a:xfrm>
              <a:off x="2654121" y="941981"/>
              <a:ext cx="1872051" cy="18720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华文细黑" panose="02010600040101010101" pitchFamily="2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2808589" y="1169649"/>
              <a:ext cx="1563112" cy="1041888"/>
              <a:chOff x="4820298" y="3082581"/>
              <a:chExt cx="1563112" cy="1041888"/>
            </a:xfrm>
            <a:grpFill/>
          </p:grpSpPr>
          <p:sp>
            <p:nvSpPr>
              <p:cNvPr id="35" name="Text Box 10"/>
              <p:cNvSpPr txBox="1">
                <a:spLocks noChangeArrowheads="1"/>
              </p:cNvSpPr>
              <p:nvPr/>
            </p:nvSpPr>
            <p:spPr bwMode="auto">
              <a:xfrm>
                <a:off x="4820298" y="3886790"/>
                <a:ext cx="1563112" cy="2376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45720" tIns="22860" rIns="45720" bIns="22860">
                <a:spAutoFit/>
              </a:bodyPr>
              <a:lstStyle/>
              <a:p>
                <a:pPr>
                  <a:defRPr/>
                </a:pPr>
                <a:r>
                  <a:rPr lang="zh-CN" altLang="en-US" sz="1600" dirty="0">
                    <a:solidFill>
                      <a:srgbClr val="FFFFFF"/>
                    </a:solidFill>
                  </a:rPr>
                  <a:t>规范业务流程</a:t>
                </a: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996940" y="3082581"/>
                <a:ext cx="1157161" cy="575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 smtClean="0">
                    <a:solidFill>
                      <a:schemeClr val="bg1"/>
                    </a:solidFill>
                    <a:latin typeface="FontAwesome" pitchFamily="2" charset="0"/>
                  </a:rPr>
                  <a:t>2.</a:t>
                </a:r>
                <a:endParaRPr lang="zh-CN" altLang="en-US" sz="4000" dirty="0">
                  <a:solidFill>
                    <a:schemeClr val="bg1"/>
                  </a:solidFill>
                  <a:latin typeface="华文细黑" panose="02010600040101010101" pitchFamily="2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2128237" y="4644289"/>
            <a:ext cx="1636795" cy="2302965"/>
            <a:chOff x="690413" y="2899241"/>
            <a:chExt cx="1872051" cy="187205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8" name="矩形 37"/>
            <p:cNvSpPr/>
            <p:nvPr/>
          </p:nvSpPr>
          <p:spPr>
            <a:xfrm>
              <a:off x="690413" y="2899241"/>
              <a:ext cx="1872051" cy="18720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华文细黑" panose="02010600040101010101" pitchFamily="2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844883" y="3096664"/>
              <a:ext cx="1563112" cy="1018128"/>
              <a:chOff x="4783750" y="3105177"/>
              <a:chExt cx="1563112" cy="1018128"/>
            </a:xfrm>
            <a:grpFill/>
          </p:grpSpPr>
          <p:sp>
            <p:nvSpPr>
              <p:cNvPr id="40" name="Text Box 10"/>
              <p:cNvSpPr txBox="1">
                <a:spLocks noChangeArrowheads="1"/>
              </p:cNvSpPr>
              <p:nvPr/>
            </p:nvSpPr>
            <p:spPr bwMode="auto">
              <a:xfrm>
                <a:off x="4783750" y="3885626"/>
                <a:ext cx="1563112" cy="2376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45720" tIns="22860" rIns="45720" bIns="22860">
                <a:spAutoFit/>
              </a:bodyPr>
              <a:lstStyle/>
              <a:p>
                <a:pPr>
                  <a:defRPr/>
                </a:pPr>
                <a:r>
                  <a:rPr lang="zh-CN" altLang="en-US" sz="1600" dirty="0"/>
                  <a:t>减轻人员负担</a:t>
                </a: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4944311" y="3105177"/>
                <a:ext cx="1157161" cy="575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 smtClean="0">
                    <a:solidFill>
                      <a:schemeClr val="bg1"/>
                    </a:solidFill>
                    <a:latin typeface="FontAwesome" pitchFamily="2" charset="0"/>
                  </a:rPr>
                  <a:t>1.</a:t>
                </a:r>
                <a:endParaRPr lang="zh-CN" altLang="en-US" sz="4000" dirty="0">
                  <a:solidFill>
                    <a:schemeClr val="bg1"/>
                  </a:solidFill>
                  <a:latin typeface="华文细黑" panose="02010600040101010101" pitchFamily="2" charset="-122"/>
                </a:endParaRPr>
              </a:p>
            </p:txBody>
          </p:sp>
        </p:grp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71" y="4644288"/>
            <a:ext cx="1635103" cy="2302964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2" t="1936" r="34764"/>
          <a:stretch/>
        </p:blipFill>
        <p:spPr>
          <a:xfrm>
            <a:off x="2128236" y="2236502"/>
            <a:ext cx="1636796" cy="2302964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1" r="13989" b="7793"/>
          <a:stretch/>
        </p:blipFill>
        <p:spPr>
          <a:xfrm>
            <a:off x="5565272" y="2236503"/>
            <a:ext cx="1633627" cy="2302964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5" r="12502"/>
          <a:stretch/>
        </p:blipFill>
        <p:spPr>
          <a:xfrm>
            <a:off x="7277347" y="4644288"/>
            <a:ext cx="1638486" cy="23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050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accent1"/>
          </a:fgClr>
          <a:bgClr>
            <a:schemeClr val="accent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69032" y="3444936"/>
            <a:ext cx="34817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400" kern="100" dirty="0" smtClean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数据处理</a:t>
            </a:r>
            <a:endParaRPr lang="zh-CN" altLang="zh-CN" sz="4400" kern="100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66193" y="4452299"/>
            <a:ext cx="34874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461227" y="2000646"/>
            <a:ext cx="1297386" cy="1344240"/>
            <a:chOff x="5434135" y="1315452"/>
            <a:chExt cx="1580321" cy="1580321"/>
          </a:xfrm>
        </p:grpSpPr>
        <p:sp>
          <p:nvSpPr>
            <p:cNvPr id="2" name="椭圆 1"/>
            <p:cNvSpPr/>
            <p:nvPr/>
          </p:nvSpPr>
          <p:spPr>
            <a:xfrm>
              <a:off x="5434135" y="1315452"/>
              <a:ext cx="1580321" cy="158032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5684045" y="1658520"/>
              <a:ext cx="1080500" cy="88544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44868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/>
        </p:nvSpPr>
        <p:spPr>
          <a:xfrm>
            <a:off x="1814957" y="6008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源数据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24025" y="2181224"/>
            <a:ext cx="1055604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957" y="1627422"/>
            <a:ext cx="5847619" cy="3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972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/>
        </p:nvSpPr>
        <p:spPr>
          <a:xfrm>
            <a:off x="1814957" y="60084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划分等级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24025" y="2181224"/>
            <a:ext cx="1055604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45532" y="1916349"/>
            <a:ext cx="4970834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固定区间</a:t>
            </a:r>
            <a:r>
              <a:rPr lang="zh-CN" altLang="zh-CN" dirty="0" smtClean="0"/>
              <a:t>法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等分区间</a:t>
            </a:r>
            <a:r>
              <a:rPr lang="zh-CN" altLang="zh-CN" dirty="0" smtClean="0"/>
              <a:t>法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排序量化法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45532" y="4007796"/>
            <a:ext cx="4591455" cy="1286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[0,70]</a:t>
            </a:r>
            <a:r>
              <a:rPr lang="zh-CN" altLang="zh-CN" dirty="0"/>
              <a:t>设定为“</a:t>
            </a:r>
            <a:r>
              <a:rPr lang="en-US" altLang="zh-CN" dirty="0"/>
              <a:t>1</a:t>
            </a:r>
            <a:r>
              <a:rPr lang="zh-CN" altLang="zh-CN" dirty="0" smtClean="0"/>
              <a:t>”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[</a:t>
            </a:r>
            <a:r>
              <a:rPr lang="en-US" altLang="zh-CN" dirty="0"/>
              <a:t>71,88]</a:t>
            </a:r>
            <a:r>
              <a:rPr lang="zh-CN" altLang="zh-CN" dirty="0"/>
              <a:t>设定为“</a:t>
            </a:r>
            <a:r>
              <a:rPr lang="en-US" altLang="zh-CN" dirty="0"/>
              <a:t>2</a:t>
            </a:r>
            <a:r>
              <a:rPr lang="zh-CN" altLang="zh-CN" dirty="0" smtClean="0"/>
              <a:t>”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[</a:t>
            </a:r>
            <a:r>
              <a:rPr lang="en-US" altLang="zh-CN" dirty="0"/>
              <a:t>89,100]</a:t>
            </a:r>
            <a:r>
              <a:rPr lang="zh-CN" altLang="zh-CN" dirty="0"/>
              <a:t>设定为“</a:t>
            </a:r>
            <a:r>
              <a:rPr lang="en-US" altLang="zh-CN" dirty="0"/>
              <a:t>3</a:t>
            </a:r>
            <a:r>
              <a:rPr lang="zh-CN" altLang="zh-CN" dirty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6791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/>
        </p:nvSpPr>
        <p:spPr>
          <a:xfrm>
            <a:off x="1814957" y="600847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转化后的数据</a:t>
            </a:r>
            <a:endParaRPr lang="zh-CN" altLang="en-US" sz="36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886075" y="1600200"/>
            <a:ext cx="100091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64624" y="2566956"/>
            <a:ext cx="119291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4"/>
          <p:cNvSpPr>
            <a:spLocks noChangeArrowheads="1"/>
          </p:cNvSpPr>
          <p:nvPr/>
        </p:nvSpPr>
        <p:spPr bwMode="auto">
          <a:xfrm>
            <a:off x="3238500" y="2460156"/>
            <a:ext cx="1181570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 r="19015" b="1629"/>
          <a:stretch/>
        </p:blipFill>
        <p:spPr>
          <a:xfrm>
            <a:off x="1608158" y="1499852"/>
            <a:ext cx="8352965" cy="537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578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accent1"/>
          </a:fgClr>
          <a:bgClr>
            <a:schemeClr val="accent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69032" y="3444936"/>
            <a:ext cx="34817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400" kern="100" dirty="0" smtClean="0">
                <a:solidFill>
                  <a:schemeClr val="bg1"/>
                </a:solidFill>
                <a:latin typeface="方正兰亭细黑_GBK" panose="02000000000000000000" pitchFamily="2" charset="-122"/>
                <a:ea typeface="方正兰亭细黑_GBK" panose="02000000000000000000" pitchFamily="2" charset="-122"/>
                <a:cs typeface="Times New Roman" panose="02020603050405020304" pitchFamily="18" charset="0"/>
              </a:rPr>
              <a:t>数据挖掘</a:t>
            </a:r>
            <a:endParaRPr lang="zh-CN" altLang="zh-CN" sz="4400" kern="100" dirty="0">
              <a:solidFill>
                <a:schemeClr val="bg1"/>
              </a:solidFill>
              <a:latin typeface="方正兰亭细黑_GBK" panose="02000000000000000000" pitchFamily="2" charset="-122"/>
              <a:ea typeface="方正兰亭细黑_GBK" panose="02000000000000000000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66193" y="4452299"/>
            <a:ext cx="34874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461227" y="1933575"/>
            <a:ext cx="1297386" cy="1411311"/>
            <a:chOff x="5434135" y="1315452"/>
            <a:chExt cx="1580321" cy="1580321"/>
          </a:xfrm>
        </p:grpSpPr>
        <p:sp>
          <p:nvSpPr>
            <p:cNvPr id="2" name="椭圆 1"/>
            <p:cNvSpPr/>
            <p:nvPr/>
          </p:nvSpPr>
          <p:spPr>
            <a:xfrm>
              <a:off x="5434135" y="1315452"/>
              <a:ext cx="1580321" cy="158032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18"/>
            <p:cNvSpPr>
              <a:spLocks noChangeAspect="1" noEditPoints="1"/>
            </p:cNvSpPr>
            <p:nvPr/>
          </p:nvSpPr>
          <p:spPr bwMode="auto">
            <a:xfrm>
              <a:off x="5781302" y="1521292"/>
              <a:ext cx="900000" cy="1079474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42147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论文答辩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8134811"/>
  <p:tag name="MH_LIBRARY" val="GRAPHIC"/>
  <p:tag name="MH_TYPE" val="SubTitle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8134811"/>
  <p:tag name="MH_LIBRARY" val="GRAPHIC"/>
  <p:tag name="MH_TYPE" val="Other"/>
  <p:tag name="MH_ORDER" val="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8134811"/>
  <p:tag name="MH_LIBRARY" val="GRAPHIC"/>
  <p:tag name="MH_TYPE" val="Other"/>
  <p:tag name="MH_ORDER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8134811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8134811"/>
  <p:tag name="MH_LIBRARY" val="GRAPHIC"/>
  <p:tag name="MH_TYPE" val="Other"/>
  <p:tag name="MH_ORDER" val="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8134811"/>
  <p:tag name="MH_LIBRARY" val="GRAPHIC"/>
  <p:tag name="MH_TYPE" val="Other"/>
  <p:tag name="MH_ORDER" val="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8134811"/>
  <p:tag name="MH_LIBRARY" val="GRAPHIC"/>
  <p:tag name="MH_TYPE" val="Sub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08134811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">
  <a:themeElements>
    <a:clrScheme name="达芬奇的左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A3D52"/>
      </a:accent1>
      <a:accent2>
        <a:srgbClr val="C4AF99"/>
      </a:accent2>
      <a:accent3>
        <a:srgbClr val="5B6C83"/>
      </a:accent3>
      <a:accent4>
        <a:srgbClr val="D7CCB8"/>
      </a:accent4>
      <a:accent5>
        <a:srgbClr val="38526E"/>
      </a:accent5>
      <a:accent6>
        <a:srgbClr val="BFBFBF"/>
      </a:accent6>
      <a:hlink>
        <a:srgbClr val="2A3D52"/>
      </a:hlink>
      <a:folHlink>
        <a:srgbClr val="C4AF99"/>
      </a:folHlink>
    </a:clrScheme>
    <a:fontScheme name="Lao UI">
      <a:majorFont>
        <a:latin typeface="Lao UI"/>
        <a:ea typeface="微软雅黑"/>
        <a:cs typeface=""/>
      </a:majorFont>
      <a:minorFont>
        <a:latin typeface="Lao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3056</TotalTime>
  <Words>317</Words>
  <Application>Microsoft Office PowerPoint</Application>
  <PresentationFormat>自定义</PresentationFormat>
  <Paragraphs>83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FontAwesome</vt:lpstr>
      <vt:lpstr>Lao UI</vt:lpstr>
      <vt:lpstr>等线</vt:lpstr>
      <vt:lpstr>方正大标宋简体</vt:lpstr>
      <vt:lpstr>方正兰亭细黑_GBK</vt:lpstr>
      <vt:lpstr>黑体</vt:lpstr>
      <vt:lpstr>华文行楷</vt:lpstr>
      <vt:lpstr>华文细黑</vt:lpstr>
      <vt:lpstr>宋体</vt:lpstr>
      <vt:lpstr>微软雅黑</vt:lpstr>
      <vt:lpstr>Arial</vt:lpstr>
      <vt:lpstr>Calibri</vt:lpstr>
      <vt:lpstr>Impact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creator>Penelope</dc:creator>
  <cp:lastModifiedBy>吕梦天</cp:lastModifiedBy>
  <cp:revision>331</cp:revision>
  <dcterms:created xsi:type="dcterms:W3CDTF">2014-06-18T03:33:50Z</dcterms:created>
  <dcterms:modified xsi:type="dcterms:W3CDTF">2017-04-16T12:34:05Z</dcterms:modified>
</cp:coreProperties>
</file>