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  <p:sldMasterId id="2147483836" r:id="rId2"/>
  </p:sldMasterIdLst>
  <p:sldIdLst>
    <p:sldId id="256" r:id="rId3"/>
    <p:sldId id="266" r:id="rId4"/>
    <p:sldId id="267" r:id="rId5"/>
    <p:sldId id="271" r:id="rId6"/>
    <p:sldId id="268" r:id="rId7"/>
    <p:sldId id="269" r:id="rId8"/>
    <p:sldId id="259" r:id="rId9"/>
    <p:sldId id="257" r:id="rId10"/>
    <p:sldId id="260" r:id="rId11"/>
    <p:sldId id="262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097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94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42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8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88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39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9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4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28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84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68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7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0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1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9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4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9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11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pengcheng@cmbc.com.c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ikexueyuan.com/project/git-tutorial/" TargetMode="External"/><Relationship Id="rId2" Type="http://schemas.openxmlformats.org/officeDocument/2006/relationships/hyperlink" Target="http://wiki.jikexueyuan.com/project/intellij-idea-tutorial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iki.jikexueyuan.com/project/maven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zh.hortonworks.com/blog/" TargetMode="External"/><Relationship Id="rId13" Type="http://schemas.openxmlformats.org/officeDocument/2006/relationships/hyperlink" Target="http://www.taobao.com/" TargetMode="External"/><Relationship Id="rId3" Type="http://schemas.openxmlformats.org/officeDocument/2006/relationships/hyperlink" Target="https://www.hadoopweekly.com/" TargetMode="External"/><Relationship Id="rId7" Type="http://schemas.openxmlformats.org/officeDocument/2006/relationships/hyperlink" Target="http://spark.tc/blog/" TargetMode="External"/><Relationship Id="rId12" Type="http://schemas.openxmlformats.org/officeDocument/2006/relationships/hyperlink" Target="http://twitter.github.io/scala_school/zh_cn/index.html" TargetMode="External"/><Relationship Id="rId2" Type="http://schemas.openxmlformats.org/officeDocument/2006/relationships/hyperlink" Target="http://blog.cloudera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atabricks.com/blog" TargetMode="External"/><Relationship Id="rId11" Type="http://schemas.openxmlformats.org/officeDocument/2006/relationships/hyperlink" Target="http://www.jikexueyuan.com/" TargetMode="External"/><Relationship Id="rId5" Type="http://schemas.openxmlformats.org/officeDocument/2006/relationships/hyperlink" Target="https://www.elastic.co/blog" TargetMode="External"/><Relationship Id="rId10" Type="http://schemas.openxmlformats.org/officeDocument/2006/relationships/hyperlink" Target="http://www.infoq.com/" TargetMode="External"/><Relationship Id="rId4" Type="http://schemas.openxmlformats.org/officeDocument/2006/relationships/hyperlink" Target="https://allthingshadoop.com/" TargetMode="External"/><Relationship Id="rId9" Type="http://schemas.openxmlformats.org/officeDocument/2006/relationships/hyperlink" Target="https://www.gitbook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anhanwu/How-To-Ask-Questions-The-Smart-Way" TargetMode="External"/><Relationship Id="rId2" Type="http://schemas.openxmlformats.org/officeDocument/2006/relationships/hyperlink" Target="http://www.infoq.com/cn/articles/how-to-correctly-use-the-open-source-projec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infoq.com/cn/news/2014/04/learn-open-source" TargetMode="External"/><Relationship Id="rId5" Type="http://schemas.openxmlformats.org/officeDocument/2006/relationships/hyperlink" Target="http://www.jianshu.com/p/689d31980133" TargetMode="External"/><Relationship Id="rId4" Type="http://schemas.openxmlformats.org/officeDocument/2006/relationships/hyperlink" Target="http://www.cnblogs.com/dotey/p/481263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vxhome.in/ebooks/programming_development&#65292;http:/scanlibs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" TargetMode="External"/><Relationship Id="rId2" Type="http://schemas.openxmlformats.org/officeDocument/2006/relationships/hyperlink" Target="https://cwiki.apache.org/confluence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zhihu.sogou.com/" TargetMode="External"/><Relationship Id="rId4" Type="http://schemas.openxmlformats.org/officeDocument/2006/relationships/hyperlink" Target="http://weixin.sogou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hihu.com/question/20070065" TargetMode="External"/><Relationship Id="rId2" Type="http://schemas.openxmlformats.org/officeDocument/2006/relationships/hyperlink" Target="http://wiki.jikexueyuan.com/project/github-developer-guides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mailing_lists.html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aod.cn/hosts/2016-google-hosts.html" TargetMode="External"/><Relationship Id="rId2" Type="http://schemas.openxmlformats.org/officeDocument/2006/relationships/hyperlink" Target="http://github.com/getlantern/lantern-binaries/blob/master/lantern-installer-beta.exe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zhihu.com/question/20161362" TargetMode="External"/><Relationship Id="rId4" Type="http://schemas.openxmlformats.org/officeDocument/2006/relationships/hyperlink" Target="https://www.google.com/ncr&#160;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zhangwenli.com/blog/2016/02/21/ask-for-technical-help/" TargetMode="External"/><Relationship Id="rId5" Type="http://schemas.openxmlformats.org/officeDocument/2006/relationships/hyperlink" Target="http://zhangwenli.com/blog/2016/02/19/ask-for-technical-help/" TargetMode="External"/><Relationship Id="rId4" Type="http://schemas.openxmlformats.org/officeDocument/2006/relationships/hyperlink" Target="https://www.zhihu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223" y="612912"/>
            <a:ext cx="9605554" cy="2387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/>
              <a:t>开</a:t>
            </a:r>
            <a:r>
              <a:rPr lang="zh-CN" altLang="en-US" sz="5400" dirty="0" smtClean="0"/>
              <a:t>源</a:t>
            </a:r>
            <a:r>
              <a:rPr lang="zh-CN" altLang="en-US" sz="5400" smtClean="0"/>
              <a:t>项目学习方法与资源导引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zh-CN" altLang="en-US" dirty="0" smtClean="0"/>
              <a:t>黄鹏程 </a:t>
            </a:r>
            <a:fld id="{C722A711-2326-41AB-8C64-D3C51574D83E}" type="datetime3">
              <a:rPr lang="zh-CN" altLang="en-US" smtClean="0"/>
              <a:pPr algn="r"/>
              <a:t>2016年6月12日星期日</a:t>
            </a:fld>
            <a:endParaRPr lang="en-US" altLang="zh-CN" dirty="0" smtClean="0"/>
          </a:p>
          <a:p>
            <a:pPr algn="r"/>
            <a:r>
              <a:rPr lang="en-US" altLang="zh-CN" dirty="0" smtClean="0">
                <a:hlinkClick r:id="rId2"/>
              </a:rPr>
              <a:t>huangpengcheng@cmbc.com.cn</a:t>
            </a:r>
            <a:endParaRPr lang="en-US" altLang="zh-CN" dirty="0" smtClean="0"/>
          </a:p>
          <a:p>
            <a:pPr algn="r"/>
            <a:r>
              <a:rPr lang="zh-CN" altLang="en-US" dirty="0"/>
              <a:t>微</a:t>
            </a:r>
            <a:r>
              <a:rPr lang="zh-CN" altLang="en-US" dirty="0" smtClean="0"/>
              <a:t>信：</a:t>
            </a:r>
            <a:r>
              <a:rPr lang="en-US" altLang="zh-CN" dirty="0" err="1" smtClean="0"/>
              <a:t>gnuhpc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3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3200" dirty="0"/>
              <a:t>IDE</a:t>
            </a:r>
            <a:r>
              <a:rPr lang="zh-CN" altLang="en-US" sz="3200" dirty="0"/>
              <a:t>方面：</a:t>
            </a:r>
            <a:r>
              <a:rPr lang="en-US" altLang="zh-CN" sz="3200" dirty="0"/>
              <a:t>Say Goodbye to Eclipse</a:t>
            </a:r>
            <a:r>
              <a:rPr lang="zh-CN" altLang="en-US" sz="3200" dirty="0"/>
              <a:t>，</a:t>
            </a:r>
            <a:r>
              <a:rPr lang="en-US" altLang="zh-CN" sz="3200" dirty="0"/>
              <a:t>Hello </a:t>
            </a:r>
            <a:r>
              <a:rPr lang="en-US" altLang="zh-CN" sz="3200" dirty="0" err="1"/>
              <a:t>Intellij</a:t>
            </a:r>
            <a:endParaRPr lang="en-US" altLang="zh-CN" sz="3200" dirty="0"/>
          </a:p>
          <a:p>
            <a:pPr marL="201168" lvl="1" indent="0">
              <a:buNone/>
            </a:pPr>
            <a:r>
              <a:rPr lang="en-US" altLang="zh-CN" sz="2400" dirty="0">
                <a:hlinkClick r:id="rId2"/>
              </a:rPr>
              <a:t>http://wiki.jikexueyuan.com/project/intellij-idea-tutorial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3200" dirty="0"/>
              <a:t>代码版本管理方面：</a:t>
            </a:r>
            <a:r>
              <a:rPr lang="en-US" altLang="zh-CN" sz="3200" dirty="0"/>
              <a:t>Say Goodbye to SVN</a:t>
            </a:r>
            <a:r>
              <a:rPr lang="zh-CN" altLang="en-US" sz="3200" dirty="0"/>
              <a:t>， </a:t>
            </a:r>
            <a:r>
              <a:rPr lang="en-US" altLang="zh-CN" sz="3200" dirty="0"/>
              <a:t>Hello GIT</a:t>
            </a:r>
          </a:p>
          <a:p>
            <a:pPr marL="201168" lvl="1" indent="0">
              <a:buNone/>
            </a:pPr>
            <a:r>
              <a:rPr lang="en-US" altLang="zh-CN" sz="2400" dirty="0">
                <a:hlinkClick r:id="rId3"/>
              </a:rPr>
              <a:t>http://wiki.jikexueyuan.com/project/git-tutorial</a:t>
            </a:r>
            <a:r>
              <a:rPr lang="en-US" altLang="zh-CN" sz="2400" dirty="0" smtClean="0">
                <a:hlinkClick r:id="rId3"/>
              </a:rPr>
              <a:t>/</a:t>
            </a:r>
            <a:endParaRPr lang="en-US" altLang="zh-CN" sz="2400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3200" dirty="0"/>
              <a:t>代码编译管理方面：</a:t>
            </a:r>
            <a:r>
              <a:rPr lang="en-US" altLang="zh-CN" sz="3200" dirty="0"/>
              <a:t>Say Goodbye to copying jar , Hello Maven</a:t>
            </a:r>
          </a:p>
          <a:p>
            <a:pPr marL="201168" lvl="1" indent="0">
              <a:buNone/>
            </a:pPr>
            <a:r>
              <a:rPr lang="en-US" altLang="zh-CN" sz="2400" dirty="0">
                <a:hlinkClick r:id="rId4"/>
              </a:rPr>
              <a:t>http://wiki.jikexueyuan.com/project/maven</a:t>
            </a:r>
            <a:r>
              <a:rPr lang="en-US" altLang="zh-CN" sz="2400" dirty="0" smtClean="0">
                <a:hlinkClick r:id="rId4"/>
              </a:rPr>
              <a:t>/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93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常看的技术网站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3670663" cy="4023360"/>
          </a:xfrm>
        </p:spPr>
        <p:txBody>
          <a:bodyPr>
            <a:noAutofit/>
          </a:bodyPr>
          <a:lstStyle/>
          <a:p>
            <a:r>
              <a:rPr lang="en-US" altLang="zh-CN" sz="1800" b="1" dirty="0" smtClean="0">
                <a:hlinkClick r:id="rId2"/>
              </a:rPr>
              <a:t>http://blog</a:t>
            </a:r>
            <a:r>
              <a:rPr lang="en-US" altLang="zh-CN" sz="1800" dirty="0" smtClean="0">
                <a:hlinkClick r:id="rId2"/>
              </a:rPr>
              <a:t>.</a:t>
            </a:r>
            <a:r>
              <a:rPr lang="en-US" altLang="zh-CN" sz="1800" b="1" dirty="0" smtClean="0">
                <a:hlinkClick r:id="rId2"/>
              </a:rPr>
              <a:t>cloudera</a:t>
            </a:r>
            <a:r>
              <a:rPr lang="en-US" altLang="zh-CN" sz="1800" dirty="0" smtClean="0">
                <a:hlinkClick r:id="rId2"/>
              </a:rPr>
              <a:t>.com</a:t>
            </a:r>
            <a:endParaRPr lang="en-US" altLang="zh-CN" sz="1800" dirty="0" smtClean="0"/>
          </a:p>
          <a:p>
            <a:r>
              <a:rPr lang="en-US" altLang="zh-CN" sz="1800" dirty="0" smtClean="0">
                <a:hlinkClick r:id="rId3"/>
              </a:rPr>
              <a:t>https://www.hadoopweekly.com/</a:t>
            </a:r>
            <a:endParaRPr lang="en-US" altLang="zh-CN" sz="1800" dirty="0" smtClean="0"/>
          </a:p>
          <a:p>
            <a:r>
              <a:rPr lang="en-US" altLang="zh-CN" sz="1800" dirty="0" smtClean="0">
                <a:hlinkClick r:id="rId4"/>
              </a:rPr>
              <a:t>https://allthingshadoop.com/</a:t>
            </a:r>
            <a:endParaRPr lang="en-US" altLang="zh-CN" sz="1800" dirty="0" smtClean="0"/>
          </a:p>
          <a:p>
            <a:r>
              <a:rPr lang="en-US" altLang="zh-CN" sz="1800" dirty="0" smtClean="0">
                <a:hlinkClick r:id="rId5"/>
              </a:rPr>
              <a:t>https://www.elastic.co/blog</a:t>
            </a:r>
            <a:endParaRPr lang="en-US" altLang="zh-CN" sz="1800" dirty="0" smtClean="0"/>
          </a:p>
          <a:p>
            <a:r>
              <a:rPr lang="en-US" altLang="zh-CN" sz="1800" dirty="0" smtClean="0">
                <a:hlinkClick r:id="rId6"/>
              </a:rPr>
              <a:t>https://databricks.com/blog</a:t>
            </a:r>
            <a:endParaRPr lang="en-US" altLang="zh-CN" sz="1800" dirty="0" smtClean="0"/>
          </a:p>
          <a:p>
            <a:r>
              <a:rPr lang="en-US" altLang="zh-CN" sz="1800" dirty="0" smtClean="0">
                <a:hlinkClick r:id="rId7"/>
              </a:rPr>
              <a:t>http://spark.tc/blog/</a:t>
            </a:r>
            <a:endParaRPr lang="en-US" altLang="zh-CN" sz="1800" dirty="0" smtClean="0"/>
          </a:p>
        </p:txBody>
      </p:sp>
      <p:sp>
        <p:nvSpPr>
          <p:cNvPr id="4" name="矩形 3"/>
          <p:cNvSpPr/>
          <p:nvPr/>
        </p:nvSpPr>
        <p:spPr>
          <a:xfrm>
            <a:off x="5869578" y="184573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8"/>
              </a:rPr>
              <a:t>http://zh.hortonworks.com/blog/</a:t>
            </a:r>
            <a:endParaRPr lang="en-US" altLang="zh-CN" dirty="0"/>
          </a:p>
          <a:p>
            <a:r>
              <a:rPr lang="en-US" altLang="zh-CN" dirty="0">
                <a:hlinkClick r:id="rId9"/>
              </a:rPr>
              <a:t>https://www.gitbook.com/</a:t>
            </a:r>
            <a:endParaRPr lang="en-US" altLang="zh-CN" dirty="0"/>
          </a:p>
          <a:p>
            <a:r>
              <a:rPr lang="en-US" altLang="zh-CN" dirty="0">
                <a:hlinkClick r:id="rId10"/>
              </a:rPr>
              <a:t>http://www.infoq.com</a:t>
            </a:r>
            <a:endParaRPr lang="en-US" altLang="zh-CN" dirty="0"/>
          </a:p>
          <a:p>
            <a:r>
              <a:rPr lang="en-US" altLang="zh-CN" dirty="0" smtClean="0">
                <a:hlinkClick r:id="rId11"/>
              </a:rPr>
              <a:t>http</a:t>
            </a:r>
            <a:r>
              <a:rPr lang="en-US" altLang="zh-CN" dirty="0">
                <a:hlinkClick r:id="rId11"/>
              </a:rPr>
              <a:t>://www.jikexueyuan.com</a:t>
            </a:r>
            <a:endParaRPr lang="en-US" altLang="zh-CN" dirty="0"/>
          </a:p>
          <a:p>
            <a:r>
              <a:rPr lang="en-US" altLang="zh-CN" dirty="0">
                <a:hlinkClick r:id="rId12"/>
              </a:rPr>
              <a:t>http://</a:t>
            </a:r>
            <a:r>
              <a:rPr lang="en-US" altLang="zh-CN" dirty="0" smtClean="0">
                <a:hlinkClick r:id="rId12"/>
              </a:rPr>
              <a:t>twitter.github.io/scala_school/zh_cn/index.html</a:t>
            </a:r>
            <a:endParaRPr lang="en-US" altLang="zh-CN" dirty="0" smtClean="0"/>
          </a:p>
          <a:p>
            <a:r>
              <a:rPr lang="en-US" altLang="zh-CN">
                <a:hlinkClick r:id="rId13"/>
              </a:rPr>
              <a:t>http://</a:t>
            </a:r>
            <a:r>
              <a:rPr lang="en-US" altLang="zh-CN" smtClean="0">
                <a:hlinkClick r:id="rId13"/>
              </a:rPr>
              <a:t>www.taobao.com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703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223" y="612912"/>
            <a:ext cx="9605554" cy="2387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354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www.infoq.com/cn/articles/how-to-correctly-use-the-open-source-project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github.com/ryanhanwu/How-To-Ask-Questions-The-Smart-Way</a:t>
            </a:r>
            <a:endParaRPr lang="en-US" altLang="zh-CN" dirty="0" smtClean="0"/>
          </a:p>
          <a:p>
            <a:r>
              <a:rPr lang="zh-CN" altLang="en-US" dirty="0">
                <a:hlinkClick r:id="rId4"/>
              </a:rPr>
              <a:t>http://www.cnblogs.com/dotey/p/4812633.</a:t>
            </a:r>
            <a:r>
              <a:rPr lang="zh-CN" altLang="en-US" dirty="0" smtClean="0">
                <a:hlinkClick r:id="rId4"/>
              </a:rPr>
              <a:t>htm</a:t>
            </a:r>
            <a:r>
              <a:rPr lang="en-US" altLang="zh-CN" dirty="0" smtClean="0">
                <a:hlinkClick r:id="rId4"/>
              </a:rPr>
              <a:t>l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www.jianshu.com/p/689d31980133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www.infoq.com/cn/news/2014/04/learn-open-source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en-US" altLang="zh-CN" dirty="0" smtClean="0"/>
              <a:t>get</a:t>
            </a:r>
            <a:r>
              <a:rPr lang="zh-CN" altLang="en-US" dirty="0" smtClean="0"/>
              <a:t>一项新技术</a:t>
            </a:r>
            <a:r>
              <a:rPr lang="en-US" altLang="zh-CN" dirty="0" smtClean="0"/>
              <a:t>--</a:t>
            </a:r>
            <a:r>
              <a:rPr lang="zh-CN" altLang="en-US" dirty="0" smtClean="0"/>
              <a:t>心态方法篇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CN" altLang="en-US" sz="3000" dirty="0"/>
              <a:t>积极开放的</a:t>
            </a:r>
            <a:r>
              <a:rPr lang="zh-CN" altLang="en-US" sz="3000" dirty="0" smtClean="0"/>
              <a:t>心态</a:t>
            </a:r>
            <a:endParaRPr lang="en-US" altLang="zh-CN" sz="3000" dirty="0" smtClean="0"/>
          </a:p>
          <a:p>
            <a:pPr marL="411480" lvl="2">
              <a:spcBef>
                <a:spcPts val="1000"/>
              </a:spcBef>
            </a:pPr>
            <a:r>
              <a:rPr lang="zh-CN" altLang="en-US" sz="2600" dirty="0"/>
              <a:t>不</a:t>
            </a:r>
            <a:r>
              <a:rPr lang="zh-CN" altLang="en-US" sz="2600" dirty="0" smtClean="0"/>
              <a:t>做强制的类比和比较</a:t>
            </a:r>
            <a:endParaRPr lang="en-US" altLang="zh-CN" sz="2600" dirty="0" smtClean="0"/>
          </a:p>
          <a:p>
            <a:pPr marL="411480" lvl="2">
              <a:spcBef>
                <a:spcPts val="1000"/>
              </a:spcBef>
            </a:pPr>
            <a:r>
              <a:rPr lang="zh-CN" altLang="en-US" sz="2600" dirty="0" smtClean="0"/>
              <a:t>学习区、恐慌区心态去理解新技术，</a:t>
            </a:r>
            <a:r>
              <a:rPr lang="en-US" altLang="zh-CN" sz="2600" dirty="0" smtClean="0"/>
              <a:t>stay hungry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3000" dirty="0"/>
              <a:t>Learning By </a:t>
            </a:r>
            <a:r>
              <a:rPr lang="en-US" altLang="zh-CN" sz="3000" dirty="0" smtClean="0"/>
              <a:t>Doing</a:t>
            </a:r>
          </a:p>
          <a:p>
            <a:pPr marL="411480" lvl="2">
              <a:spcBef>
                <a:spcPts val="1000"/>
              </a:spcBef>
            </a:pPr>
            <a:r>
              <a:rPr lang="zh-CN" altLang="en-US" sz="2600" dirty="0" smtClean="0"/>
              <a:t>最忌讳一直在看，开源的东西上手很快，容易有</a:t>
            </a:r>
            <a:r>
              <a:rPr lang="en-US" altLang="zh-CN" sz="2600" dirty="0" smtClean="0"/>
              <a:t>feeling</a:t>
            </a:r>
          </a:p>
          <a:p>
            <a:pPr marL="411480" lvl="2">
              <a:spcBef>
                <a:spcPts val="1000"/>
              </a:spcBef>
            </a:pPr>
            <a:r>
              <a:rPr lang="zh-CN" altLang="en-US" sz="2600" dirty="0" smtClean="0"/>
              <a:t>学习三阶段</a:t>
            </a:r>
            <a:endParaRPr lang="en-US" altLang="zh-CN" sz="2600" dirty="0" smtClean="0"/>
          </a:p>
          <a:p>
            <a:pPr marL="411480" lvl="2">
              <a:spcBef>
                <a:spcPts val="1000"/>
              </a:spcBef>
            </a:pPr>
            <a:endParaRPr lang="en-US" altLang="zh-CN" sz="2600" dirty="0" smtClean="0"/>
          </a:p>
          <a:p>
            <a:pPr marL="411480" lvl="2">
              <a:spcBef>
                <a:spcPts val="1000"/>
              </a:spcBef>
            </a:pPr>
            <a:endParaRPr lang="en-US" altLang="zh-CN" sz="2600" dirty="0" smtClean="0"/>
          </a:p>
          <a:p>
            <a:pPr marL="411480" lvl="2">
              <a:spcBef>
                <a:spcPts val="1000"/>
              </a:spcBef>
            </a:pPr>
            <a:endParaRPr lang="zh-CN" altLang="en-US" sz="2600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07218" y="46916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整体概览</a:t>
            </a:r>
          </a:p>
          <a:p>
            <a:r>
              <a:rPr lang="zh-CN" altLang="en-US" dirty="0"/>
              <a:t>明确阶段性目标，选择实践项目</a:t>
            </a:r>
          </a:p>
          <a:p>
            <a:r>
              <a:rPr lang="zh-CN" altLang="en-US" dirty="0"/>
              <a:t>搜集整理相关文章和开源项目，模仿借鉴</a:t>
            </a:r>
          </a:p>
        </p:txBody>
      </p:sp>
    </p:spTree>
    <p:extLst>
      <p:ext uri="{BB962C8B-B14F-4D97-AF65-F5344CB8AC3E}">
        <p14:creationId xmlns:p14="http://schemas.microsoft.com/office/powerpoint/2010/main" val="39893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en-US" altLang="zh-CN" dirty="0"/>
              <a:t>get</a:t>
            </a:r>
            <a:r>
              <a:rPr lang="zh-CN" altLang="en-US" dirty="0"/>
              <a:t>一项</a:t>
            </a:r>
            <a:r>
              <a:rPr lang="zh-CN" altLang="en-US" dirty="0" smtClean="0"/>
              <a:t>新</a:t>
            </a:r>
            <a:r>
              <a:rPr lang="zh-CN" altLang="en-US" dirty="0"/>
              <a:t>技术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英文篇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28600" lvl="1">
              <a:spcBef>
                <a:spcPts val="1000"/>
              </a:spcBef>
              <a:buSzPct val="100000"/>
            </a:pPr>
            <a:r>
              <a:rPr lang="zh-CN" altLang="en-US" sz="3000" dirty="0" smtClean="0"/>
              <a:t>不读英文书籍的工程师不是好工程师</a:t>
            </a:r>
            <a:endParaRPr lang="en-US" altLang="zh-CN" sz="3000" dirty="0" smtClean="0"/>
          </a:p>
          <a:p>
            <a:pPr marL="228600" lvl="1">
              <a:spcBef>
                <a:spcPts val="1000"/>
              </a:spcBef>
              <a:buSzPct val="100000"/>
            </a:pPr>
            <a:r>
              <a:rPr lang="zh-CN" altLang="en-US" sz="3000" dirty="0" smtClean="0"/>
              <a:t>大量</a:t>
            </a:r>
            <a:r>
              <a:rPr lang="zh-CN" altLang="en-US" sz="3000" dirty="0"/>
              <a:t>阅读英文原版书、项目文档和</a:t>
            </a:r>
            <a:r>
              <a:rPr lang="en-US" altLang="zh-CN" sz="3000" dirty="0" smtClean="0"/>
              <a:t>Blog</a:t>
            </a:r>
          </a:p>
          <a:p>
            <a:pPr marL="411480" lvl="2">
              <a:spcBef>
                <a:spcPts val="1000"/>
              </a:spcBef>
              <a:buSzPct val="100000"/>
            </a:pPr>
            <a:r>
              <a:rPr lang="zh-CN" altLang="en-US" sz="2600" dirty="0" smtClean="0"/>
              <a:t>英文的书籍比较新（</a:t>
            </a:r>
            <a:r>
              <a:rPr lang="en-US" altLang="zh-CN" sz="2600" dirty="0" err="1" smtClean="0"/>
              <a:t>lanbr</a:t>
            </a:r>
            <a:r>
              <a:rPr lang="zh-CN" altLang="en-US" sz="2600" dirty="0" smtClean="0"/>
              <a:t>、</a:t>
            </a:r>
            <a:r>
              <a:rPr lang="en-US" altLang="zh-CN" sz="2600" dirty="0">
                <a:hlinkClick r:id="rId2"/>
              </a:rPr>
              <a:t>http://</a:t>
            </a:r>
            <a:r>
              <a:rPr lang="en-US" altLang="zh-CN" sz="2600" dirty="0" smtClean="0">
                <a:hlinkClick r:id="rId2"/>
              </a:rPr>
              <a:t>avxhome.in/ebooks/programming_development</a:t>
            </a:r>
            <a:r>
              <a:rPr lang="zh-CN" altLang="en-US" sz="2600" dirty="0" smtClean="0">
                <a:hlinkClick r:id="rId2"/>
              </a:rPr>
              <a:t>，</a:t>
            </a:r>
            <a:r>
              <a:rPr lang="en-US" altLang="zh-CN" sz="2600" dirty="0">
                <a:hlinkClick r:id="rId2"/>
              </a:rPr>
              <a:t>http://scanlibs.com</a:t>
            </a:r>
            <a:r>
              <a:rPr lang="en-US" altLang="zh-CN" sz="2600" dirty="0" smtClean="0">
                <a:hlinkClick r:id="rId2"/>
              </a:rPr>
              <a:t>/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marL="411480" lvl="2">
              <a:spcBef>
                <a:spcPts val="1000"/>
              </a:spcBef>
              <a:buSzPct val="100000"/>
            </a:pPr>
            <a:r>
              <a:rPr lang="zh-CN" altLang="en-US" sz="2600" dirty="0" smtClean="0"/>
              <a:t>中译本慎重选择</a:t>
            </a:r>
            <a:endParaRPr lang="en-US" altLang="zh-CN" sz="2600" dirty="0" smtClean="0"/>
          </a:p>
          <a:p>
            <a:pPr marL="411480" lvl="2">
              <a:spcBef>
                <a:spcPts val="1000"/>
              </a:spcBef>
              <a:buSzPct val="100000"/>
            </a:pPr>
            <a:r>
              <a:rPr lang="zh-CN" altLang="en-US" sz="2600" dirty="0" smtClean="0"/>
              <a:t>国内的书籍要看评论</a:t>
            </a:r>
            <a:endParaRPr lang="en-US" altLang="zh-CN" sz="2600" dirty="0" smtClean="0"/>
          </a:p>
          <a:p>
            <a:pPr marL="411480" lvl="2">
              <a:spcBef>
                <a:spcPts val="1000"/>
              </a:spcBef>
              <a:buSzPct val="100000"/>
            </a:pPr>
            <a:r>
              <a:rPr lang="zh-CN" altLang="en-US" sz="2600" dirty="0" smtClean="0"/>
              <a:t>国内的</a:t>
            </a:r>
            <a:r>
              <a:rPr lang="en-US" altLang="zh-CN" sz="2600" dirty="0" smtClean="0"/>
              <a:t>Blog</a:t>
            </a:r>
            <a:r>
              <a:rPr lang="zh-CN" altLang="en-US" sz="2600" dirty="0" smtClean="0"/>
              <a:t>要辩证存疑的去看，尤其是一些原理、问题排查性质的东西</a:t>
            </a:r>
            <a:endParaRPr lang="en-US" altLang="zh-CN" sz="26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SzPct val="100000"/>
            </a:pPr>
            <a:r>
              <a:rPr lang="zh-CN" altLang="en-US" sz="3000" dirty="0" smtClean="0"/>
              <a:t>工具</a:t>
            </a:r>
            <a:endParaRPr lang="en-US" altLang="zh-CN" sz="3000" dirty="0" smtClean="0"/>
          </a:p>
          <a:p>
            <a:pPr marL="411480" lvl="2">
              <a:lnSpc>
                <a:spcPct val="100000"/>
              </a:lnSpc>
              <a:spcBef>
                <a:spcPts val="1000"/>
              </a:spcBef>
              <a:buSzPct val="100000"/>
            </a:pPr>
            <a:r>
              <a:rPr lang="en-US" altLang="zh-CN" sz="2600" dirty="0" smtClean="0"/>
              <a:t>Chrome</a:t>
            </a:r>
            <a:r>
              <a:rPr lang="zh-CN" altLang="en-US" sz="2600" dirty="0" smtClean="0"/>
              <a:t>插件</a:t>
            </a:r>
            <a:endParaRPr lang="en-US" altLang="zh-CN" sz="2600" dirty="0" smtClean="0"/>
          </a:p>
          <a:p>
            <a:pPr marL="411480" lvl="2">
              <a:lnSpc>
                <a:spcPct val="100000"/>
              </a:lnSpc>
              <a:spcBef>
                <a:spcPts val="1000"/>
              </a:spcBef>
              <a:buSzPct val="100000"/>
            </a:pPr>
            <a:r>
              <a:rPr lang="zh-CN" altLang="en-US" sz="2600" dirty="0"/>
              <a:t>有道词典</a:t>
            </a:r>
            <a:endParaRPr lang="en-US" altLang="zh-CN" sz="2600" dirty="0" smtClean="0"/>
          </a:p>
          <a:p>
            <a:pPr marL="411480" lvl="2">
              <a:lnSpc>
                <a:spcPct val="100000"/>
              </a:lnSpc>
              <a:spcBef>
                <a:spcPts val="1000"/>
              </a:spcBef>
              <a:buSzPct val="100000"/>
            </a:pPr>
            <a:endParaRPr lang="en-US" altLang="zh-CN" sz="2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5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en-US" altLang="zh-CN" dirty="0"/>
              <a:t>get</a:t>
            </a:r>
            <a:r>
              <a:rPr lang="zh-CN" altLang="en-US" dirty="0"/>
              <a:t>一项</a:t>
            </a:r>
            <a:r>
              <a:rPr lang="zh-CN" altLang="en-US" dirty="0" smtClean="0"/>
              <a:t>新技术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庖丁解牛四步走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CN" altLang="en-US" sz="3000" dirty="0"/>
              <a:t>了解开源项目是什么，并了解开源项目的应用场景</a:t>
            </a:r>
            <a:endParaRPr lang="en-US" altLang="zh-CN" sz="3000" dirty="0"/>
          </a:p>
          <a:p>
            <a:pPr marL="228600" lvl="1">
              <a:spcBef>
                <a:spcPts val="1000"/>
              </a:spcBef>
            </a:pPr>
            <a:r>
              <a:rPr lang="zh-CN" altLang="en-US" sz="3000" dirty="0"/>
              <a:t>熟悉开源项目，并能高效，快捷的使用它</a:t>
            </a:r>
            <a:endParaRPr lang="en-US" altLang="zh-CN" sz="3000" dirty="0"/>
          </a:p>
          <a:p>
            <a:pPr marL="228600" lvl="1">
              <a:spcBef>
                <a:spcPts val="1000"/>
              </a:spcBef>
            </a:pPr>
            <a:r>
              <a:rPr lang="zh-CN" altLang="en-US" sz="3000" dirty="0"/>
              <a:t>了解开源的架构设计方式，并能够应用这些架构设计方式</a:t>
            </a:r>
            <a:endParaRPr lang="en-US" altLang="zh-CN" sz="3000" dirty="0"/>
          </a:p>
          <a:p>
            <a:pPr marL="228600" lvl="1">
              <a:spcBef>
                <a:spcPts val="1000"/>
              </a:spcBef>
            </a:pPr>
            <a:r>
              <a:rPr lang="zh-CN" altLang="en-US" sz="3000" dirty="0"/>
              <a:t>摸索作者的架构思路</a:t>
            </a:r>
          </a:p>
        </p:txBody>
      </p:sp>
    </p:spTree>
    <p:extLst>
      <p:ext uri="{BB962C8B-B14F-4D97-AF65-F5344CB8AC3E}">
        <p14:creationId xmlns:p14="http://schemas.microsoft.com/office/powerpoint/2010/main" val="37543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如何深入跟踪一个开源产品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zh-CN" altLang="en-US" sz="3200" dirty="0"/>
              <a:t>阅读源代码和相关代码结构解析的文章</a:t>
            </a:r>
            <a:endParaRPr lang="en-US" altLang="zh-CN" sz="3200" dirty="0"/>
          </a:p>
          <a:p>
            <a:pPr marL="228600" lvl="1">
              <a:spcBef>
                <a:spcPts val="1000"/>
              </a:spcBef>
            </a:pPr>
            <a:r>
              <a:rPr lang="zh-CN" altLang="en-US" sz="3200" dirty="0"/>
              <a:t>阅读官方文档（最好的手册）和官方</a:t>
            </a:r>
            <a:r>
              <a:rPr lang="en-US" altLang="zh-CN" sz="3200" dirty="0"/>
              <a:t>Blog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3200" dirty="0"/>
              <a:t>阅读</a:t>
            </a:r>
            <a:r>
              <a:rPr lang="en-US" altLang="zh-CN" sz="3200" dirty="0"/>
              <a:t>Apache Wiki</a:t>
            </a:r>
            <a:r>
              <a:rPr lang="zh-CN" altLang="en-US" sz="3200" dirty="0"/>
              <a:t>，上边有很多</a:t>
            </a:r>
            <a:r>
              <a:rPr lang="en-US" altLang="zh-CN" sz="3200" dirty="0"/>
              <a:t>Design</a:t>
            </a:r>
            <a:r>
              <a:rPr lang="zh-CN" altLang="en-US" sz="3200" dirty="0"/>
              <a:t>思路和具体实现解析，甚至还有很多使用方法的例子</a:t>
            </a:r>
            <a:r>
              <a:rPr lang="zh-CN" altLang="en-US" sz="3200" dirty="0" smtClean="0"/>
              <a:t>。</a:t>
            </a:r>
            <a:r>
              <a:rPr lang="en-US" altLang="zh-CN" sz="3200" dirty="0" smtClean="0">
                <a:hlinkClick r:id="rId2"/>
              </a:rPr>
              <a:t>https</a:t>
            </a:r>
            <a:r>
              <a:rPr lang="en-US" altLang="zh-CN" sz="3200" dirty="0">
                <a:hlinkClick r:id="rId2"/>
              </a:rPr>
              <a:t>://cwiki.apache.org/confluence/</a:t>
            </a:r>
            <a:endParaRPr lang="en-US" altLang="zh-CN" sz="3200" dirty="0"/>
          </a:p>
          <a:p>
            <a:pPr marL="228600" lvl="1">
              <a:spcBef>
                <a:spcPts val="1000"/>
              </a:spcBef>
            </a:pPr>
            <a:r>
              <a:rPr lang="zh-CN" altLang="en-US" sz="3200" dirty="0" smtClean="0"/>
              <a:t>翻阅</a:t>
            </a:r>
            <a:r>
              <a:rPr lang="en-US" altLang="zh-CN" sz="3200" dirty="0" smtClean="0"/>
              <a:t>Apache Jira</a:t>
            </a:r>
            <a:r>
              <a:rPr lang="zh-CN" altLang="en-US" sz="3200" dirty="0" smtClean="0"/>
              <a:t>，查看</a:t>
            </a:r>
            <a:r>
              <a:rPr lang="en-US" altLang="zh-CN" sz="3200" dirty="0" smtClean="0"/>
              <a:t>New Feature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Improvement </a:t>
            </a:r>
            <a:r>
              <a:rPr lang="en-US" altLang="zh-CN" sz="3200" dirty="0" smtClean="0">
                <a:hlinkClick r:id="rId3"/>
              </a:rPr>
              <a:t>https</a:t>
            </a:r>
            <a:r>
              <a:rPr lang="en-US" altLang="zh-CN" sz="3200" dirty="0">
                <a:hlinkClick r:id="rId3"/>
              </a:rPr>
              <a:t>://</a:t>
            </a:r>
            <a:r>
              <a:rPr lang="en-US" altLang="zh-CN" sz="3200" dirty="0" smtClean="0">
                <a:hlinkClick r:id="rId3"/>
              </a:rPr>
              <a:t>issues.apache.org/jira</a:t>
            </a:r>
            <a:endParaRPr lang="en-US" altLang="zh-CN" sz="32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3200" dirty="0" smtClean="0"/>
              <a:t>Google</a:t>
            </a:r>
            <a:r>
              <a:rPr lang="zh-CN" altLang="en-US" sz="3200" dirty="0" smtClean="0"/>
              <a:t>最新的文章</a:t>
            </a:r>
            <a:endParaRPr lang="en-US" altLang="zh-CN" sz="3200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3200" dirty="0" smtClean="0"/>
              <a:t>微信公众号 </a:t>
            </a:r>
            <a:r>
              <a:rPr lang="en-US" altLang="zh-CN" sz="3200" dirty="0" smtClean="0">
                <a:hlinkClick r:id="rId4"/>
              </a:rPr>
              <a:t>http</a:t>
            </a:r>
            <a:r>
              <a:rPr lang="en-US" altLang="zh-CN" sz="3200" dirty="0">
                <a:hlinkClick r:id="rId4"/>
              </a:rPr>
              <a:t>://</a:t>
            </a:r>
            <a:r>
              <a:rPr lang="en-US" altLang="zh-CN" sz="3200" dirty="0" smtClean="0">
                <a:hlinkClick r:id="rId4"/>
              </a:rPr>
              <a:t>weixin.sogou.com</a:t>
            </a:r>
            <a:endParaRPr lang="en-US" altLang="zh-CN" sz="3200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3200" dirty="0"/>
              <a:t>知</a:t>
            </a:r>
            <a:r>
              <a:rPr lang="zh-CN" altLang="en-US" sz="3200" dirty="0" smtClean="0"/>
              <a:t>乎</a:t>
            </a:r>
            <a:r>
              <a:rPr lang="en-US" altLang="zh-CN" sz="3200" dirty="0">
                <a:hlinkClick r:id="rId5"/>
              </a:rPr>
              <a:t>http://</a:t>
            </a:r>
            <a:r>
              <a:rPr lang="en-US" altLang="zh-CN" sz="3200" dirty="0" smtClean="0">
                <a:hlinkClick r:id="rId5"/>
              </a:rPr>
              <a:t>zhihu.sogou.com</a:t>
            </a:r>
            <a:endParaRPr lang="en-US" altLang="zh-CN" sz="3200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3200" dirty="0"/>
              <a:t>微博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40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上选择一个开源项目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3200" dirty="0"/>
              <a:t>Star</a:t>
            </a:r>
            <a:r>
              <a:rPr lang="zh-CN" altLang="en-US" sz="3200" dirty="0"/>
              <a:t>数</a:t>
            </a:r>
            <a:endParaRPr lang="en-US" altLang="zh-CN" sz="3200" dirty="0"/>
          </a:p>
          <a:p>
            <a:pPr marL="228600" lvl="1">
              <a:spcBef>
                <a:spcPts val="1000"/>
              </a:spcBef>
            </a:pPr>
            <a:r>
              <a:rPr lang="zh-CN" altLang="en-US" sz="3200" dirty="0"/>
              <a:t>语言（搜索和详细的语言百分比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3200" dirty="0" smtClean="0"/>
              <a:t>可运维性</a:t>
            </a:r>
            <a:endParaRPr lang="en-US" altLang="zh-CN" sz="3200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3200" dirty="0" smtClean="0"/>
              <a:t>场景适用性</a:t>
            </a:r>
            <a:endParaRPr lang="en-US" altLang="zh-CN" sz="3200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3200" dirty="0" smtClean="0"/>
              <a:t>社区其他产品的兼容性</a:t>
            </a:r>
            <a:endParaRPr lang="en-US" altLang="zh-CN" sz="3200" dirty="0"/>
          </a:p>
          <a:p>
            <a:pPr marL="228600" lvl="1">
              <a:spcBef>
                <a:spcPts val="1000"/>
              </a:spcBef>
            </a:pPr>
            <a:r>
              <a:rPr lang="zh-CN" altLang="en-US" sz="3200" dirty="0"/>
              <a:t>社区活跃程度</a:t>
            </a:r>
            <a:endParaRPr lang="en-US" altLang="zh-CN" sz="3200" dirty="0"/>
          </a:p>
          <a:p>
            <a:pPr lvl="1"/>
            <a:r>
              <a:rPr lang="en-US" altLang="zh-CN" sz="2400" dirty="0" smtClean="0"/>
              <a:t>Issue</a:t>
            </a:r>
            <a:r>
              <a:rPr lang="zh-CN" altLang="en-US" sz="2400" dirty="0" smtClean="0"/>
              <a:t>问答，作者是否自己出来回答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Pull Request</a:t>
            </a:r>
            <a:r>
              <a:rPr lang="zh-CN" altLang="en-US" sz="2400" dirty="0" smtClean="0"/>
              <a:t>个数，说明大量人员参与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Graphs</a:t>
            </a:r>
            <a:r>
              <a:rPr lang="zh-CN" altLang="en-US" sz="2400" dirty="0" smtClean="0"/>
              <a:t>里看</a:t>
            </a:r>
            <a:r>
              <a:rPr lang="en-US" altLang="zh-CN" sz="2400" dirty="0" smtClean="0"/>
              <a:t>Contributors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Commits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3600" dirty="0" err="1"/>
              <a:t>github</a:t>
            </a:r>
            <a:r>
              <a:rPr lang="zh-CN" altLang="en-US" sz="3600" dirty="0" smtClean="0"/>
              <a:t>如何使用</a:t>
            </a:r>
            <a:endParaRPr lang="en-US" altLang="zh-CN" sz="3600" dirty="0"/>
          </a:p>
          <a:p>
            <a:pPr lvl="1"/>
            <a:r>
              <a:rPr lang="en-US" altLang="zh-CN" sz="2400" dirty="0">
                <a:hlinkClick r:id="rId2"/>
              </a:rPr>
              <a:t>http://wiki.jikexueyuan.com/project/github-developer-guides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pPr lvl="1"/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www.zhihu.com/question/20070065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762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问出题怎么办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zh-CN" altLang="en-US" sz="3200" dirty="0"/>
              <a:t>看日志，看日志，看日志</a:t>
            </a:r>
            <a:endParaRPr lang="en-US" altLang="zh-CN" sz="3200" dirty="0"/>
          </a:p>
          <a:p>
            <a:pPr marL="228600" lvl="1">
              <a:spcBef>
                <a:spcPts val="1000"/>
              </a:spcBef>
            </a:pPr>
            <a:r>
              <a:rPr lang="en-US" altLang="zh-CN" sz="3200" dirty="0"/>
              <a:t>Google</a:t>
            </a:r>
            <a:r>
              <a:rPr lang="zh-CN" altLang="en-US" sz="3200" dirty="0"/>
              <a:t>，</a:t>
            </a:r>
            <a:r>
              <a:rPr lang="en-US" altLang="zh-CN" sz="3200" dirty="0"/>
              <a:t>Google</a:t>
            </a:r>
            <a:r>
              <a:rPr lang="zh-CN" altLang="en-US" sz="3200" dirty="0"/>
              <a:t>，</a:t>
            </a:r>
            <a:r>
              <a:rPr lang="en-US" altLang="zh-CN" sz="3200" dirty="0"/>
              <a:t>Google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3200" dirty="0"/>
              <a:t>各种文档</a:t>
            </a:r>
            <a:endParaRPr lang="en-US" altLang="zh-CN" sz="3200" dirty="0"/>
          </a:p>
          <a:p>
            <a:pPr marL="228600" lvl="1">
              <a:spcBef>
                <a:spcPts val="1000"/>
              </a:spcBef>
            </a:pPr>
            <a:r>
              <a:rPr lang="zh-CN" altLang="en-US" sz="3200" dirty="0"/>
              <a:t>各产品的邮件列表（</a:t>
            </a:r>
            <a:r>
              <a:rPr lang="en-US" altLang="zh-CN" sz="3200" dirty="0"/>
              <a:t>Google it:  XXXX mail list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en-US" altLang="zh-CN" sz="2000" dirty="0" smtClean="0">
                <a:hlinkClick r:id="rId2"/>
              </a:rPr>
              <a:t>E.g. https://hadoop.apache.org/mailing_lists.html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如何使用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不要使用常用邮箱，更不要使用单位邮箱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加入</a:t>
            </a:r>
            <a:r>
              <a:rPr lang="en-US" altLang="zh-CN" sz="1600" dirty="0" smtClean="0"/>
              <a:t>User</a:t>
            </a:r>
            <a:r>
              <a:rPr lang="zh-CN" altLang="en-US" sz="1600" dirty="0" smtClean="0"/>
              <a:t>组，而不是其他诸如</a:t>
            </a:r>
            <a:r>
              <a:rPr lang="en-US" altLang="zh-CN" sz="1600" dirty="0" smtClean="0"/>
              <a:t>General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Developer</a:t>
            </a:r>
            <a:r>
              <a:rPr lang="zh-CN" altLang="en-US" sz="1600" dirty="0" smtClean="0"/>
              <a:t>组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没有时间看的话，平时翻阅也行</a:t>
            </a:r>
            <a:endParaRPr lang="en-US" altLang="zh-CN" sz="1600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3200" dirty="0"/>
              <a:t>各产品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Jira</a:t>
            </a:r>
            <a:r>
              <a:rPr lang="zh-CN" altLang="en-US" sz="3200" dirty="0" smtClean="0"/>
              <a:t>或者</a:t>
            </a:r>
            <a:r>
              <a:rPr lang="en-US" altLang="zh-CN" sz="3200" dirty="0" err="1" smtClean="0"/>
              <a:t>Github</a:t>
            </a:r>
            <a:r>
              <a:rPr lang="zh-CN" altLang="en-US" sz="3200" dirty="0" smtClean="0"/>
              <a:t>里面的</a:t>
            </a:r>
            <a:r>
              <a:rPr lang="en-US" altLang="zh-CN" sz="3200" dirty="0" smtClean="0"/>
              <a:t>issue</a:t>
            </a:r>
            <a:r>
              <a:rPr lang="zh-CN" altLang="en-US" sz="3200" dirty="0" smtClean="0"/>
              <a:t>列表</a:t>
            </a:r>
            <a:endParaRPr lang="en-US" altLang="zh-CN" sz="20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61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学习使用</a:t>
            </a:r>
            <a:r>
              <a:rPr lang="en-US" altLang="zh-CN" dirty="0" smtClean="0"/>
              <a:t>Google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zh-CN" altLang="en-US" sz="3500" dirty="0"/>
              <a:t>如何翻墙</a:t>
            </a:r>
            <a:endParaRPr lang="en-US" altLang="zh-CN" sz="3500" dirty="0"/>
          </a:p>
          <a:p>
            <a:pPr lvl="1">
              <a:lnSpc>
                <a:spcPct val="110000"/>
              </a:lnSpc>
            </a:pPr>
            <a:r>
              <a:rPr lang="en-US" altLang="zh-CN" sz="2600" dirty="0"/>
              <a:t>Lantern  </a:t>
            </a:r>
          </a:p>
          <a:p>
            <a:pPr lvl="2">
              <a:lnSpc>
                <a:spcPct val="110000"/>
              </a:lnSpc>
            </a:pPr>
            <a:r>
              <a:rPr lang="en-US" altLang="zh-CN" sz="2200" dirty="0" smtClean="0">
                <a:hlinkClick r:id="rId2"/>
              </a:rPr>
              <a:t>http://github.com/getlantern/lantern-binaries/blob/master/lantern-installer-beta.exe</a:t>
            </a:r>
            <a:endParaRPr lang="en-US" altLang="zh-CN" sz="2200" dirty="0"/>
          </a:p>
          <a:p>
            <a:pPr lvl="1">
              <a:lnSpc>
                <a:spcPct val="110000"/>
              </a:lnSpc>
            </a:pPr>
            <a:r>
              <a:rPr lang="en-US" altLang="zh-CN" sz="2600" dirty="0" smtClean="0"/>
              <a:t>Hosts</a:t>
            </a:r>
            <a:endParaRPr lang="en-US" altLang="zh-CN" sz="2600" dirty="0"/>
          </a:p>
          <a:p>
            <a:pPr lvl="2">
              <a:lnSpc>
                <a:spcPct val="110000"/>
              </a:lnSpc>
            </a:pPr>
            <a:r>
              <a:rPr lang="en-US" altLang="zh-CN" sz="2200" dirty="0" smtClean="0">
                <a:hlinkClick r:id="rId3"/>
              </a:rPr>
              <a:t>http</a:t>
            </a:r>
            <a:r>
              <a:rPr lang="en-US" altLang="zh-CN" sz="2200" dirty="0">
                <a:hlinkClick r:id="rId3"/>
              </a:rPr>
              <a:t>://</a:t>
            </a:r>
            <a:r>
              <a:rPr lang="en-US" altLang="zh-CN" sz="2200" dirty="0" smtClean="0">
                <a:hlinkClick r:id="rId3"/>
              </a:rPr>
              <a:t>laod.cn/hosts/2016-google-hosts.html</a:t>
            </a:r>
            <a:endParaRPr lang="en-US" altLang="zh-CN" sz="2600" dirty="0" smtClean="0"/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zh-CN" altLang="en-US" sz="3500" dirty="0"/>
              <a:t>会</a:t>
            </a:r>
            <a:r>
              <a:rPr lang="en-US" altLang="zh-CN" sz="3500" dirty="0"/>
              <a:t>Google</a:t>
            </a:r>
            <a:r>
              <a:rPr lang="zh-CN" altLang="en-US" sz="3500" dirty="0" smtClean="0"/>
              <a:t>吗</a:t>
            </a:r>
            <a:endParaRPr lang="en-US" altLang="zh-CN" sz="26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600" dirty="0"/>
              <a:t>访问哪个</a:t>
            </a:r>
            <a:r>
              <a:rPr lang="en-US" altLang="zh-CN" sz="2600" dirty="0"/>
              <a:t>Google</a:t>
            </a:r>
            <a:r>
              <a:rPr lang="zh-CN" altLang="en-US" sz="2600" dirty="0" smtClean="0"/>
              <a:t>最好</a:t>
            </a:r>
            <a:endParaRPr lang="en-US" altLang="zh-CN" sz="2600" dirty="0"/>
          </a:p>
          <a:p>
            <a:pPr lvl="2">
              <a:lnSpc>
                <a:spcPct val="110000"/>
              </a:lnSpc>
            </a:pPr>
            <a:r>
              <a:rPr lang="en-US" altLang="zh-CN" sz="2200" dirty="0" smtClean="0">
                <a:hlinkClick r:id="rId4"/>
              </a:rPr>
              <a:t>https</a:t>
            </a:r>
            <a:r>
              <a:rPr lang="en-US" altLang="zh-CN" sz="2200" dirty="0">
                <a:hlinkClick r:id="rId4"/>
              </a:rPr>
              <a:t>://www.google.com/ncr </a:t>
            </a:r>
            <a:endParaRPr lang="en-US" altLang="zh-CN" sz="2200" dirty="0"/>
          </a:p>
          <a:p>
            <a:pPr lvl="1">
              <a:lnSpc>
                <a:spcPct val="110000"/>
              </a:lnSpc>
            </a:pPr>
            <a:r>
              <a:rPr lang="zh-CN" altLang="en-US" sz="2600" dirty="0"/>
              <a:t>如何使用</a:t>
            </a:r>
            <a:r>
              <a:rPr lang="en-US" altLang="zh-CN" sz="2600" dirty="0"/>
              <a:t>Google</a:t>
            </a:r>
            <a:r>
              <a:rPr lang="zh-CN" altLang="en-US" sz="2600" dirty="0"/>
              <a:t>达到最快最准确的</a:t>
            </a:r>
            <a:r>
              <a:rPr lang="zh-CN" altLang="en-US" sz="2600" dirty="0" smtClean="0"/>
              <a:t>搜索</a:t>
            </a:r>
            <a:endParaRPr lang="en-US" altLang="zh-CN" sz="2600" dirty="0" smtClean="0"/>
          </a:p>
          <a:p>
            <a:pPr lvl="2">
              <a:lnSpc>
                <a:spcPct val="110000"/>
              </a:lnSpc>
            </a:pPr>
            <a:r>
              <a:rPr lang="en-US" altLang="zh-CN" sz="2200" dirty="0" smtClean="0">
                <a:hlinkClick r:id="rId5"/>
              </a:rPr>
              <a:t>https</a:t>
            </a:r>
            <a:r>
              <a:rPr lang="en-US" altLang="zh-CN" sz="2200" dirty="0">
                <a:hlinkClick r:id="rId5"/>
              </a:rPr>
              <a:t>://www.zhihu.com/question/20161362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高效的提问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270348" y="6409777"/>
            <a:ext cx="11525925" cy="582987"/>
          </a:xfrm>
        </p:spPr>
        <p:txBody>
          <a:bodyPr>
            <a:normAutofit/>
          </a:bodyPr>
          <a:lstStyle/>
          <a:p>
            <a:endParaRPr lang="en-US" altLang="zh-CN" sz="1600" dirty="0" smtClean="0"/>
          </a:p>
        </p:txBody>
      </p:sp>
      <p:pic>
        <p:nvPicPr>
          <p:cNvPr id="1026" name="Picture 2" descr="http://cupic.img168.net/bbsfile/forum/linux/month_0605/question_Kbk9sktA0CE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842" y="149669"/>
            <a:ext cx="4313171" cy="611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097280" y="1876983"/>
            <a:ext cx="6096000" cy="4902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1" indent="-182880" defTabSz="9144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常用问答网站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hlinkClick r:id="rId3"/>
            </a:endParaRPr>
          </a:p>
          <a:p>
            <a:pPr lvl="1"/>
            <a:r>
              <a:rPr lang="en-US" altLang="zh-CN" sz="2400" dirty="0" smtClean="0">
                <a:hlinkClick r:id="rId3"/>
              </a:rPr>
              <a:t>http</a:t>
            </a:r>
            <a:r>
              <a:rPr lang="en-US" altLang="zh-CN" sz="2400" dirty="0">
                <a:hlinkClick r:id="rId3"/>
              </a:rPr>
              <a:t>://stackoverflow.com </a:t>
            </a:r>
            <a:r>
              <a:rPr lang="zh-CN" altLang="en-US" sz="2400" dirty="0">
                <a:hlinkClick r:id="rId3"/>
              </a:rPr>
              <a:t>（看</a:t>
            </a:r>
            <a:r>
              <a:rPr lang="en-US" altLang="zh-CN" sz="2400" dirty="0">
                <a:hlinkClick r:id="rId3"/>
              </a:rPr>
              <a:t>Voting</a:t>
            </a:r>
            <a:r>
              <a:rPr lang="zh-CN" altLang="en-US" sz="2400" dirty="0">
                <a:hlinkClick r:id="rId3"/>
              </a:rPr>
              <a:t>！）</a:t>
            </a:r>
            <a:endParaRPr lang="en-US" altLang="zh-CN" sz="2400" dirty="0">
              <a:hlinkClick r:id="rId3"/>
            </a:endParaRPr>
          </a:p>
          <a:p>
            <a:pPr lvl="1"/>
            <a:r>
              <a:rPr lang="en-US" altLang="zh-CN" sz="2400" dirty="0">
                <a:hlinkClick r:id="rId3"/>
              </a:rPr>
              <a:t>http://stackexchange.com/sites </a:t>
            </a:r>
            <a:r>
              <a:rPr lang="zh-CN" altLang="en-US" sz="2400" dirty="0">
                <a:hlinkClick r:id="rId3"/>
              </a:rPr>
              <a:t>（旗下一堆可以提问的地方）</a:t>
            </a:r>
            <a:endParaRPr lang="en-US" altLang="zh-CN" sz="2400" dirty="0">
              <a:hlinkClick r:id="rId3"/>
            </a:endParaRPr>
          </a:p>
          <a:p>
            <a:pPr lvl="1"/>
            <a:r>
              <a:rPr lang="en-US" altLang="zh-CN" sz="2400" dirty="0">
                <a:hlinkClick r:id="rId3"/>
              </a:rPr>
              <a:t>https://www.quora.com</a:t>
            </a:r>
            <a:endParaRPr lang="en-US" altLang="zh-CN" sz="2400" dirty="0"/>
          </a:p>
          <a:p>
            <a:pPr lvl="1"/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www.zhihu.com</a:t>
            </a:r>
            <a:endParaRPr lang="en-US" altLang="zh-CN" sz="2400" dirty="0" smtClean="0"/>
          </a:p>
          <a:p>
            <a:pPr marL="228600" lvl="1" indent="-182880" defTabSz="9144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如何提问</a:t>
            </a:r>
            <a:endParaRPr lang="en-US" altLang="zh-CN" sz="2400" dirty="0"/>
          </a:p>
          <a:p>
            <a:pPr lvl="1"/>
            <a:r>
              <a:rPr lang="en-US" altLang="zh-CN" sz="2400" dirty="0">
                <a:hlinkClick r:id="rId5"/>
              </a:rPr>
              <a:t>http://zhangwenli.com/blog/2016/02/19/ask-for-technical-help</a:t>
            </a:r>
            <a:r>
              <a:rPr lang="en-US" altLang="zh-CN" sz="2400" dirty="0" smtClean="0">
                <a:hlinkClick r:id="rId5"/>
              </a:rPr>
              <a:t>/</a:t>
            </a:r>
            <a:endParaRPr lang="en-US" altLang="zh-CN" sz="2400" dirty="0" smtClean="0"/>
          </a:p>
          <a:p>
            <a:pPr lvl="1"/>
            <a:r>
              <a:rPr lang="en-US" altLang="zh-CN" sz="2400" dirty="0">
                <a:hlinkClick r:id="rId6"/>
              </a:rPr>
              <a:t>http://zhangwenli.com/blog/2016/02/21/ask-for-technical-help</a:t>
            </a:r>
            <a:r>
              <a:rPr lang="en-US" altLang="zh-CN" sz="2400" dirty="0" smtClean="0">
                <a:hlinkClick r:id="rId6"/>
              </a:rPr>
              <a:t>/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486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348</TotalTime>
  <Words>649</Words>
  <Application>Microsoft Office PowerPoint</Application>
  <PresentationFormat>宽屏</PresentationFormat>
  <Paragraphs>114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Calibri</vt:lpstr>
      <vt:lpstr>Calibri Light</vt:lpstr>
      <vt:lpstr>Wingdings</vt:lpstr>
      <vt:lpstr>Wingdings 2</vt:lpstr>
      <vt:lpstr>HDOfficeLightV0</vt:lpstr>
      <vt:lpstr>回顾</vt:lpstr>
      <vt:lpstr>开源项目学习方法与资源导引</vt:lpstr>
      <vt:lpstr>如何get一项新技术--心态方法篇</vt:lpstr>
      <vt:lpstr>如何get一项新技术—英文篇</vt:lpstr>
      <vt:lpstr>如何get一项新技术—庖丁解牛四步走</vt:lpstr>
      <vt:lpstr>如何深入跟踪一个开源产品</vt:lpstr>
      <vt:lpstr>如何在Github上选择一个开源项目</vt:lpstr>
      <vt:lpstr>问出题怎么办</vt:lpstr>
      <vt:lpstr>学习使用Google</vt:lpstr>
      <vt:lpstr>高效的提问</vt:lpstr>
      <vt:lpstr>开发使用</vt:lpstr>
      <vt:lpstr>常看的技术网站</vt:lpstr>
      <vt:lpstr>谢谢！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如何学习大数据开源产品</dc:title>
  <dc:creator>huang pengcheng</dc:creator>
  <cp:lastModifiedBy>huang pengcheng</cp:lastModifiedBy>
  <cp:revision>60</cp:revision>
  <dcterms:created xsi:type="dcterms:W3CDTF">2016-06-06T08:12:12Z</dcterms:created>
  <dcterms:modified xsi:type="dcterms:W3CDTF">2016-06-12T07:55:03Z</dcterms:modified>
</cp:coreProperties>
</file>