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818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929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0" roundtripDataSignature="AMtx7mgP0oBS3V+KiFImVR+fXpwxsyPA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9" orient="horz"/>
        <p:guide pos="21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8" y="0"/>
            <a:ext cx="2982119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9694" y="0"/>
            <a:ext cx="2982119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7591" y="4416454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8" y="8831306"/>
            <a:ext cx="2982119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9694" y="8831306"/>
            <a:ext cx="2982119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917591" y="4416454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1:notes"/>
          <p:cNvSpPr txBox="1"/>
          <p:nvPr>
            <p:ph idx="12" type="sldNum"/>
          </p:nvPr>
        </p:nvSpPr>
        <p:spPr>
          <a:xfrm>
            <a:off x="3899694" y="8831306"/>
            <a:ext cx="2982119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917591" y="4416454"/>
            <a:ext cx="5046663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917591" y="4416454"/>
            <a:ext cx="5046663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917591" y="4416454"/>
            <a:ext cx="5046663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917591" y="4416454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 txBox="1"/>
          <p:nvPr>
            <p:ph idx="12" type="sldNum"/>
          </p:nvPr>
        </p:nvSpPr>
        <p:spPr>
          <a:xfrm>
            <a:off x="3899694" y="8831306"/>
            <a:ext cx="2982119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917591" y="4416454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2:notes"/>
          <p:cNvSpPr txBox="1"/>
          <p:nvPr>
            <p:ph idx="12" type="sldNum"/>
          </p:nvPr>
        </p:nvSpPr>
        <p:spPr>
          <a:xfrm>
            <a:off x="3899694" y="8831306"/>
            <a:ext cx="2982119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917591" y="4416454"/>
            <a:ext cx="5046663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917591" y="4416454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4:notes"/>
          <p:cNvSpPr txBox="1"/>
          <p:nvPr>
            <p:ph idx="12" type="sldNum"/>
          </p:nvPr>
        </p:nvSpPr>
        <p:spPr>
          <a:xfrm>
            <a:off x="3899694" y="8831306"/>
            <a:ext cx="2982119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917591" y="4416454"/>
            <a:ext cx="5046663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917591" y="4416454"/>
            <a:ext cx="5046663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917591" y="4416454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 txBox="1"/>
          <p:nvPr>
            <p:ph idx="12" type="sldNum"/>
          </p:nvPr>
        </p:nvSpPr>
        <p:spPr>
          <a:xfrm>
            <a:off x="3899694" y="8831306"/>
            <a:ext cx="2982119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917591" y="4416454"/>
            <a:ext cx="5046663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 txBox="1"/>
          <p:nvPr>
            <p:ph idx="12" type="sldNum"/>
          </p:nvPr>
        </p:nvSpPr>
        <p:spPr>
          <a:xfrm>
            <a:off x="3899694" y="8831306"/>
            <a:ext cx="2982119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917591" y="4416454"/>
            <a:ext cx="5046663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176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" type="subTitle"/>
          </p:nvPr>
        </p:nvSpPr>
        <p:spPr>
          <a:xfrm>
            <a:off x="365760" y="1463040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ts val="1600"/>
              <a:buFont typeface="Noto Sans Symbols"/>
              <a:buChar char="■"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C2D83"/>
              </a:buClr>
              <a:buSzPts val="1440"/>
              <a:buFont typeface="Noto Sans Symbols"/>
              <a:buChar char="■"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ts val="1280"/>
              <a:buFont typeface="Noto Sans Symbols"/>
              <a:buChar char="■"/>
              <a:defRPr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type="title"/>
          </p:nvPr>
        </p:nvSpPr>
        <p:spPr>
          <a:xfrm>
            <a:off x="1828800" y="182880"/>
            <a:ext cx="70408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1828800" y="182880"/>
            <a:ext cx="70408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17"/>
          <p:cNvCxnSpPr/>
          <p:nvPr/>
        </p:nvCxnSpPr>
        <p:spPr>
          <a:xfrm>
            <a:off x="4552950" y="1428335"/>
            <a:ext cx="38100" cy="5029200"/>
          </a:xfrm>
          <a:prstGeom prst="straightConnector1">
            <a:avLst/>
          </a:prstGeom>
          <a:solidFill>
            <a:srgbClr val="0C2D83"/>
          </a:solidFill>
          <a:ln cap="flat" cmpd="sng" w="50800">
            <a:solidFill>
              <a:srgbClr val="0C2D8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17"/>
          <p:cNvCxnSpPr/>
          <p:nvPr/>
        </p:nvCxnSpPr>
        <p:spPr>
          <a:xfrm>
            <a:off x="457200" y="3886194"/>
            <a:ext cx="8239539" cy="0"/>
          </a:xfrm>
          <a:prstGeom prst="straightConnector1">
            <a:avLst/>
          </a:prstGeom>
          <a:solidFill>
            <a:srgbClr val="0C2D83"/>
          </a:solidFill>
          <a:ln cap="flat" cmpd="sng" w="50800">
            <a:solidFill>
              <a:srgbClr val="0C2D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17"/>
          <p:cNvSpPr/>
          <p:nvPr/>
        </p:nvSpPr>
        <p:spPr>
          <a:xfrm>
            <a:off x="240632" y="1388548"/>
            <a:ext cx="4331368" cy="342900"/>
          </a:xfrm>
          <a:prstGeom prst="bevel">
            <a:avLst>
              <a:gd fmla="val 12500" name="adj"/>
            </a:avLst>
          </a:prstGeom>
          <a:solidFill>
            <a:srgbClr val="0C2D83"/>
          </a:solidFill>
          <a:ln cap="flat" cmpd="sng" w="12700">
            <a:solidFill>
              <a:srgbClr val="0C2D8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Guidance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17"/>
          <p:cNvSpPr/>
          <p:nvPr/>
        </p:nvSpPr>
        <p:spPr>
          <a:xfrm>
            <a:off x="4552951" y="1388548"/>
            <a:ext cx="4369668" cy="342900"/>
          </a:xfrm>
          <a:prstGeom prst="bevel">
            <a:avLst>
              <a:gd fmla="val 12500" name="adj"/>
            </a:avLst>
          </a:prstGeom>
          <a:solidFill>
            <a:srgbClr val="0C2D83"/>
          </a:solidFill>
          <a:ln cap="flat" cmpd="sng" w="12700">
            <a:solidFill>
              <a:srgbClr val="0C2D8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Purpose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" name="Google Shape;36;p17"/>
          <p:cNvSpPr/>
          <p:nvPr/>
        </p:nvSpPr>
        <p:spPr>
          <a:xfrm>
            <a:off x="240632" y="3920172"/>
            <a:ext cx="4331367" cy="342900"/>
          </a:xfrm>
          <a:prstGeom prst="bevel">
            <a:avLst>
              <a:gd fmla="val 12500" name="adj"/>
            </a:avLst>
          </a:prstGeom>
          <a:solidFill>
            <a:srgbClr val="0C2D83"/>
          </a:solidFill>
          <a:ln cap="flat" cmpd="sng" w="12700">
            <a:solidFill>
              <a:srgbClr val="0C2D8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</a:t>
            </a:r>
            <a:endParaRPr b="1"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Google Shape;37;p17"/>
          <p:cNvSpPr/>
          <p:nvPr/>
        </p:nvSpPr>
        <p:spPr>
          <a:xfrm>
            <a:off x="250257" y="1725613"/>
            <a:ext cx="4319556" cy="219455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Bullets Arial 18</a:t>
            </a:r>
            <a:endParaRPr/>
          </a:p>
          <a:p>
            <a:pPr indent="-171450" lvl="1" marL="339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 Bullets Arial16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250257" y="4263072"/>
            <a:ext cx="4309931" cy="224748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Bullets</a:t>
            </a:r>
            <a:endParaRPr/>
          </a:p>
          <a:p>
            <a:pPr indent="-57150" lvl="0" marL="339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4572106" y="1725612"/>
            <a:ext cx="4341094" cy="219456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Bullets</a:t>
            </a:r>
            <a:endParaRPr/>
          </a:p>
          <a:p>
            <a:pPr indent="-57150" lvl="0" marL="3476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7"/>
          <p:cNvSpPr/>
          <p:nvPr/>
        </p:nvSpPr>
        <p:spPr>
          <a:xfrm>
            <a:off x="4560188" y="4263072"/>
            <a:ext cx="4353011" cy="2247491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Bullets</a:t>
            </a:r>
            <a:endParaRPr/>
          </a:p>
          <a:p>
            <a:pPr indent="-57150" lvl="0" marL="3397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7"/>
          <p:cNvSpPr/>
          <p:nvPr/>
        </p:nvSpPr>
        <p:spPr>
          <a:xfrm>
            <a:off x="4551859" y="3920172"/>
            <a:ext cx="4369668" cy="342900"/>
          </a:xfrm>
          <a:prstGeom prst="bevel">
            <a:avLst>
              <a:gd fmla="val 12500" name="adj"/>
            </a:avLst>
          </a:prstGeom>
          <a:solidFill>
            <a:srgbClr val="0C2D83"/>
          </a:solidFill>
          <a:ln cap="flat" cmpd="sng" w="12700">
            <a:solidFill>
              <a:srgbClr val="0C2D8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Current Sr Leader Intent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365760" y="1463040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ts val="1600"/>
              <a:buFont typeface="Noto Sans Symbols"/>
              <a:buChar char="■"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C2D83"/>
              </a:buClr>
              <a:buSzPts val="1440"/>
              <a:buFont typeface="Noto Sans Symbols"/>
              <a:buChar char="■"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98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ts val="1280"/>
              <a:buFont typeface="Noto Sans Symbols"/>
              <a:buChar char="■"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1828800" y="182880"/>
            <a:ext cx="70408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4"/>
          <p:cNvCxnSpPr/>
          <p:nvPr/>
        </p:nvCxnSpPr>
        <p:spPr>
          <a:xfrm>
            <a:off x="382588" y="6451600"/>
            <a:ext cx="8382000" cy="0"/>
          </a:xfrm>
          <a:prstGeom prst="straightConnector1">
            <a:avLst/>
          </a:prstGeom>
          <a:noFill/>
          <a:ln cap="flat" cmpd="sng" w="57150">
            <a:solidFill>
              <a:srgbClr val="0C2D8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14"/>
          <p:cNvCxnSpPr/>
          <p:nvPr/>
        </p:nvCxnSpPr>
        <p:spPr>
          <a:xfrm>
            <a:off x="384175" y="1416050"/>
            <a:ext cx="8382000" cy="0"/>
          </a:xfrm>
          <a:prstGeom prst="straightConnector1">
            <a:avLst/>
          </a:prstGeom>
          <a:noFill/>
          <a:ln cap="flat" cmpd="sng" w="57150">
            <a:solidFill>
              <a:srgbClr val="0C2D8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14"/>
          <p:cNvSpPr txBox="1"/>
          <p:nvPr/>
        </p:nvSpPr>
        <p:spPr>
          <a:xfrm>
            <a:off x="1296988" y="6521455"/>
            <a:ext cx="6553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I n t e g r i t y  -  S e r v i c e  -  E x c e l l e n c e</a:t>
            </a:r>
            <a:endParaRPr/>
          </a:p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shley.Murphy\Desktop\USAFA%20Logo%20v%203%20line%20CMYK.png" id="16" name="Google Shape;1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62599" y="76200"/>
            <a:ext cx="1065031" cy="12138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65760" y="1463040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  <a:defRPr b="1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ts val="1600"/>
              <a:buFont typeface="Noto Sans Symbols"/>
              <a:buChar char="■"/>
              <a:defRPr b="1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C2D83"/>
              </a:buClr>
              <a:buSzPts val="1440"/>
              <a:buFont typeface="Noto Sans Symbols"/>
              <a:buChar char="■"/>
              <a:defRPr b="1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0988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03399"/>
              </a:buClr>
              <a:buSzPts val="1280"/>
              <a:buFont typeface="Noto Sans Symbols"/>
              <a:buChar char="■"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type="title"/>
          </p:nvPr>
        </p:nvSpPr>
        <p:spPr>
          <a:xfrm>
            <a:off x="1828800" y="182880"/>
            <a:ext cx="70408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4" name="Google Shape;24;p16"/>
          <p:cNvCxnSpPr/>
          <p:nvPr/>
        </p:nvCxnSpPr>
        <p:spPr>
          <a:xfrm>
            <a:off x="382588" y="6451600"/>
            <a:ext cx="8382000" cy="0"/>
          </a:xfrm>
          <a:prstGeom prst="straightConnector1">
            <a:avLst/>
          </a:prstGeom>
          <a:noFill/>
          <a:ln cap="flat" cmpd="sng" w="57150">
            <a:solidFill>
              <a:srgbClr val="0C2D8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Google Shape;25;p16"/>
          <p:cNvCxnSpPr/>
          <p:nvPr/>
        </p:nvCxnSpPr>
        <p:spPr>
          <a:xfrm>
            <a:off x="384175" y="1416050"/>
            <a:ext cx="8382000" cy="0"/>
          </a:xfrm>
          <a:prstGeom prst="straightConnector1">
            <a:avLst/>
          </a:prstGeom>
          <a:noFill/>
          <a:ln cap="flat" cmpd="sng" w="57150">
            <a:solidFill>
              <a:srgbClr val="0C2D8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16"/>
          <p:cNvSpPr txBox="1"/>
          <p:nvPr/>
        </p:nvSpPr>
        <p:spPr>
          <a:xfrm>
            <a:off x="1296988" y="6521455"/>
            <a:ext cx="6553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I n t e g r i t y  -  S e r v i c e  -  E x c e l l e n c e</a:t>
            </a:r>
            <a:endParaRPr/>
          </a:p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Ashley.Murphy\Desktop\USAFA%20Logo%20v%203%20line%20CMYK.png" id="28" name="Google Shape;28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4175" y="79946"/>
            <a:ext cx="1065031" cy="12138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intel.com/content/www/us/en/research/neuromorphic-computing.html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eb.mit.edu/6.933/www/Fall2000/teradyne/clay.html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semanticscholar.org/paper/Reconfigurable-Systems%3A-A-Potential-Solution-to-the-Miller/9291773e14171590d275937a5218925b29c484b1/figure/0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"/>
          <p:cNvCxnSpPr/>
          <p:nvPr/>
        </p:nvCxnSpPr>
        <p:spPr>
          <a:xfrm>
            <a:off x="381000" y="6451600"/>
            <a:ext cx="8382000" cy="0"/>
          </a:xfrm>
          <a:prstGeom prst="straightConnector1">
            <a:avLst/>
          </a:prstGeom>
          <a:noFill/>
          <a:ln cap="flat" cmpd="sng" w="57150">
            <a:solidFill>
              <a:srgbClr val="0C2D8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1"/>
          <p:cNvSpPr txBox="1"/>
          <p:nvPr/>
        </p:nvSpPr>
        <p:spPr>
          <a:xfrm>
            <a:off x="8551333" y="6521450"/>
            <a:ext cx="59266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9" name="Google Shape;49;p1"/>
          <p:cNvCxnSpPr/>
          <p:nvPr/>
        </p:nvCxnSpPr>
        <p:spPr>
          <a:xfrm>
            <a:off x="382200" y="6316000"/>
            <a:ext cx="8382000" cy="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" name="Google Shape;50;p1"/>
          <p:cNvCxnSpPr/>
          <p:nvPr/>
        </p:nvCxnSpPr>
        <p:spPr>
          <a:xfrm>
            <a:off x="382200" y="1567588"/>
            <a:ext cx="8382000" cy="0"/>
          </a:xfrm>
          <a:prstGeom prst="straightConnector1">
            <a:avLst/>
          </a:prstGeom>
          <a:noFill/>
          <a:ln cap="flat" cmpd="sng" w="57150">
            <a:solidFill>
              <a:srgbClr val="A5A5A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https://sharepoint.usafa.edu/hq/CM/Shared%20Documents/Logo/USAFA%20Logo%20v%203%20line%20CMYK.png"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812" y="2281515"/>
            <a:ext cx="2973096" cy="338975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2974109" y="2668894"/>
            <a:ext cx="5788891" cy="2362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C2D83"/>
                </a:solidFill>
                <a:latin typeface="Arial"/>
                <a:ea typeface="Arial"/>
                <a:cs typeface="Arial"/>
                <a:sym typeface="Arial"/>
              </a:rPr>
              <a:t>On the Marketability of Neuromorphic Computing</a:t>
            </a:r>
            <a:endParaRPr b="1" i="0" sz="3200" u="none" cap="none" strike="noStrike">
              <a:solidFill>
                <a:srgbClr val="0C2D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C2D83"/>
                </a:solidFill>
                <a:latin typeface="Trebuchet MS"/>
                <a:ea typeface="Trebuchet MS"/>
                <a:cs typeface="Trebuchet MS"/>
                <a:sym typeface="Trebuchet MS"/>
              </a:rPr>
              <a:t>David Song</a:t>
            </a:r>
            <a:endParaRPr b="1" i="0" sz="2000" u="none" cap="none" strike="noStrike">
              <a:solidFill>
                <a:srgbClr val="0C2D8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idx="1" type="subTitle"/>
          </p:nvPr>
        </p:nvSpPr>
        <p:spPr>
          <a:xfrm>
            <a:off x="365760" y="1463040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Intel – leading the neuromorphic charge</a:t>
            </a:r>
            <a:endParaRPr/>
          </a:p>
          <a:p>
            <a:pPr indent="-282575" lvl="1" marL="6889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Loihi</a:t>
            </a:r>
            <a:endParaRPr/>
          </a:p>
          <a:p>
            <a:pPr indent="-223838" lvl="2" marL="102711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</a:pPr>
            <a:r>
              <a:rPr lang="en-US"/>
              <a:t>1M neurons in chip</a:t>
            </a:r>
            <a:endParaRPr/>
          </a:p>
          <a:p>
            <a:pPr indent="-223838" lvl="2" marL="102711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</a:pPr>
            <a:r>
              <a:rPr lang="en-US"/>
              <a:t>Consumes &lt; 1W vs. 10’s-100’s W for CPU &amp; GPU</a:t>
            </a:r>
            <a:endParaRPr/>
          </a:p>
          <a:p>
            <a:pPr indent="-223838" lvl="2" marL="102711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</a:pPr>
            <a:r>
              <a:rPr lang="en-US"/>
              <a:t>Does not require operation in cold temp unlike conventional computing</a:t>
            </a:r>
            <a:endParaRPr/>
          </a:p>
          <a:p>
            <a:pPr indent="-180975" lvl="1" marL="6889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20" name="Google Shape;120;p10"/>
          <p:cNvSpPr txBox="1"/>
          <p:nvPr>
            <p:ph type="title"/>
          </p:nvPr>
        </p:nvSpPr>
        <p:spPr>
          <a:xfrm>
            <a:off x="1828800" y="182880"/>
            <a:ext cx="70408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State of Neuromorphic Computing</a:t>
            </a:r>
            <a:endParaRPr/>
          </a:p>
        </p:txBody>
      </p:sp>
      <p:pic>
        <p:nvPicPr>
          <p:cNvPr id="121" name="Google Shape;121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564" y="4106752"/>
            <a:ext cx="7114872" cy="2294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idx="1" type="subTitle"/>
          </p:nvPr>
        </p:nvSpPr>
        <p:spPr>
          <a:xfrm>
            <a:off x="365760" y="1463040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Mythic AI (Disruptor)</a:t>
            </a:r>
            <a:endParaRPr/>
          </a:p>
          <a:p>
            <a:pPr indent="-282575" lvl="1" marL="6889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M1706 Analog Matrix Processor</a:t>
            </a:r>
            <a:endParaRPr/>
          </a:p>
          <a:p>
            <a:pPr indent="-223838" lvl="2" marL="102711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</a:pPr>
            <a:r>
              <a:rPr lang="en-US"/>
              <a:t>First analog AI chip using in-memory analog computation</a:t>
            </a:r>
            <a:endParaRPr/>
          </a:p>
          <a:p>
            <a:pPr indent="-223838" lvl="2" marL="102711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</a:pPr>
            <a:r>
              <a:rPr lang="en-US"/>
              <a:t>Uses flash storage cell as variable resistor rather than a switch</a:t>
            </a:r>
            <a:endParaRPr/>
          </a:p>
          <a:p>
            <a:pPr indent="-223838" lvl="2" marL="102711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</a:pPr>
            <a:r>
              <a:rPr lang="en-US"/>
              <a:t>35 TOPS with 3W power profile</a:t>
            </a:r>
            <a:endParaRPr/>
          </a:p>
          <a:p>
            <a:pPr indent="-132398" lvl="2" marL="102711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32398" lvl="2" marL="1027113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27" name="Google Shape;127;p11"/>
          <p:cNvSpPr txBox="1"/>
          <p:nvPr>
            <p:ph type="title"/>
          </p:nvPr>
        </p:nvSpPr>
        <p:spPr>
          <a:xfrm>
            <a:off x="1828800" y="182880"/>
            <a:ext cx="70408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State of Neuromorphic Computing</a:t>
            </a:r>
            <a:endParaRPr/>
          </a:p>
        </p:txBody>
      </p:sp>
      <p:pic>
        <p:nvPicPr>
          <p:cNvPr id="128" name="Google Shape;1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517" y="3458590"/>
            <a:ext cx="7212966" cy="2545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/>
          <p:nvPr>
            <p:ph idx="1" type="subTitle"/>
          </p:nvPr>
        </p:nvSpPr>
        <p:spPr>
          <a:xfrm>
            <a:off x="365760" y="1463040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Lack of performance gap between neuromorphic and conventional computing</a:t>
            </a:r>
            <a:endParaRPr/>
          </a:p>
          <a:p>
            <a:pPr indent="-282575" lvl="1" marL="6889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Diversify training methods from backpropagation (on-chip)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Lack of benchmarking and standard performance metrics</a:t>
            </a:r>
            <a:endParaRPr/>
          </a:p>
          <a:p>
            <a:pPr indent="-282575" lvl="1" marL="6889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Develop suite of benchmark programs including AI/non-AI use cases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Dependence on Digital signals for signal stability</a:t>
            </a:r>
            <a:endParaRPr/>
          </a:p>
          <a:p>
            <a:pPr indent="-282575" lvl="1" marL="6889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???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Continue to promote new values for computing where neuromorphic computing can outperform conventional computing</a:t>
            </a:r>
            <a:endParaRPr/>
          </a:p>
        </p:txBody>
      </p:sp>
      <p:sp>
        <p:nvSpPr>
          <p:cNvPr id="134" name="Google Shape;134;p12"/>
          <p:cNvSpPr txBox="1"/>
          <p:nvPr>
            <p:ph type="title"/>
          </p:nvPr>
        </p:nvSpPr>
        <p:spPr>
          <a:xfrm>
            <a:off x="1828800" y="182880"/>
            <a:ext cx="70408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of Neuromorphic Computing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/>
        </p:nvSpPr>
        <p:spPr>
          <a:xfrm>
            <a:off x="8551333" y="6521450"/>
            <a:ext cx="59266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C:\Users\Ashley.Murphy\Desktop\USAFA%20Logo%202%20Line%20CMYK.png" id="141" name="Google Shape;1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4313" y="3004688"/>
            <a:ext cx="6815137" cy="14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8551333" y="6521450"/>
            <a:ext cx="59266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2"/>
          <p:cNvSpPr txBox="1"/>
          <p:nvPr>
            <p:ph type="title"/>
          </p:nvPr>
        </p:nvSpPr>
        <p:spPr>
          <a:xfrm>
            <a:off x="1828800" y="182880"/>
            <a:ext cx="70408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60" name="Google Shape;60;p2"/>
          <p:cNvSpPr txBox="1"/>
          <p:nvPr>
            <p:ph idx="1" type="subTitle"/>
          </p:nvPr>
        </p:nvSpPr>
        <p:spPr>
          <a:xfrm>
            <a:off x="365760" y="1463040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ts val="1600"/>
              <a:buFont typeface="Noto Sans Symbols"/>
              <a:buChar char="■"/>
            </a:pPr>
            <a:r>
              <a:rPr lang="en-US" sz="2000"/>
              <a:t>Defining commonly used terms</a:t>
            </a:r>
            <a:br>
              <a:rPr lang="en-US" sz="2000"/>
            </a:br>
            <a:endParaRPr sz="2000"/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ts val="1600"/>
              <a:buFont typeface="Noto Sans Symbols"/>
              <a:buChar char="■"/>
            </a:pPr>
            <a:r>
              <a:rPr lang="en-US" sz="2000"/>
              <a:t>Innovator’s Dilemma</a:t>
            </a:r>
            <a:br>
              <a:rPr lang="en-US" sz="2000"/>
            </a:br>
            <a:endParaRPr sz="2000"/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ts val="1600"/>
              <a:buFont typeface="Noto Sans Symbols"/>
              <a:buChar char="■"/>
            </a:pPr>
            <a:r>
              <a:rPr lang="en-US" sz="2000"/>
              <a:t>The coupled origins of neuromorphic computing &amp; AI</a:t>
            </a:r>
            <a:br>
              <a:rPr lang="en-US" sz="2000"/>
            </a:br>
            <a:endParaRPr sz="2000"/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ts val="1600"/>
              <a:buFont typeface="Noto Sans Symbols"/>
              <a:buChar char="■"/>
            </a:pPr>
            <a:r>
              <a:rPr lang="en-US" sz="2000"/>
              <a:t>State of the computing industry</a:t>
            </a:r>
            <a:br>
              <a:rPr lang="en-US" sz="2000"/>
            </a:br>
            <a:endParaRPr sz="2000"/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ts val="1600"/>
              <a:buFont typeface="Noto Sans Symbols"/>
              <a:buChar char="■"/>
            </a:pPr>
            <a:r>
              <a:rPr lang="en-US" sz="2000"/>
              <a:t>Current neuromorphic computing technology</a:t>
            </a:r>
            <a:br>
              <a:rPr lang="en-US" sz="2000"/>
            </a:br>
            <a:endParaRPr sz="2000"/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ts val="1600"/>
              <a:buFont typeface="Noto Sans Symbols"/>
              <a:buChar char="■"/>
            </a:pPr>
            <a:r>
              <a:rPr lang="en-US" sz="2000"/>
              <a:t>Future of neuromorphic computing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ts val="1600"/>
              <a:buFont typeface="Noto Sans Symbols"/>
              <a:buNone/>
            </a:pPr>
            <a:r>
              <a:t/>
            </a:r>
            <a:endParaRPr sz="2000"/>
          </a:p>
          <a:p>
            <a:pPr indent="-285750" lvl="0" marL="2857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C2D83"/>
              </a:buClr>
              <a:buSzPts val="1600"/>
              <a:buFont typeface="Noto Sans Symbols"/>
              <a:buChar char="■"/>
            </a:pPr>
            <a:r>
              <a:rPr lang="en-US" sz="2000"/>
              <a:t>Questions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idx="1" type="subTitle"/>
          </p:nvPr>
        </p:nvSpPr>
        <p:spPr>
          <a:xfrm>
            <a:off x="365760" y="1463040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Conventional Computing - von Neumann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Neuromorphic Computing – computing architecture that uses biomimicry of a biological brain structure.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Artificial Neural Networks – commonly shortened to ‘Neural Networks’</a:t>
            </a:r>
            <a:endParaRPr/>
          </a:p>
          <a:p>
            <a:pPr indent="-282575" lvl="1" marL="6889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A collection/sets of artificial neurons to model the neurons in a biological brain</a:t>
            </a:r>
            <a:endParaRPr/>
          </a:p>
        </p:txBody>
      </p:sp>
      <p:sp>
        <p:nvSpPr>
          <p:cNvPr id="66" name="Google Shape;66;p3"/>
          <p:cNvSpPr txBox="1"/>
          <p:nvPr>
            <p:ph type="title"/>
          </p:nvPr>
        </p:nvSpPr>
        <p:spPr>
          <a:xfrm>
            <a:off x="1828800" y="182880"/>
            <a:ext cx="70408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Defining Terms</a:t>
            </a:r>
            <a:endParaRPr/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5863" y="4217295"/>
            <a:ext cx="5109555" cy="218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8551333" y="6521450"/>
            <a:ext cx="59266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4" name="Google Shape;74;p4"/>
          <p:cNvSpPr txBox="1"/>
          <p:nvPr>
            <p:ph type="title"/>
          </p:nvPr>
        </p:nvSpPr>
        <p:spPr>
          <a:xfrm>
            <a:off x="1828800" y="182880"/>
            <a:ext cx="70408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Innovator’s Dilemma</a:t>
            </a:r>
            <a:endParaRPr/>
          </a:p>
        </p:txBody>
      </p:sp>
      <p:pic>
        <p:nvPicPr>
          <p:cNvPr id="75" name="Google Shape;75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8240" y="3533775"/>
            <a:ext cx="3810000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idx="1" type="subTitle"/>
          </p:nvPr>
        </p:nvSpPr>
        <p:spPr>
          <a:xfrm>
            <a:off x="365760" y="1463040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Sustaining technology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Disruptive technology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Large companies have to choose whether or not to invest in disruptive technology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Opportunity for startups to </a:t>
            </a:r>
            <a:br>
              <a:rPr lang="en-US"/>
            </a:br>
            <a:r>
              <a:rPr lang="en-US"/>
              <a:t>catch larger companies by </a:t>
            </a:r>
            <a:br>
              <a:rPr lang="en-US"/>
            </a:br>
            <a:r>
              <a:rPr lang="en-US"/>
              <a:t>surprise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365760" y="1463040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(1958) Perceptron – First modern ANN</a:t>
            </a:r>
            <a:endParaRPr/>
          </a:p>
          <a:p>
            <a:pPr indent="0" lvl="1" marL="406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(’60s – ’80s) First AI Winter – Minsky and Papert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(1986) Autonomous Land Vehicle In a Neural Network</a:t>
            </a:r>
            <a:endParaRPr/>
          </a:p>
          <a:p>
            <a:pPr indent="-282575" lvl="1" marL="6889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Real-world application for NN</a:t>
            </a:r>
            <a:endParaRPr/>
          </a:p>
          <a:p>
            <a:pPr indent="-282575" lvl="1" marL="6889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Hidden Layers &amp; Backpropagation</a:t>
            </a:r>
            <a:endParaRPr/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1828800" y="182880"/>
            <a:ext cx="70408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coupled origins of Neuromorphic Computing &amp; AI</a:t>
            </a:r>
            <a:endParaRPr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133" y="2043066"/>
            <a:ext cx="6485465" cy="864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133" y="2916388"/>
            <a:ext cx="4020620" cy="25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133" y="4861370"/>
            <a:ext cx="6509434" cy="1401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idx="1" type="subTitle"/>
          </p:nvPr>
        </p:nvSpPr>
        <p:spPr>
          <a:xfrm>
            <a:off x="365760" y="1463040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(2006) ImageNet – Deepening NN</a:t>
            </a:r>
            <a:endParaRPr/>
          </a:p>
          <a:p>
            <a:pPr indent="-282575" lvl="1" marL="68897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</a:pPr>
            <a:r>
              <a:rPr lang="en-US"/>
              <a:t>Problem in training volume, not hardware or software implementation of NN</a:t>
            </a:r>
            <a:br>
              <a:rPr lang="en-US"/>
            </a:b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Char char="■"/>
            </a:pPr>
            <a:r>
              <a:rPr lang="en-US"/>
              <a:t>(2012) AlexNet wins ImageNet Large Scale Visual Recognition Challenge by pioneering usage of GPU</a:t>
            </a:r>
            <a:endParaRPr/>
          </a:p>
        </p:txBody>
      </p:sp>
      <p:sp>
        <p:nvSpPr>
          <p:cNvPr id="91" name="Google Shape;91;p6"/>
          <p:cNvSpPr txBox="1"/>
          <p:nvPr>
            <p:ph type="title"/>
          </p:nvPr>
        </p:nvSpPr>
        <p:spPr>
          <a:xfrm>
            <a:off x="1828800" y="182880"/>
            <a:ext cx="70408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coupled origins of Neuromorphic Computing &amp; AI</a:t>
            </a:r>
            <a:endParaRPr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877" y="4043137"/>
            <a:ext cx="5826245" cy="227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1828800" y="182880"/>
            <a:ext cx="70408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the computing industry</a:t>
            </a:r>
            <a:endParaRPr/>
          </a:p>
        </p:txBody>
      </p:sp>
      <p:pic>
        <p:nvPicPr>
          <p:cNvPr id="99" name="Google Shape;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306" y="5231922"/>
            <a:ext cx="5456393" cy="115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 rotWithShape="1">
          <a:blip r:embed="rId4">
            <a:alphaModFix/>
          </a:blip>
          <a:srcRect b="4194" l="1967" r="2044" t="3726"/>
          <a:stretch/>
        </p:blipFill>
        <p:spPr>
          <a:xfrm>
            <a:off x="1452164" y="1462178"/>
            <a:ext cx="6478438" cy="3769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1828800" y="182880"/>
            <a:ext cx="70408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the computing industry</a:t>
            </a:r>
            <a:endParaRPr/>
          </a:p>
        </p:txBody>
      </p:sp>
      <p:pic>
        <p:nvPicPr>
          <p:cNvPr descr="Figure 1: This graph demonstrates the approximate difference in growth between processor speeds and memory access speeds over the last three decades. Performance units on the left are in mhz [4]. Paradigm Shift to Morphware" id="107" name="Google Shape;107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920" y="1710954"/>
            <a:ext cx="8568904" cy="5147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idx="1" type="subTitle"/>
          </p:nvPr>
        </p:nvSpPr>
        <p:spPr>
          <a:xfrm>
            <a:off x="365760" y="1463040"/>
            <a:ext cx="841248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383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2D83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 txBox="1"/>
          <p:nvPr>
            <p:ph type="title"/>
          </p:nvPr>
        </p:nvSpPr>
        <p:spPr>
          <a:xfrm>
            <a:off x="1828800" y="182880"/>
            <a:ext cx="704088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of the computing industry</a:t>
            </a:r>
            <a:endParaRPr/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" y="1463040"/>
            <a:ext cx="8448636" cy="448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2005-08-12T19:45:51Z</dcterms:created>
  <dc:creator>USAFA/CCX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0x0101003952D9541B337148AFDEAADDBA1019A9</vt:lpwstr>
  </property>
  <property fmtid="{D5CDD505-2E9C-101B-9397-08002B2CF9AE}" pid="3" name="_dlc_DocIdItemGuid">
    <vt:lpwstr>6ff9f554-ebf1-45c3-aa70-90c8e9be162b</vt:lpwstr>
  </property>
</Properties>
</file>