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9"/>
  </p:notesMasterIdLst>
  <p:sldIdLst>
    <p:sldId id="256" r:id="rId2"/>
    <p:sldId id="306" r:id="rId3"/>
    <p:sldId id="257" r:id="rId4"/>
    <p:sldId id="258" r:id="rId5"/>
    <p:sldId id="284" r:id="rId6"/>
    <p:sldId id="285" r:id="rId7"/>
    <p:sldId id="286" r:id="rId8"/>
    <p:sldId id="287" r:id="rId9"/>
    <p:sldId id="288" r:id="rId10"/>
    <p:sldId id="289" r:id="rId11"/>
    <p:sldId id="259" r:id="rId12"/>
    <p:sldId id="260" r:id="rId13"/>
    <p:sldId id="261" r:id="rId14"/>
    <p:sldId id="262" r:id="rId15"/>
    <p:sldId id="277" r:id="rId16"/>
    <p:sldId id="264" r:id="rId17"/>
    <p:sldId id="276" r:id="rId18"/>
    <p:sldId id="281" r:id="rId19"/>
    <p:sldId id="282" r:id="rId20"/>
    <p:sldId id="283" r:id="rId21"/>
    <p:sldId id="278" r:id="rId22"/>
    <p:sldId id="290" r:id="rId23"/>
    <p:sldId id="291" r:id="rId24"/>
    <p:sldId id="292" r:id="rId25"/>
    <p:sldId id="293" r:id="rId26"/>
    <p:sldId id="266" r:id="rId27"/>
    <p:sldId id="268" r:id="rId28"/>
    <p:sldId id="269" r:id="rId29"/>
    <p:sldId id="271" r:id="rId30"/>
    <p:sldId id="270" r:id="rId31"/>
    <p:sldId id="272" r:id="rId32"/>
    <p:sldId id="274" r:id="rId33"/>
    <p:sldId id="273" r:id="rId34"/>
    <p:sldId id="275" r:id="rId35"/>
    <p:sldId id="296" r:id="rId36"/>
    <p:sldId id="265" r:id="rId37"/>
    <p:sldId id="298" r:id="rId38"/>
    <p:sldId id="299" r:id="rId39"/>
    <p:sldId id="310" r:id="rId40"/>
    <p:sldId id="311" r:id="rId41"/>
    <p:sldId id="309" r:id="rId42"/>
    <p:sldId id="312" r:id="rId43"/>
    <p:sldId id="313" r:id="rId44"/>
    <p:sldId id="295" r:id="rId45"/>
    <p:sldId id="315" r:id="rId46"/>
    <p:sldId id="314" r:id="rId47"/>
    <p:sldId id="302" r:id="rId48"/>
    <p:sldId id="316" r:id="rId49"/>
    <p:sldId id="303" r:id="rId50"/>
    <p:sldId id="317" r:id="rId51"/>
    <p:sldId id="304" r:id="rId52"/>
    <p:sldId id="318" r:id="rId53"/>
    <p:sldId id="307" r:id="rId54"/>
    <p:sldId id="308" r:id="rId55"/>
    <p:sldId id="305" r:id="rId56"/>
    <p:sldId id="267" r:id="rId57"/>
    <p:sldId id="29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p:scale>
          <a:sx n="150" d="100"/>
          <a:sy n="150" d="100"/>
        </p:scale>
        <p:origin x="7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9E94E-EB92-4B54-8112-CA2403BAF38D}"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45D00-0412-4A15-AAEA-AC1B966FDED0}" type="slidenum">
              <a:rPr lang="en-US" smtClean="0"/>
              <a:t>‹#›</a:t>
            </a:fld>
            <a:endParaRPr lang="en-US"/>
          </a:p>
        </p:txBody>
      </p:sp>
    </p:spTree>
    <p:extLst>
      <p:ext uri="{BB962C8B-B14F-4D97-AF65-F5344CB8AC3E}">
        <p14:creationId xmlns:p14="http://schemas.microsoft.com/office/powerpoint/2010/main" val="245053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video at start: https://mediacentral.princeton.edu/media/t/1_ozqnt442</a:t>
            </a:r>
          </a:p>
          <a:p>
            <a:endParaRPr lang="en-US" dirty="0"/>
          </a:p>
        </p:txBody>
      </p:sp>
      <p:sp>
        <p:nvSpPr>
          <p:cNvPr id="4" name="Slide Number Placeholder 3"/>
          <p:cNvSpPr>
            <a:spLocks noGrp="1"/>
          </p:cNvSpPr>
          <p:nvPr>
            <p:ph type="sldNum" sz="quarter" idx="5"/>
          </p:nvPr>
        </p:nvSpPr>
        <p:spPr/>
        <p:txBody>
          <a:bodyPr/>
          <a:lstStyle/>
          <a:p>
            <a:fld id="{32F45D00-0412-4A15-AAEA-AC1B966FDED0}" type="slidenum">
              <a:rPr lang="en-US" smtClean="0"/>
              <a:t>1</a:t>
            </a:fld>
            <a:endParaRPr lang="en-US"/>
          </a:p>
        </p:txBody>
      </p:sp>
    </p:spTree>
    <p:extLst>
      <p:ext uri="{BB962C8B-B14F-4D97-AF65-F5344CB8AC3E}">
        <p14:creationId xmlns:p14="http://schemas.microsoft.com/office/powerpoint/2010/main" val="333079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F45D00-0412-4A15-AAEA-AC1B966FDED0}" type="slidenum">
              <a:rPr lang="en-US" smtClean="0"/>
              <a:t>16</a:t>
            </a:fld>
            <a:endParaRPr lang="en-US"/>
          </a:p>
        </p:txBody>
      </p:sp>
    </p:spTree>
    <p:extLst>
      <p:ext uri="{BB962C8B-B14F-4D97-AF65-F5344CB8AC3E}">
        <p14:creationId xmlns:p14="http://schemas.microsoft.com/office/powerpoint/2010/main" val="297121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427297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41522-BBBE-4DAC-B776-68BDA1CAA57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268313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236167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4043404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331344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841522-BBBE-4DAC-B776-68BDA1CAA570}"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337704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841522-BBBE-4DAC-B776-68BDA1CAA570}" type="datetimeFigureOut">
              <a:rPr lang="en-US" smtClean="0"/>
              <a:t>11/2/2022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220253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135727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225151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48745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41522-BBBE-4DAC-B776-68BDA1CAA57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232429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841522-BBBE-4DAC-B776-68BDA1CAA57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404056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841522-BBBE-4DAC-B776-68BDA1CAA570}"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3336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841522-BBBE-4DAC-B776-68BDA1CAA570}"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31747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41522-BBBE-4DAC-B776-68BDA1CAA570}"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320835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41522-BBBE-4DAC-B776-68BDA1CAA57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1604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41522-BBBE-4DAC-B776-68BDA1CAA57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44C650-8175-499D-A348-FD9D3D2F4BFB}" type="slidenum">
              <a:rPr lang="en-US" smtClean="0"/>
              <a:t>‹#›</a:t>
            </a:fld>
            <a:endParaRPr lang="en-US"/>
          </a:p>
        </p:txBody>
      </p:sp>
    </p:spTree>
    <p:extLst>
      <p:ext uri="{BB962C8B-B14F-4D97-AF65-F5344CB8AC3E}">
        <p14:creationId xmlns:p14="http://schemas.microsoft.com/office/powerpoint/2010/main" val="72522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7841522-BBBE-4DAC-B776-68BDA1CAA570}" type="datetimeFigureOut">
              <a:rPr lang="en-US" smtClean="0"/>
              <a:t>11/2/2022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44C650-8175-499D-A348-FD9D3D2F4BFB}" type="slidenum">
              <a:rPr lang="en-US" smtClean="0"/>
              <a:t>‹#›</a:t>
            </a:fld>
            <a:endParaRPr lang="en-US"/>
          </a:p>
        </p:txBody>
      </p:sp>
    </p:spTree>
    <p:extLst>
      <p:ext uri="{BB962C8B-B14F-4D97-AF65-F5344CB8AC3E}">
        <p14:creationId xmlns:p14="http://schemas.microsoft.com/office/powerpoint/2010/main" val="27948907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owardsdatascience.com/the-beginners-guide-to-language-models-aa47165b57f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abs/2005.14165" TargetMode="External"/><Relationship Id="rId3" Type="http://schemas.openxmlformats.org/officeDocument/2006/relationships/hyperlink" Target="https://arxiv.org/abs/1810.04805" TargetMode="External"/><Relationship Id="rId7" Type="http://schemas.openxmlformats.org/officeDocument/2006/relationships/hyperlink" Target="https://arxiv.org/abs/1910.10683" TargetMode="External"/><Relationship Id="rId2" Type="http://schemas.openxmlformats.org/officeDocument/2006/relationships/hyperlink" Target="https://cdn.openai.com/research-covers/language-unsupervised/language_understanding_paper.pdf" TargetMode="External"/><Relationship Id="rId1" Type="http://schemas.openxmlformats.org/officeDocument/2006/relationships/slideLayout" Target="../slideLayouts/slideLayout2.xml"/><Relationship Id="rId6" Type="http://schemas.openxmlformats.org/officeDocument/2006/relationships/hyperlink" Target="https://arxiv.org/abs/1910.13461" TargetMode="External"/><Relationship Id="rId11" Type="http://schemas.openxmlformats.org/officeDocument/2006/relationships/hyperlink" Target="https://en.wikipedia.org/wiki/GPT-3" TargetMode="External"/><Relationship Id="rId5" Type="http://schemas.openxmlformats.org/officeDocument/2006/relationships/hyperlink" Target="https://arxiv.org/abs/1910.01108" TargetMode="External"/><Relationship Id="rId10" Type="http://schemas.openxmlformats.org/officeDocument/2006/relationships/hyperlink" Target="https://huggingface.co/bigscience/bloom" TargetMode="External"/><Relationship Id="rId4" Type="http://schemas.openxmlformats.org/officeDocument/2006/relationships/hyperlink" Target="https://cdn.openai.com/better-language-models/language_models_are_unsupervised_multitask_learners.pdf" TargetMode="External"/><Relationship Id="rId9" Type="http://schemas.openxmlformats.org/officeDocument/2006/relationships/hyperlink" Target="https://bigscience.huggingface.c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blog/large-language-models"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aclavkosar.com/ml/googles-pathways-language-model-and-chain-of-thought"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lambdalabs.com/blog/demystifying-gpt-3/#1" TargetMode="External"/><Relationship Id="rId4" Type="http://schemas.openxmlformats.org/officeDocument/2006/relationships/hyperlink" Target="https://blog.heim.xyz/palm-training-cos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clanthology.org/D16-1053.pd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owardsdatascience.com/an-intuitive-explanation-of-self-attention-4f72709638e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raphcore.ai/projects/bert-training/en/latest/bert.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uggingface/datasets" TargetMode="External"/><Relationship Id="rId7" Type="http://schemas.openxmlformats.org/officeDocument/2006/relationships/image" Target="../media/image15.png"/><Relationship Id="rId2" Type="http://schemas.openxmlformats.org/officeDocument/2006/relationships/hyperlink" Target="https://github.com/huggingface/transformers"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github.com/huggingface/accelerate" TargetMode="External"/><Relationship Id="rId4" Type="http://schemas.openxmlformats.org/officeDocument/2006/relationships/hyperlink" Target="https://github.com/huggingface/tokenizer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tinyurl.com/hugface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yadroit.princeton.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ggingface.co/course/chapter1/2?fw=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olio3.ai/blog/why-natural-language-processing-is-difficul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deeplearning.ai/"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coursera.org/lecture/probabilistic-models-in-nlp/n-grams-and-probabilities-i8pZr"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huggingface.co/models?pipeline_tag=translation&amp;sort=downloads&amp;search=Helsinkie-NLP" TargetMode="Externa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olab.research.google.com/github/huggingface/education-toolkit/blob/main/03_getting-started-with-transformers.ipynb" TargetMode="External"/><Relationship Id="rId2" Type="http://schemas.openxmlformats.org/officeDocument/2006/relationships/hyperlink" Target="https://huggingface.co/cours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jmlr.org/papers/v3/bengio03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eb.stanford.edu/class/cs224n/slides/cs224n-2019-lecture06-rnnlm.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hari4om/word-embedding-d816f64314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AEB-ABE6-677E-0184-DCBF5DB45DFB}"/>
              </a:ext>
            </a:extLst>
          </p:cNvPr>
          <p:cNvSpPr>
            <a:spLocks noGrp="1"/>
          </p:cNvSpPr>
          <p:nvPr>
            <p:ph type="ctrTitle"/>
          </p:nvPr>
        </p:nvSpPr>
        <p:spPr/>
        <p:txBody>
          <a:bodyPr>
            <a:normAutofit/>
          </a:bodyPr>
          <a:lstStyle/>
          <a:p>
            <a:pPr algn="l"/>
            <a:r>
              <a:rPr lang="en-US" b="0" i="0" dirty="0">
                <a:solidFill>
                  <a:schemeClr val="bg1">
                    <a:lumMod val="95000"/>
                  </a:schemeClr>
                </a:solidFill>
                <a:effectLst/>
                <a:latin typeface="kepler-std-display"/>
              </a:rPr>
              <a:t>Getting Started with Transformers for Language Modeling</a:t>
            </a:r>
          </a:p>
        </p:txBody>
      </p:sp>
      <p:sp>
        <p:nvSpPr>
          <p:cNvPr id="3" name="Subtitle 2">
            <a:extLst>
              <a:ext uri="{FF2B5EF4-FFF2-40B4-BE49-F238E27FC236}">
                <a16:creationId xmlns:a16="http://schemas.microsoft.com/office/drawing/2014/main" id="{6AB407D6-2ED6-82FF-3193-4D783E8BF49F}"/>
              </a:ext>
            </a:extLst>
          </p:cNvPr>
          <p:cNvSpPr>
            <a:spLocks noGrp="1"/>
          </p:cNvSpPr>
          <p:nvPr>
            <p:ph type="subTitle" idx="1"/>
          </p:nvPr>
        </p:nvSpPr>
        <p:spPr/>
        <p:txBody>
          <a:bodyPr/>
          <a:lstStyle/>
          <a:p>
            <a:r>
              <a:rPr lang="en-US" dirty="0"/>
              <a:t>Dave Turner (Research Software Engineer – PNI)</a:t>
            </a:r>
          </a:p>
        </p:txBody>
      </p:sp>
    </p:spTree>
    <p:extLst>
      <p:ext uri="{BB962C8B-B14F-4D97-AF65-F5344CB8AC3E}">
        <p14:creationId xmlns:p14="http://schemas.microsoft.com/office/powerpoint/2010/main" val="301037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6468-39D2-4D0D-922C-F2F2E4239AE0}"/>
              </a:ext>
            </a:extLst>
          </p:cNvPr>
          <p:cNvSpPr>
            <a:spLocks noGrp="1"/>
          </p:cNvSpPr>
          <p:nvPr>
            <p:ph type="title"/>
          </p:nvPr>
        </p:nvSpPr>
        <p:spPr/>
        <p:txBody>
          <a:bodyPr/>
          <a:lstStyle/>
          <a:p>
            <a:r>
              <a:rPr lang="en-US" dirty="0"/>
              <a:t>How to deal with context?</a:t>
            </a:r>
          </a:p>
        </p:txBody>
      </p:sp>
      <p:sp>
        <p:nvSpPr>
          <p:cNvPr id="3" name="Content Placeholder 2">
            <a:extLst>
              <a:ext uri="{FF2B5EF4-FFF2-40B4-BE49-F238E27FC236}">
                <a16:creationId xmlns:a16="http://schemas.microsoft.com/office/drawing/2014/main" id="{646424ED-107B-4B2B-A5B9-A104D4FFA4D6}"/>
              </a:ext>
            </a:extLst>
          </p:cNvPr>
          <p:cNvSpPr>
            <a:spLocks noGrp="1"/>
          </p:cNvSpPr>
          <p:nvPr>
            <p:ph idx="1"/>
          </p:nvPr>
        </p:nvSpPr>
        <p:spPr/>
        <p:txBody>
          <a:bodyPr/>
          <a:lstStyle/>
          <a:p>
            <a:r>
              <a:rPr lang="en-US" dirty="0"/>
              <a:t>The sparsity problem is mitigated by representing words as dense high-dimensional learned vectors.</a:t>
            </a:r>
          </a:p>
          <a:p>
            <a:r>
              <a:rPr lang="en-US" dirty="0"/>
              <a:t>The models that learn these vectors are still trained on tasks with small contexts (a few words) because they are fully connected networks. They are not even deep neural networks!</a:t>
            </a:r>
          </a:p>
          <a:p>
            <a:r>
              <a:rPr lang="en-US" dirty="0"/>
              <a:t>Most of the progress over the last decade in NLP has been focused on addressing this context issue</a:t>
            </a:r>
            <a:r>
              <a:rPr lang="en-US" baseline="30000" dirty="0">
                <a:hlinkClick r:id="rId2"/>
              </a:rPr>
              <a:t>1</a:t>
            </a:r>
            <a:r>
              <a:rPr lang="en-US" dirty="0"/>
              <a:t> more efficiently for longer contexts.</a:t>
            </a:r>
          </a:p>
          <a:p>
            <a:r>
              <a:rPr lang="en-US" dirty="0"/>
              <a:t>Until around 2017 the dominant approach was sequence to sequence models called recurrent neural networks (LSTM, GRU, etc.) or convolutional neural networks (CNN). Often augmented with attention mechanisms. </a:t>
            </a:r>
          </a:p>
          <a:p>
            <a:endParaRPr lang="en-US" dirty="0"/>
          </a:p>
        </p:txBody>
      </p:sp>
    </p:spTree>
    <p:extLst>
      <p:ext uri="{BB962C8B-B14F-4D97-AF65-F5344CB8AC3E}">
        <p14:creationId xmlns:p14="http://schemas.microsoft.com/office/powerpoint/2010/main" val="221358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20BD54-0992-4398-7DA8-115E1F2AAE8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92827" y="2295775"/>
            <a:ext cx="3047080" cy="4395705"/>
          </a:xfrm>
          <a:prstGeom prst="rect">
            <a:avLst/>
          </a:prstGeom>
        </p:spPr>
      </p:pic>
      <p:sp>
        <p:nvSpPr>
          <p:cNvPr id="2" name="Title 1">
            <a:extLst>
              <a:ext uri="{FF2B5EF4-FFF2-40B4-BE49-F238E27FC236}">
                <a16:creationId xmlns:a16="http://schemas.microsoft.com/office/drawing/2014/main" id="{18D4EB21-FE97-D2A8-CF83-911FDF3F062F}"/>
              </a:ext>
            </a:extLst>
          </p:cNvPr>
          <p:cNvSpPr>
            <a:spLocks noGrp="1"/>
          </p:cNvSpPr>
          <p:nvPr>
            <p:ph type="title"/>
          </p:nvPr>
        </p:nvSpPr>
        <p:spPr/>
        <p:txBody>
          <a:bodyPr/>
          <a:lstStyle/>
          <a:p>
            <a:r>
              <a:rPr lang="en-US" dirty="0"/>
              <a:t>NLP since 2017</a:t>
            </a:r>
          </a:p>
        </p:txBody>
      </p:sp>
      <p:sp>
        <p:nvSpPr>
          <p:cNvPr id="3" name="Content Placeholder 2">
            <a:extLst>
              <a:ext uri="{FF2B5EF4-FFF2-40B4-BE49-F238E27FC236}">
                <a16:creationId xmlns:a16="http://schemas.microsoft.com/office/drawing/2014/main" id="{FF21AF89-A252-0199-A0BD-A1C8299969E8}"/>
              </a:ext>
            </a:extLst>
          </p:cNvPr>
          <p:cNvSpPr>
            <a:spLocks noGrp="1"/>
          </p:cNvSpPr>
          <p:nvPr>
            <p:ph idx="1"/>
          </p:nvPr>
        </p:nvSpPr>
        <p:spPr>
          <a:xfrm>
            <a:off x="720845" y="2585027"/>
            <a:ext cx="6428101" cy="3416300"/>
          </a:xfrm>
        </p:spPr>
        <p:txBody>
          <a:bodyPr/>
          <a:lstStyle/>
          <a:p>
            <a:r>
              <a:rPr lang="en-US" dirty="0"/>
              <a:t>The introduction of the transformer architecture by Vaswani et al. </a:t>
            </a:r>
            <a:r>
              <a:rPr lang="en-US" b="1" i="0" dirty="0">
                <a:solidFill>
                  <a:srgbClr val="000000"/>
                </a:solidFill>
                <a:effectLst/>
                <a:latin typeface="Lucida Grande"/>
              </a:rPr>
              <a:t>Attention Is All You Need</a:t>
            </a:r>
            <a:r>
              <a:rPr lang="en-US" dirty="0"/>
              <a:t> (2017) (Google Research)</a:t>
            </a:r>
          </a:p>
          <a:p>
            <a:pPr lvl="1"/>
            <a:r>
              <a:rPr lang="en-US" dirty="0"/>
              <a:t>More parallelizable</a:t>
            </a:r>
          </a:p>
          <a:p>
            <a:pPr lvl="1"/>
            <a:r>
              <a:rPr lang="en-US" dirty="0"/>
              <a:t>Scalable to large datasets</a:t>
            </a:r>
          </a:p>
          <a:p>
            <a:pPr lvl="1"/>
            <a:r>
              <a:rPr lang="en-US" dirty="0"/>
              <a:t>Combined with pre-training to enable transfer learning</a:t>
            </a:r>
          </a:p>
          <a:p>
            <a:pPr lvl="1"/>
            <a:r>
              <a:rPr lang="en-US" dirty="0"/>
              <a:t>Better handling of long sequences (though still limited)</a:t>
            </a:r>
          </a:p>
          <a:p>
            <a:pPr lvl="1"/>
            <a:endParaRPr lang="en-US" dirty="0"/>
          </a:p>
        </p:txBody>
      </p:sp>
    </p:spTree>
    <p:extLst>
      <p:ext uri="{BB962C8B-B14F-4D97-AF65-F5344CB8AC3E}">
        <p14:creationId xmlns:p14="http://schemas.microsoft.com/office/powerpoint/2010/main" val="316895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46C5-1995-71B0-EF31-767FDA6BD6BA}"/>
              </a:ext>
            </a:extLst>
          </p:cNvPr>
          <p:cNvSpPr>
            <a:spLocks noGrp="1"/>
          </p:cNvSpPr>
          <p:nvPr>
            <p:ph type="title"/>
          </p:nvPr>
        </p:nvSpPr>
        <p:spPr/>
        <p:txBody>
          <a:bodyPr/>
          <a:lstStyle/>
          <a:p>
            <a:r>
              <a:rPr lang="en-US" dirty="0"/>
              <a:t>Transformer Model Highlights</a:t>
            </a:r>
          </a:p>
        </p:txBody>
      </p:sp>
      <p:sp>
        <p:nvSpPr>
          <p:cNvPr id="8" name="Content Placeholder 2">
            <a:extLst>
              <a:ext uri="{FF2B5EF4-FFF2-40B4-BE49-F238E27FC236}">
                <a16:creationId xmlns:a16="http://schemas.microsoft.com/office/drawing/2014/main" id="{2F64C1C4-18DA-83CA-B49D-419599EBAC7A}"/>
              </a:ext>
            </a:extLst>
          </p:cNvPr>
          <p:cNvSpPr>
            <a:spLocks noGrp="1"/>
          </p:cNvSpPr>
          <p:nvPr>
            <p:ph idx="1"/>
          </p:nvPr>
        </p:nvSpPr>
        <p:spPr>
          <a:xfrm>
            <a:off x="1154954" y="2509519"/>
            <a:ext cx="9865744" cy="4240531"/>
          </a:xfrm>
        </p:spPr>
        <p:txBody>
          <a:bodyPr>
            <a:normAutofit fontScale="85000" lnSpcReduction="20000"/>
          </a:bodyPr>
          <a:lstStyle/>
          <a:p>
            <a:r>
              <a:rPr lang="en-US" b="1" i="0" dirty="0">
                <a:solidFill>
                  <a:srgbClr val="4B5563"/>
                </a:solidFill>
                <a:effectLst/>
                <a:latin typeface="Source Sans Pro" panose="020B0503030403020204" pitchFamily="34" charset="0"/>
              </a:rPr>
              <a:t>June 2018</a:t>
            </a:r>
            <a:r>
              <a:rPr lang="en-US" b="0" i="0" dirty="0">
                <a:solidFill>
                  <a:srgbClr val="4B5563"/>
                </a:solidFill>
                <a:effectLst/>
                <a:latin typeface="Source Sans Pro" panose="020B0503030403020204" pitchFamily="34" charset="0"/>
              </a:rPr>
              <a:t>: </a:t>
            </a:r>
            <a:r>
              <a:rPr lang="en-US" b="0" i="0" u="sng" dirty="0">
                <a:solidFill>
                  <a:srgbClr val="4B5563"/>
                </a:solidFill>
                <a:effectLst/>
                <a:latin typeface="Source Sans Pro" panose="020B0503030403020204" pitchFamily="34" charset="0"/>
                <a:hlinkClick r:id="rId2"/>
              </a:rPr>
              <a:t>GPT</a:t>
            </a:r>
            <a:r>
              <a:rPr lang="en-US" b="0" i="0" dirty="0">
                <a:solidFill>
                  <a:srgbClr val="4B5563"/>
                </a:solidFill>
                <a:effectLst/>
                <a:latin typeface="Source Sans Pro" panose="020B0503030403020204" pitchFamily="34" charset="0"/>
              </a:rPr>
              <a:t>, the first pretrained Transformer model, used for fine-tuning on various NLP tasks and obtained state-of-the-art results</a:t>
            </a:r>
          </a:p>
          <a:p>
            <a:r>
              <a:rPr lang="en-US" b="1" i="0" dirty="0">
                <a:solidFill>
                  <a:srgbClr val="4B5563"/>
                </a:solidFill>
                <a:effectLst/>
                <a:latin typeface="Source Sans Pro" panose="020B0503030403020204" pitchFamily="34" charset="0"/>
              </a:rPr>
              <a:t>October 2018</a:t>
            </a:r>
            <a:r>
              <a:rPr lang="en-US" b="0" i="0" dirty="0">
                <a:solidFill>
                  <a:srgbClr val="4B5563"/>
                </a:solidFill>
                <a:effectLst/>
                <a:latin typeface="Source Sans Pro" panose="020B0503030403020204" pitchFamily="34" charset="0"/>
              </a:rPr>
              <a:t>: </a:t>
            </a:r>
            <a:r>
              <a:rPr lang="en-US" b="0" i="0" u="sng" dirty="0">
                <a:solidFill>
                  <a:srgbClr val="4B5563"/>
                </a:solidFill>
                <a:effectLst/>
                <a:latin typeface="Source Sans Pro" panose="020B0503030403020204" pitchFamily="34" charset="0"/>
                <a:hlinkClick r:id="rId3"/>
              </a:rPr>
              <a:t>BERT</a:t>
            </a:r>
            <a:r>
              <a:rPr lang="en-US" b="0" i="0" dirty="0">
                <a:solidFill>
                  <a:srgbClr val="4B5563"/>
                </a:solidFill>
                <a:effectLst/>
                <a:latin typeface="Source Sans Pro" panose="020B0503030403020204" pitchFamily="34" charset="0"/>
              </a:rPr>
              <a:t>, another large pretrained model, this one designed to produce better summaries of sentences (more on this </a:t>
            </a:r>
            <a:r>
              <a:rPr lang="en-US" dirty="0">
                <a:solidFill>
                  <a:srgbClr val="4B5563"/>
                </a:solidFill>
                <a:latin typeface="Source Sans Pro" panose="020B0503030403020204" pitchFamily="34" charset="0"/>
              </a:rPr>
              <a:t>later)</a:t>
            </a:r>
            <a:endParaRPr lang="en-US" b="0" i="0" dirty="0">
              <a:solidFill>
                <a:srgbClr val="4B5563"/>
              </a:solidFill>
              <a:effectLst/>
              <a:latin typeface="Source Sans Pro" panose="020B0503030403020204" pitchFamily="34" charset="0"/>
            </a:endParaRPr>
          </a:p>
          <a:p>
            <a:r>
              <a:rPr lang="en-US" b="1" i="0" dirty="0">
                <a:solidFill>
                  <a:srgbClr val="4B5563"/>
                </a:solidFill>
                <a:effectLst/>
                <a:latin typeface="Source Sans Pro" panose="020B0503030403020204" pitchFamily="34" charset="0"/>
              </a:rPr>
              <a:t>February 2019</a:t>
            </a:r>
            <a:r>
              <a:rPr lang="en-US" b="0" i="0" dirty="0">
                <a:solidFill>
                  <a:srgbClr val="4B5563"/>
                </a:solidFill>
                <a:effectLst/>
                <a:latin typeface="Source Sans Pro" panose="020B0503030403020204" pitchFamily="34" charset="0"/>
              </a:rPr>
              <a:t>: </a:t>
            </a:r>
            <a:r>
              <a:rPr lang="en-US" b="0" i="0" u="sng" dirty="0">
                <a:solidFill>
                  <a:srgbClr val="4B5563"/>
                </a:solidFill>
                <a:effectLst/>
                <a:latin typeface="Source Sans Pro" panose="020B0503030403020204" pitchFamily="34" charset="0"/>
                <a:hlinkClick r:id="rId4"/>
              </a:rPr>
              <a:t>GPT-2</a:t>
            </a:r>
            <a:r>
              <a:rPr lang="en-US" b="0" i="0" dirty="0">
                <a:solidFill>
                  <a:srgbClr val="4B5563"/>
                </a:solidFill>
                <a:effectLst/>
                <a:latin typeface="Source Sans Pro" panose="020B0503030403020204" pitchFamily="34" charset="0"/>
              </a:rPr>
              <a:t>, an improved (and bigger) version of GPT that was not immediately publicly released due to ethical concerns</a:t>
            </a:r>
          </a:p>
          <a:p>
            <a:r>
              <a:rPr lang="en-US" b="1" i="0" dirty="0">
                <a:solidFill>
                  <a:srgbClr val="4B5563"/>
                </a:solidFill>
                <a:effectLst/>
                <a:latin typeface="Source Sans Pro" panose="020B0503030403020204" pitchFamily="34" charset="0"/>
              </a:rPr>
              <a:t>October 2019</a:t>
            </a:r>
            <a:r>
              <a:rPr lang="en-US" b="0" i="0" dirty="0">
                <a:solidFill>
                  <a:srgbClr val="4B5563"/>
                </a:solidFill>
                <a:effectLst/>
                <a:latin typeface="Source Sans Pro" panose="020B0503030403020204" pitchFamily="34" charset="0"/>
              </a:rPr>
              <a:t>: </a:t>
            </a:r>
            <a:r>
              <a:rPr lang="en-US" b="0" i="0" u="sng" dirty="0" err="1">
                <a:solidFill>
                  <a:srgbClr val="4B5563"/>
                </a:solidFill>
                <a:effectLst/>
                <a:latin typeface="Source Sans Pro" panose="020B0503030403020204" pitchFamily="34" charset="0"/>
                <a:hlinkClick r:id="rId5"/>
              </a:rPr>
              <a:t>DistilBERT</a:t>
            </a:r>
            <a:r>
              <a:rPr lang="en-US" b="0" i="0" dirty="0">
                <a:solidFill>
                  <a:srgbClr val="4B5563"/>
                </a:solidFill>
                <a:effectLst/>
                <a:latin typeface="Source Sans Pro" panose="020B0503030403020204" pitchFamily="34" charset="0"/>
              </a:rPr>
              <a:t>, a distilled version of BERT that is 60% faster, 40% lighter in memory, and still retains 97% of BERT’s performance</a:t>
            </a:r>
          </a:p>
          <a:p>
            <a:r>
              <a:rPr lang="en-US" b="1" i="0" dirty="0">
                <a:solidFill>
                  <a:srgbClr val="4B5563"/>
                </a:solidFill>
                <a:effectLst/>
                <a:latin typeface="Source Sans Pro" panose="020B0503030403020204" pitchFamily="34" charset="0"/>
              </a:rPr>
              <a:t>October 2019</a:t>
            </a:r>
            <a:r>
              <a:rPr lang="en-US" b="0" i="0" dirty="0">
                <a:solidFill>
                  <a:srgbClr val="4B5563"/>
                </a:solidFill>
                <a:effectLst/>
                <a:latin typeface="Source Sans Pro" panose="020B0503030403020204" pitchFamily="34" charset="0"/>
              </a:rPr>
              <a:t>: </a:t>
            </a:r>
            <a:r>
              <a:rPr lang="en-US" b="0" i="0" u="sng" dirty="0">
                <a:solidFill>
                  <a:srgbClr val="4B5563"/>
                </a:solidFill>
                <a:effectLst/>
                <a:latin typeface="Source Sans Pro" panose="020B0503030403020204" pitchFamily="34" charset="0"/>
                <a:hlinkClick r:id="rId6"/>
              </a:rPr>
              <a:t>BART</a:t>
            </a:r>
            <a:r>
              <a:rPr lang="en-US" b="0" i="0" dirty="0">
                <a:solidFill>
                  <a:srgbClr val="4B5563"/>
                </a:solidFill>
                <a:effectLst/>
                <a:latin typeface="Source Sans Pro" panose="020B0503030403020204" pitchFamily="34" charset="0"/>
              </a:rPr>
              <a:t> and </a:t>
            </a:r>
            <a:r>
              <a:rPr lang="en-US" b="0" i="0" u="sng" dirty="0">
                <a:solidFill>
                  <a:srgbClr val="4B5563"/>
                </a:solidFill>
                <a:effectLst/>
                <a:latin typeface="Source Sans Pro" panose="020B0503030403020204" pitchFamily="34" charset="0"/>
                <a:hlinkClick r:id="rId7"/>
              </a:rPr>
              <a:t>T5</a:t>
            </a:r>
            <a:r>
              <a:rPr lang="en-US" b="0" i="0" dirty="0">
                <a:solidFill>
                  <a:srgbClr val="4B5563"/>
                </a:solidFill>
                <a:effectLst/>
                <a:latin typeface="Source Sans Pro" panose="020B0503030403020204" pitchFamily="34" charset="0"/>
              </a:rPr>
              <a:t>, two large pretrained models using the same architecture as the original Transformer model (the first to do so)</a:t>
            </a:r>
          </a:p>
          <a:p>
            <a:r>
              <a:rPr lang="en-US" b="1" i="0" dirty="0">
                <a:solidFill>
                  <a:srgbClr val="4B5563"/>
                </a:solidFill>
                <a:effectLst/>
                <a:latin typeface="Source Sans Pro" panose="020B0503030403020204" pitchFamily="34" charset="0"/>
              </a:rPr>
              <a:t>May 2020</a:t>
            </a:r>
            <a:r>
              <a:rPr lang="en-US" b="0" i="0" dirty="0">
                <a:solidFill>
                  <a:srgbClr val="4B5563"/>
                </a:solidFill>
                <a:effectLst/>
                <a:latin typeface="Source Sans Pro" panose="020B0503030403020204" pitchFamily="34" charset="0"/>
              </a:rPr>
              <a:t>, </a:t>
            </a:r>
            <a:r>
              <a:rPr lang="en-US" b="0" i="0" u="sng" dirty="0">
                <a:solidFill>
                  <a:srgbClr val="4B5563"/>
                </a:solidFill>
                <a:effectLst/>
                <a:latin typeface="Source Sans Pro" panose="020B0503030403020204" pitchFamily="34" charset="0"/>
                <a:hlinkClick r:id="rId8"/>
              </a:rPr>
              <a:t>GPT-3</a:t>
            </a:r>
            <a:r>
              <a:rPr lang="en-US" b="0" i="0" dirty="0">
                <a:solidFill>
                  <a:srgbClr val="4B5563"/>
                </a:solidFill>
                <a:effectLst/>
                <a:latin typeface="Source Sans Pro" panose="020B0503030403020204" pitchFamily="34" charset="0"/>
              </a:rPr>
              <a:t>, an even bigger version of GPT-2 that can perform well on a variety of tasks without the need for fine-tuning (called </a:t>
            </a:r>
            <a:r>
              <a:rPr lang="en-US" b="0" i="1" dirty="0">
                <a:solidFill>
                  <a:srgbClr val="4B5563"/>
                </a:solidFill>
                <a:effectLst/>
                <a:latin typeface="Source Sans Pro" panose="020B0503030403020204" pitchFamily="34" charset="0"/>
              </a:rPr>
              <a:t>zero-shot learning</a:t>
            </a:r>
            <a:r>
              <a:rPr lang="en-US" b="0" i="0" dirty="0">
                <a:solidFill>
                  <a:srgbClr val="4B5563"/>
                </a:solidFill>
                <a:effectLst/>
                <a:latin typeface="Source Sans Pro" panose="020B0503030403020204" pitchFamily="34" charset="0"/>
              </a:rPr>
              <a:t>)</a:t>
            </a:r>
          </a:p>
          <a:p>
            <a:r>
              <a:rPr lang="en-US" b="1" dirty="0">
                <a:solidFill>
                  <a:srgbClr val="4B5563"/>
                </a:solidFill>
                <a:latin typeface="Source Sans Pro" panose="020B0503030403020204" pitchFamily="34" charset="0"/>
              </a:rPr>
              <a:t>April 2022, </a:t>
            </a:r>
            <a:r>
              <a:rPr lang="en-US" dirty="0">
                <a:solidFill>
                  <a:srgbClr val="4B5563"/>
                </a:solidFill>
                <a:latin typeface="Source Sans Pro" panose="020B0503030403020204" pitchFamily="34" charset="0"/>
              </a:rPr>
              <a:t>PaLM, Pathways Language Model by Google Research, scaling to 540 Billion parameters for state-of-the-art performance</a:t>
            </a:r>
          </a:p>
          <a:p>
            <a:r>
              <a:rPr lang="en-US" b="1" dirty="0">
                <a:solidFill>
                  <a:srgbClr val="4B5563"/>
                </a:solidFill>
                <a:latin typeface="Source Sans Pro" panose="020B0503030403020204" pitchFamily="34" charset="0"/>
              </a:rPr>
              <a:t>July 2022, </a:t>
            </a:r>
            <a:r>
              <a:rPr lang="en-US" b="0" i="0" dirty="0">
                <a:solidFill>
                  <a:srgbClr val="222222"/>
                </a:solidFill>
                <a:effectLst/>
                <a:latin typeface="-apple-system"/>
              </a:rPr>
              <a:t>BLOOM-175B, </a:t>
            </a:r>
            <a:r>
              <a:rPr lang="en-US" b="0" i="0" u="sng" dirty="0" err="1">
                <a:solidFill>
                  <a:srgbClr val="0E5EF1"/>
                </a:solidFill>
                <a:effectLst/>
                <a:latin typeface="-apple-system"/>
                <a:hlinkClick r:id="rId9"/>
              </a:rPr>
              <a:t>BigScience</a:t>
            </a:r>
            <a:r>
              <a:rPr lang="en-US" b="0" i="0" dirty="0">
                <a:solidFill>
                  <a:srgbClr val="222222"/>
                </a:solidFill>
                <a:effectLst/>
                <a:latin typeface="-apple-system"/>
              </a:rPr>
              <a:t> research workshop released </a:t>
            </a:r>
            <a:r>
              <a:rPr lang="en-US" b="0" i="0" u="sng" dirty="0" err="1">
                <a:solidFill>
                  <a:srgbClr val="266EF2"/>
                </a:solidFill>
                <a:effectLst/>
                <a:latin typeface="-apple-system"/>
                <a:hlinkClick r:id="rId10"/>
              </a:rPr>
              <a:t>BigScience</a:t>
            </a:r>
            <a:r>
              <a:rPr lang="en-US" b="0" i="0" u="sng" dirty="0">
                <a:solidFill>
                  <a:srgbClr val="266EF2"/>
                </a:solidFill>
                <a:effectLst/>
                <a:latin typeface="-apple-system"/>
                <a:hlinkClick r:id="rId10"/>
              </a:rPr>
              <a:t> Large Open-science Open-access Multilingual Language Model</a:t>
            </a:r>
            <a:r>
              <a:rPr lang="en-US" b="0" i="0" dirty="0">
                <a:solidFill>
                  <a:srgbClr val="222222"/>
                </a:solidFill>
                <a:effectLst/>
                <a:latin typeface="-apple-system"/>
              </a:rPr>
              <a:t>, an autoregressive language model based on the </a:t>
            </a:r>
            <a:r>
              <a:rPr lang="en-US" b="0" i="0" u="sng" dirty="0">
                <a:solidFill>
                  <a:srgbClr val="0E5EF1"/>
                </a:solidFill>
                <a:effectLst/>
                <a:latin typeface="-apple-system"/>
                <a:hlinkClick r:id="rId11"/>
              </a:rPr>
              <a:t>GPT-3</a:t>
            </a:r>
            <a:r>
              <a:rPr lang="en-US" b="0" i="0" dirty="0">
                <a:solidFill>
                  <a:srgbClr val="222222"/>
                </a:solidFill>
                <a:effectLst/>
                <a:latin typeface="-apple-system"/>
              </a:rPr>
              <a:t> architecture.</a:t>
            </a:r>
          </a:p>
          <a:p>
            <a:endParaRPr lang="en-US" b="1"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50382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419F-AC46-A143-6AD7-FE9332E4A8F2}"/>
              </a:ext>
            </a:extLst>
          </p:cNvPr>
          <p:cNvSpPr>
            <a:spLocks noGrp="1"/>
          </p:cNvSpPr>
          <p:nvPr>
            <p:ph type="title"/>
          </p:nvPr>
        </p:nvSpPr>
        <p:spPr/>
        <p:txBody>
          <a:bodyPr/>
          <a:lstStyle/>
          <a:p>
            <a:r>
              <a:rPr lang="en-US" dirty="0"/>
              <a:t>Transformer Model Highlights</a:t>
            </a:r>
          </a:p>
        </p:txBody>
      </p:sp>
      <p:pic>
        <p:nvPicPr>
          <p:cNvPr id="4" name="Picture 3">
            <a:extLst>
              <a:ext uri="{FF2B5EF4-FFF2-40B4-BE49-F238E27FC236}">
                <a16:creationId xmlns:a16="http://schemas.microsoft.com/office/drawing/2014/main" id="{291E9F18-DAC5-70C9-0316-5BC87A9448A8}"/>
              </a:ext>
            </a:extLst>
          </p:cNvPr>
          <p:cNvPicPr>
            <a:picLocks noChangeAspect="1"/>
          </p:cNvPicPr>
          <p:nvPr/>
        </p:nvPicPr>
        <p:blipFill>
          <a:blip r:embed="rId2"/>
          <a:stretch>
            <a:fillRect/>
          </a:stretch>
        </p:blipFill>
        <p:spPr>
          <a:xfrm>
            <a:off x="562441" y="2743199"/>
            <a:ext cx="11067118" cy="3574473"/>
          </a:xfrm>
          <a:prstGeom prst="rect">
            <a:avLst/>
          </a:prstGeom>
        </p:spPr>
      </p:pic>
    </p:spTree>
    <p:extLst>
      <p:ext uri="{BB962C8B-B14F-4D97-AF65-F5344CB8AC3E}">
        <p14:creationId xmlns:p14="http://schemas.microsoft.com/office/powerpoint/2010/main" val="166371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C538-DE6E-7781-CEB0-872387D52015}"/>
              </a:ext>
            </a:extLst>
          </p:cNvPr>
          <p:cNvSpPr>
            <a:spLocks noGrp="1"/>
          </p:cNvSpPr>
          <p:nvPr>
            <p:ph type="title"/>
          </p:nvPr>
        </p:nvSpPr>
        <p:spPr/>
        <p:txBody>
          <a:bodyPr/>
          <a:lstStyle/>
          <a:p>
            <a:r>
              <a:rPr lang="en-US" dirty="0"/>
              <a:t>Model Size</a:t>
            </a:r>
          </a:p>
        </p:txBody>
      </p:sp>
      <p:pic>
        <p:nvPicPr>
          <p:cNvPr id="4" name="Picture 2" descr="Microsoft Nvidia MT-NLP">
            <a:extLst>
              <a:ext uri="{FF2B5EF4-FFF2-40B4-BE49-F238E27FC236}">
                <a16:creationId xmlns:a16="http://schemas.microsoft.com/office/drawing/2014/main" id="{7707D4F1-D1CA-A346-1AED-E1D307C8C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021" y="2200870"/>
            <a:ext cx="6723958" cy="43369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01BBFC-1500-C90F-E472-8FFECBD28CC4}"/>
              </a:ext>
            </a:extLst>
          </p:cNvPr>
          <p:cNvSpPr txBox="1"/>
          <p:nvPr/>
        </p:nvSpPr>
        <p:spPr>
          <a:xfrm>
            <a:off x="6837887" y="6537823"/>
            <a:ext cx="6156960" cy="338554"/>
          </a:xfrm>
          <a:prstGeom prst="rect">
            <a:avLst/>
          </a:prstGeom>
          <a:noFill/>
        </p:spPr>
        <p:txBody>
          <a:bodyPr wrap="square">
            <a:spAutoFit/>
          </a:bodyPr>
          <a:lstStyle/>
          <a:p>
            <a:r>
              <a:rPr lang="en-US" sz="1600" dirty="0">
                <a:hlinkClick r:id="rId3"/>
              </a:rPr>
              <a:t>https://huggingface.co/blog/large-language-models</a:t>
            </a:r>
            <a:endParaRPr lang="en-US" sz="1600" dirty="0"/>
          </a:p>
        </p:txBody>
      </p:sp>
    </p:spTree>
    <p:extLst>
      <p:ext uri="{BB962C8B-B14F-4D97-AF65-F5344CB8AC3E}">
        <p14:creationId xmlns:p14="http://schemas.microsoft.com/office/powerpoint/2010/main" val="365021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C538-DE6E-7781-CEB0-872387D52015}"/>
              </a:ext>
            </a:extLst>
          </p:cNvPr>
          <p:cNvSpPr>
            <a:spLocks noGrp="1"/>
          </p:cNvSpPr>
          <p:nvPr>
            <p:ph type="title"/>
          </p:nvPr>
        </p:nvSpPr>
        <p:spPr/>
        <p:txBody>
          <a:bodyPr/>
          <a:lstStyle/>
          <a:p>
            <a:r>
              <a:rPr lang="en-US" dirty="0"/>
              <a:t>Compute</a:t>
            </a:r>
          </a:p>
        </p:txBody>
      </p:sp>
      <p:pic>
        <p:nvPicPr>
          <p:cNvPr id="5" name="Picture 4">
            <a:extLst>
              <a:ext uri="{FF2B5EF4-FFF2-40B4-BE49-F238E27FC236}">
                <a16:creationId xmlns:a16="http://schemas.microsoft.com/office/drawing/2014/main" id="{91274D2B-255A-CEC3-F5E2-F9C494F48A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76413" y="2485394"/>
            <a:ext cx="5850927" cy="4016432"/>
          </a:xfrm>
          <a:prstGeom prst="rect">
            <a:avLst/>
          </a:prstGeom>
        </p:spPr>
      </p:pic>
      <p:sp>
        <p:nvSpPr>
          <p:cNvPr id="8" name="TextBox 7">
            <a:extLst>
              <a:ext uri="{FF2B5EF4-FFF2-40B4-BE49-F238E27FC236}">
                <a16:creationId xmlns:a16="http://schemas.microsoft.com/office/drawing/2014/main" id="{E32EA303-A581-9950-4D94-076DFA60E07F}"/>
              </a:ext>
            </a:extLst>
          </p:cNvPr>
          <p:cNvSpPr txBox="1"/>
          <p:nvPr/>
        </p:nvSpPr>
        <p:spPr>
          <a:xfrm>
            <a:off x="5535660" y="6581001"/>
            <a:ext cx="8699500" cy="276999"/>
          </a:xfrm>
          <a:prstGeom prst="rect">
            <a:avLst/>
          </a:prstGeom>
          <a:noFill/>
        </p:spPr>
        <p:txBody>
          <a:bodyPr wrap="square">
            <a:spAutoFit/>
          </a:bodyPr>
          <a:lstStyle/>
          <a:p>
            <a:r>
              <a:rPr lang="en-US" sz="1200" dirty="0">
                <a:hlinkClick r:id="rId3"/>
              </a:rPr>
              <a:t>https://vaclavkosar.com/ml/googles-pathways-language-model-and-chain-of-thought</a:t>
            </a:r>
            <a:endParaRPr lang="en-US" sz="1200" dirty="0"/>
          </a:p>
        </p:txBody>
      </p:sp>
      <p:sp>
        <p:nvSpPr>
          <p:cNvPr id="11" name="Content Placeholder 2">
            <a:extLst>
              <a:ext uri="{FF2B5EF4-FFF2-40B4-BE49-F238E27FC236}">
                <a16:creationId xmlns:a16="http://schemas.microsoft.com/office/drawing/2014/main" id="{1846F2C9-9340-4483-8C88-989A1F7DBEA2}"/>
              </a:ext>
            </a:extLst>
          </p:cNvPr>
          <p:cNvSpPr>
            <a:spLocks noGrp="1"/>
          </p:cNvSpPr>
          <p:nvPr>
            <p:ph idx="1"/>
          </p:nvPr>
        </p:nvSpPr>
        <p:spPr>
          <a:xfrm>
            <a:off x="349250" y="2478969"/>
            <a:ext cx="5346700" cy="4240531"/>
          </a:xfrm>
        </p:spPr>
        <p:txBody>
          <a:bodyPr>
            <a:normAutofit/>
          </a:bodyPr>
          <a:lstStyle/>
          <a:p>
            <a:r>
              <a:rPr lang="en-US" b="0" i="0" dirty="0">
                <a:solidFill>
                  <a:srgbClr val="212529"/>
                </a:solidFill>
                <a:effectLst/>
                <a:latin typeface="-apple-system"/>
              </a:rPr>
              <a:t>PaLM has 540B parameters = 3x bigger than GPT-3 175B parameters</a:t>
            </a:r>
          </a:p>
          <a:p>
            <a:r>
              <a:rPr lang="en-US" dirty="0">
                <a:solidFill>
                  <a:srgbClr val="212529"/>
                </a:solidFill>
                <a:latin typeface="-apple-system"/>
              </a:rPr>
              <a:t>L</a:t>
            </a:r>
            <a:r>
              <a:rPr lang="en-US" b="0" i="0" dirty="0">
                <a:solidFill>
                  <a:srgbClr val="212529"/>
                </a:solidFill>
                <a:effectLst/>
                <a:latin typeface="-apple-system"/>
              </a:rPr>
              <a:t>ikely the most expensive model </a:t>
            </a:r>
            <a:r>
              <a:rPr lang="en-US" b="0" i="0" u="none" strike="noStrike" dirty="0">
                <a:solidFill>
                  <a:srgbClr val="00607C"/>
                </a:solidFill>
                <a:effectLst/>
                <a:latin typeface="-apple-system"/>
                <a:hlinkClick r:id="rId4"/>
              </a:rPr>
              <a:t>~$10M</a:t>
            </a:r>
            <a:r>
              <a:rPr lang="en-US" b="0" i="0" dirty="0">
                <a:solidFill>
                  <a:srgbClr val="212529"/>
                </a:solidFill>
                <a:effectLst/>
                <a:latin typeface="-apple-system"/>
              </a:rPr>
              <a:t> (2.5 </a:t>
            </a:r>
            <a:r>
              <a:rPr lang="en-US" b="0" i="0" dirty="0" err="1">
                <a:solidFill>
                  <a:srgbClr val="212529"/>
                </a:solidFill>
                <a:effectLst/>
                <a:latin typeface="-apple-system"/>
              </a:rPr>
              <a:t>yottaFLOPS</a:t>
            </a:r>
            <a:r>
              <a:rPr lang="en-US" b="0" i="0" dirty="0">
                <a:solidFill>
                  <a:srgbClr val="212529"/>
                </a:solidFill>
                <a:effectLst/>
                <a:latin typeface="-apple-system"/>
              </a:rPr>
              <a:t>) vs GPT-3 </a:t>
            </a:r>
            <a:r>
              <a:rPr lang="en-US" b="0" i="0" u="none" strike="noStrike" dirty="0">
                <a:solidFill>
                  <a:srgbClr val="00607C"/>
                </a:solidFill>
                <a:effectLst/>
                <a:latin typeface="-apple-system"/>
                <a:hlinkClick r:id="rId5"/>
              </a:rPr>
              <a:t>~$5M</a:t>
            </a:r>
            <a:endParaRPr lang="en-US" b="0" i="0" dirty="0">
              <a:solidFill>
                <a:srgbClr val="212529"/>
              </a:solidFill>
              <a:effectLst/>
              <a:latin typeface="-apple-system"/>
            </a:endParaRPr>
          </a:p>
          <a:p>
            <a:r>
              <a:rPr lang="en-US" b="0" i="0" dirty="0">
                <a:solidFill>
                  <a:srgbClr val="212529"/>
                </a:solidFill>
                <a:effectLst/>
                <a:latin typeface="-apple-system"/>
              </a:rPr>
              <a:t>PaLM and GPT-3 are fascinating, but likely not economical now</a:t>
            </a:r>
          </a:p>
          <a:p>
            <a:r>
              <a:rPr lang="en-US" b="0" i="0" dirty="0">
                <a:solidFill>
                  <a:srgbClr val="212529"/>
                </a:solidFill>
                <a:effectLst/>
                <a:latin typeface="-apple-system"/>
              </a:rPr>
              <a:t>PaLM is not publicly available, GPT-3 has a paid API</a:t>
            </a:r>
          </a:p>
          <a:p>
            <a:pPr marL="0" indent="0">
              <a:buNone/>
            </a:pPr>
            <a:br>
              <a:rPr lang="en-US" dirty="0"/>
            </a:br>
            <a:endParaRPr lang="en-US" b="1"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82048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D0B4-571D-2577-D987-3C24674D0269}"/>
              </a:ext>
            </a:extLst>
          </p:cNvPr>
          <p:cNvSpPr>
            <a:spLocks noGrp="1"/>
          </p:cNvSpPr>
          <p:nvPr>
            <p:ph type="title"/>
          </p:nvPr>
        </p:nvSpPr>
        <p:spPr/>
        <p:txBody>
          <a:bodyPr/>
          <a:lstStyle/>
          <a:p>
            <a:r>
              <a:rPr lang="en-US" dirty="0"/>
              <a:t>Use Smaller Models</a:t>
            </a:r>
          </a:p>
        </p:txBody>
      </p:sp>
      <p:sp>
        <p:nvSpPr>
          <p:cNvPr id="3" name="Content Placeholder 2">
            <a:extLst>
              <a:ext uri="{FF2B5EF4-FFF2-40B4-BE49-F238E27FC236}">
                <a16:creationId xmlns:a16="http://schemas.microsoft.com/office/drawing/2014/main" id="{A4B53DF3-28A4-8B94-AC7E-A5F25A5BF532}"/>
              </a:ext>
            </a:extLst>
          </p:cNvPr>
          <p:cNvSpPr>
            <a:spLocks noGrp="1"/>
          </p:cNvSpPr>
          <p:nvPr>
            <p:ph idx="1"/>
          </p:nvPr>
        </p:nvSpPr>
        <p:spPr>
          <a:xfrm>
            <a:off x="1154954" y="2603500"/>
            <a:ext cx="10306796" cy="3416300"/>
          </a:xfrm>
        </p:spPr>
        <p:txBody>
          <a:bodyPr>
            <a:normAutofit lnSpcReduction="10000"/>
          </a:bodyPr>
          <a:lstStyle/>
          <a:p>
            <a:r>
              <a:rPr lang="en-US" sz="2400" b="0" i="0" dirty="0">
                <a:solidFill>
                  <a:srgbClr val="111827"/>
                </a:solidFill>
                <a:effectLst/>
                <a:latin typeface="Charter"/>
              </a:rPr>
              <a:t>When evaluating models, you should pick the smallest one that can deliver the accuracy you need</a:t>
            </a:r>
            <a:r>
              <a:rPr lang="en-US" sz="2400" dirty="0">
                <a:solidFill>
                  <a:srgbClr val="111827"/>
                </a:solidFill>
                <a:latin typeface="Charter"/>
              </a:rPr>
              <a:t>. This will make inference faster and require less resources (storage\compute).</a:t>
            </a:r>
          </a:p>
          <a:p>
            <a:r>
              <a:rPr lang="en-US" sz="2400" dirty="0">
                <a:solidFill>
                  <a:srgbClr val="111827"/>
                </a:solidFill>
                <a:latin typeface="Charter"/>
              </a:rPr>
              <a:t>For most NLP tasks smaller models can achieve good enough performance.</a:t>
            </a:r>
          </a:p>
          <a:p>
            <a:r>
              <a:rPr lang="en-US" sz="2400" b="0" i="0" dirty="0">
                <a:solidFill>
                  <a:srgbClr val="111827"/>
                </a:solidFill>
                <a:effectLst/>
                <a:latin typeface="Charter"/>
              </a:rPr>
              <a:t>Use fine tuning to improve performance on your task</a:t>
            </a:r>
          </a:p>
          <a:p>
            <a:r>
              <a:rPr lang="en-US" sz="2400" b="0" i="0" dirty="0">
                <a:solidFill>
                  <a:srgbClr val="111827"/>
                </a:solidFill>
                <a:effectLst/>
                <a:latin typeface="Charter"/>
              </a:rPr>
              <a:t>Current (2022) exceptions</a:t>
            </a:r>
          </a:p>
          <a:p>
            <a:pPr lvl="1"/>
            <a:r>
              <a:rPr lang="en-US" sz="2000" dirty="0">
                <a:solidFill>
                  <a:srgbClr val="111827"/>
                </a:solidFill>
                <a:latin typeface="Charter"/>
              </a:rPr>
              <a:t>Few or zero shot learning</a:t>
            </a:r>
          </a:p>
          <a:p>
            <a:pPr lvl="1"/>
            <a:r>
              <a:rPr lang="en-US" sz="2000" dirty="0">
                <a:solidFill>
                  <a:srgbClr val="111827"/>
                </a:solidFill>
                <a:latin typeface="Charter"/>
              </a:rPr>
              <a:t>Need state of the art</a:t>
            </a:r>
            <a:endParaRPr lang="en-US" sz="2000" b="0" i="0" dirty="0">
              <a:solidFill>
                <a:srgbClr val="111827"/>
              </a:solidFill>
              <a:effectLst/>
              <a:latin typeface="Charter"/>
            </a:endParaRPr>
          </a:p>
          <a:p>
            <a:pPr lvl="1"/>
            <a:endParaRPr lang="en-US" dirty="0"/>
          </a:p>
        </p:txBody>
      </p:sp>
    </p:spTree>
    <p:extLst>
      <p:ext uri="{BB962C8B-B14F-4D97-AF65-F5344CB8AC3E}">
        <p14:creationId xmlns:p14="http://schemas.microsoft.com/office/powerpoint/2010/main" val="72571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41E6-C6B6-1E61-0349-93C3F369DA5B}"/>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F5B92A4A-7937-310F-F498-B9955368ACEA}"/>
              </a:ext>
            </a:extLst>
          </p:cNvPr>
          <p:cNvSpPr>
            <a:spLocks noGrp="1"/>
          </p:cNvSpPr>
          <p:nvPr>
            <p:ph idx="1"/>
          </p:nvPr>
        </p:nvSpPr>
        <p:spPr>
          <a:xfrm>
            <a:off x="431054" y="2660650"/>
            <a:ext cx="8096996" cy="3416300"/>
          </a:xfrm>
        </p:spPr>
        <p:txBody>
          <a:bodyPr>
            <a:normAutofit/>
          </a:bodyPr>
          <a:lstStyle/>
          <a:p>
            <a:pPr algn="l"/>
            <a:r>
              <a:rPr lang="en-US" b="0" i="0" dirty="0">
                <a:solidFill>
                  <a:srgbClr val="4B5563"/>
                </a:solidFill>
                <a:effectLst/>
                <a:latin typeface="Source Sans Pro" panose="020B0503030403020204" pitchFamily="34" charset="0"/>
              </a:rPr>
              <a:t>This list is far from comprehensive and is just meant to highlight a few of the different kinds of Transformer models. Broadly, they can be grouped into three categories:</a:t>
            </a:r>
          </a:p>
          <a:p>
            <a:pPr marL="0" indent="0">
              <a:buNone/>
            </a:pPr>
            <a:endParaRPr lang="en-US" dirty="0"/>
          </a:p>
        </p:txBody>
      </p:sp>
      <p:pic>
        <p:nvPicPr>
          <p:cNvPr id="4" name="Picture 3">
            <a:extLst>
              <a:ext uri="{FF2B5EF4-FFF2-40B4-BE49-F238E27FC236}">
                <a16:creationId xmlns:a16="http://schemas.microsoft.com/office/drawing/2014/main" id="{FAC81736-9635-0AB4-9023-19FDFF639B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56559" y="2243523"/>
            <a:ext cx="3047080" cy="4395705"/>
          </a:xfrm>
          <a:prstGeom prst="rect">
            <a:avLst/>
          </a:prstGeom>
        </p:spPr>
      </p:pic>
    </p:spTree>
    <p:extLst>
      <p:ext uri="{BB962C8B-B14F-4D97-AF65-F5344CB8AC3E}">
        <p14:creationId xmlns:p14="http://schemas.microsoft.com/office/powerpoint/2010/main" val="362762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41E6-C6B6-1E61-0349-93C3F369DA5B}"/>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F5B92A4A-7937-310F-F498-B9955368ACEA}"/>
              </a:ext>
            </a:extLst>
          </p:cNvPr>
          <p:cNvSpPr>
            <a:spLocks noGrp="1"/>
          </p:cNvSpPr>
          <p:nvPr>
            <p:ph idx="1"/>
          </p:nvPr>
        </p:nvSpPr>
        <p:spPr>
          <a:xfrm>
            <a:off x="431054" y="2660650"/>
            <a:ext cx="8096996" cy="3416300"/>
          </a:xfrm>
        </p:spPr>
        <p:txBody>
          <a:bodyPr>
            <a:normAutofit/>
          </a:bodyPr>
          <a:lstStyle/>
          <a:p>
            <a:pPr algn="l"/>
            <a:r>
              <a:rPr lang="en-US" b="0" i="0" dirty="0">
                <a:solidFill>
                  <a:srgbClr val="4B5563"/>
                </a:solidFill>
                <a:effectLst/>
                <a:latin typeface="Source Sans Pro" panose="020B0503030403020204" pitchFamily="34" charset="0"/>
              </a:rPr>
              <a:t>This list is far from comprehensive and is just meant to highlight a few of the different kinds of Transformer models. Broadly, they can be grouped into three categories:</a:t>
            </a:r>
          </a:p>
          <a:p>
            <a:pPr lvl="1"/>
            <a:r>
              <a:rPr lang="en-US" b="0" i="0" dirty="0">
                <a:solidFill>
                  <a:srgbClr val="4B5563"/>
                </a:solidFill>
                <a:effectLst/>
                <a:highlight>
                  <a:srgbClr val="FFFF00"/>
                </a:highlight>
                <a:latin typeface="Source Sans Pro" panose="020B0503030403020204" pitchFamily="34" charset="0"/>
              </a:rPr>
              <a:t>GPT-like (also called </a:t>
            </a:r>
            <a:r>
              <a:rPr lang="en-US" b="0" i="1" dirty="0">
                <a:solidFill>
                  <a:srgbClr val="4B5563"/>
                </a:solidFill>
                <a:effectLst/>
                <a:highlight>
                  <a:srgbClr val="FFFF00"/>
                </a:highlight>
                <a:latin typeface="Source Sans Pro" panose="020B0503030403020204" pitchFamily="34" charset="0"/>
              </a:rPr>
              <a:t>auto-regressive</a:t>
            </a:r>
            <a:r>
              <a:rPr lang="en-US" b="0" i="0" dirty="0">
                <a:solidFill>
                  <a:srgbClr val="4B5563"/>
                </a:solidFill>
                <a:effectLst/>
                <a:highlight>
                  <a:srgbClr val="FFFF00"/>
                </a:highlight>
                <a:latin typeface="Source Sans Pro" panose="020B0503030403020204" pitchFamily="34" charset="0"/>
              </a:rPr>
              <a:t> Transformer models)</a:t>
            </a:r>
          </a:p>
          <a:p>
            <a:pPr lvl="2"/>
            <a:r>
              <a:rPr lang="en-US" b="0" i="0" dirty="0">
                <a:solidFill>
                  <a:srgbClr val="4B5563"/>
                </a:solidFill>
                <a:effectLst/>
                <a:highlight>
                  <a:srgbClr val="FFFF00"/>
                </a:highlight>
                <a:latin typeface="Source Sans Pro" panose="020B0503030403020204" pitchFamily="34" charset="0"/>
              </a:rPr>
              <a:t>These models are best suited for tasks involving </a:t>
            </a:r>
            <a:r>
              <a:rPr lang="en-US" i="0" dirty="0">
                <a:solidFill>
                  <a:srgbClr val="4B5563"/>
                </a:solidFill>
                <a:effectLst/>
                <a:highlight>
                  <a:srgbClr val="FFFF00"/>
                </a:highlight>
                <a:latin typeface="Source Sans Pro" panose="020B0503030403020204" pitchFamily="34" charset="0"/>
              </a:rPr>
              <a:t>text generation</a:t>
            </a:r>
            <a:r>
              <a:rPr lang="en-US" b="0" i="0" dirty="0">
                <a:solidFill>
                  <a:srgbClr val="4B5563"/>
                </a:solidFill>
                <a:effectLst/>
                <a:highlight>
                  <a:srgbClr val="FFFF00"/>
                </a:highlight>
                <a:latin typeface="Source Sans Pro" panose="020B0503030403020204" pitchFamily="34" charset="0"/>
              </a:rPr>
              <a:t>.</a:t>
            </a:r>
          </a:p>
          <a:p>
            <a:endParaRPr lang="en-US" dirty="0"/>
          </a:p>
        </p:txBody>
      </p:sp>
      <p:pic>
        <p:nvPicPr>
          <p:cNvPr id="4" name="Picture 3">
            <a:extLst>
              <a:ext uri="{FF2B5EF4-FFF2-40B4-BE49-F238E27FC236}">
                <a16:creationId xmlns:a16="http://schemas.microsoft.com/office/drawing/2014/main" id="{FAC81736-9635-0AB4-9023-19FDFF639B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56559" y="2243523"/>
            <a:ext cx="3047080" cy="4395705"/>
          </a:xfrm>
          <a:prstGeom prst="rect">
            <a:avLst/>
          </a:prstGeom>
        </p:spPr>
      </p:pic>
      <p:sp>
        <p:nvSpPr>
          <p:cNvPr id="5" name="Rectangle 4">
            <a:extLst>
              <a:ext uri="{FF2B5EF4-FFF2-40B4-BE49-F238E27FC236}">
                <a16:creationId xmlns:a16="http://schemas.microsoft.com/office/drawing/2014/main" id="{B1520F03-051B-D715-842A-32E682CD0B8E}"/>
              </a:ext>
            </a:extLst>
          </p:cNvPr>
          <p:cNvSpPr/>
          <p:nvPr/>
        </p:nvSpPr>
        <p:spPr>
          <a:xfrm>
            <a:off x="10287000" y="3130550"/>
            <a:ext cx="1162050" cy="215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2868E7-1F9B-2D70-E9B7-39596591E3A5}"/>
              </a:ext>
            </a:extLst>
          </p:cNvPr>
          <p:cNvSpPr/>
          <p:nvPr/>
        </p:nvSpPr>
        <p:spPr>
          <a:xfrm>
            <a:off x="10478246" y="3768724"/>
            <a:ext cx="818404" cy="650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DA86CBE-40D6-793C-FD4B-AF1688532871}"/>
              </a:ext>
            </a:extLst>
          </p:cNvPr>
          <p:cNvCxnSpPr>
            <a:cxnSpLocks/>
          </p:cNvCxnSpPr>
          <p:nvPr/>
        </p:nvCxnSpPr>
        <p:spPr>
          <a:xfrm flipV="1">
            <a:off x="10817225" y="3652837"/>
            <a:ext cx="0" cy="788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608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41E6-C6B6-1E61-0349-93C3F369DA5B}"/>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F5B92A4A-7937-310F-F498-B9955368ACEA}"/>
              </a:ext>
            </a:extLst>
          </p:cNvPr>
          <p:cNvSpPr>
            <a:spLocks noGrp="1"/>
          </p:cNvSpPr>
          <p:nvPr>
            <p:ph idx="1"/>
          </p:nvPr>
        </p:nvSpPr>
        <p:spPr>
          <a:xfrm>
            <a:off x="431054" y="2660650"/>
            <a:ext cx="8096996" cy="3416300"/>
          </a:xfrm>
        </p:spPr>
        <p:txBody>
          <a:bodyPr>
            <a:normAutofit/>
          </a:bodyPr>
          <a:lstStyle/>
          <a:p>
            <a:pPr algn="l"/>
            <a:r>
              <a:rPr lang="en-US" b="0" i="0" dirty="0">
                <a:solidFill>
                  <a:srgbClr val="4B5563"/>
                </a:solidFill>
                <a:effectLst/>
                <a:latin typeface="Source Sans Pro" panose="020B0503030403020204" pitchFamily="34" charset="0"/>
              </a:rPr>
              <a:t>This list is far from comprehensive and is just meant to highlight a few of the different kinds of Transformer models. Broadly, they can be grouped into three categories:</a:t>
            </a:r>
          </a:p>
          <a:p>
            <a:pPr lvl="1"/>
            <a:r>
              <a:rPr lang="en-US" b="0" i="0" dirty="0">
                <a:solidFill>
                  <a:srgbClr val="4B5563"/>
                </a:solidFill>
                <a:effectLst/>
                <a:latin typeface="Source Sans Pro" panose="020B0503030403020204" pitchFamily="34" charset="0"/>
              </a:rPr>
              <a:t>GPT-like (also called </a:t>
            </a:r>
            <a:r>
              <a:rPr lang="en-US" b="0" i="1" dirty="0">
                <a:solidFill>
                  <a:srgbClr val="4B5563"/>
                </a:solidFill>
                <a:effectLst/>
                <a:latin typeface="Source Sans Pro" panose="020B0503030403020204" pitchFamily="34" charset="0"/>
              </a:rPr>
              <a:t>auto-regressive</a:t>
            </a:r>
            <a:r>
              <a:rPr lang="en-US" b="0" i="0" dirty="0">
                <a:solidFill>
                  <a:srgbClr val="4B5563"/>
                </a:solidFill>
                <a:effectLst/>
                <a:latin typeface="Source Sans Pro" panose="020B0503030403020204" pitchFamily="34" charset="0"/>
              </a:rPr>
              <a:t> Transformer models)</a:t>
            </a:r>
          </a:p>
          <a:p>
            <a:pPr lvl="2"/>
            <a:r>
              <a:rPr lang="en-US" b="0" i="0" dirty="0">
                <a:solidFill>
                  <a:srgbClr val="4B5563"/>
                </a:solidFill>
                <a:effectLst/>
                <a:latin typeface="Source Sans Pro" panose="020B0503030403020204" pitchFamily="34" charset="0"/>
              </a:rPr>
              <a:t>These models are best suited for tasks involving </a:t>
            </a:r>
            <a:r>
              <a:rPr lang="en-US" i="0" dirty="0">
                <a:solidFill>
                  <a:srgbClr val="4B5563"/>
                </a:solidFill>
                <a:effectLst/>
                <a:latin typeface="Source Sans Pro" panose="020B0503030403020204" pitchFamily="34" charset="0"/>
              </a:rPr>
              <a:t>text generation</a:t>
            </a:r>
            <a:r>
              <a:rPr lang="en-US" b="0" i="0" dirty="0">
                <a:solidFill>
                  <a:srgbClr val="4B5563"/>
                </a:solidFill>
                <a:effectLst/>
                <a:latin typeface="Source Sans Pro" panose="020B0503030403020204" pitchFamily="34" charset="0"/>
              </a:rPr>
              <a:t>.</a:t>
            </a:r>
          </a:p>
          <a:p>
            <a:pPr lvl="1"/>
            <a:r>
              <a:rPr lang="en-US" b="0" i="0" dirty="0">
                <a:solidFill>
                  <a:srgbClr val="4B5563"/>
                </a:solidFill>
                <a:effectLst/>
                <a:highlight>
                  <a:srgbClr val="FFFF00"/>
                </a:highlight>
                <a:latin typeface="Source Sans Pro" panose="020B0503030403020204" pitchFamily="34" charset="0"/>
              </a:rPr>
              <a:t>BERT-like (also called </a:t>
            </a:r>
            <a:r>
              <a:rPr lang="en-US" b="0" i="1" dirty="0">
                <a:solidFill>
                  <a:srgbClr val="4B5563"/>
                </a:solidFill>
                <a:effectLst/>
                <a:highlight>
                  <a:srgbClr val="FFFF00"/>
                </a:highlight>
                <a:latin typeface="Source Sans Pro" panose="020B0503030403020204" pitchFamily="34" charset="0"/>
              </a:rPr>
              <a:t>auto-encoding</a:t>
            </a:r>
            <a:r>
              <a:rPr lang="en-US" b="0" i="0" dirty="0">
                <a:solidFill>
                  <a:srgbClr val="4B5563"/>
                </a:solidFill>
                <a:effectLst/>
                <a:highlight>
                  <a:srgbClr val="FFFF00"/>
                </a:highlight>
                <a:latin typeface="Source Sans Pro" panose="020B0503030403020204" pitchFamily="34" charset="0"/>
              </a:rPr>
              <a:t> Transformer models)</a:t>
            </a:r>
          </a:p>
          <a:p>
            <a:pPr lvl="2"/>
            <a:r>
              <a:rPr lang="en-US" b="0" i="0" dirty="0">
                <a:solidFill>
                  <a:srgbClr val="4B5563"/>
                </a:solidFill>
                <a:effectLst/>
                <a:highlight>
                  <a:srgbClr val="FFFF00"/>
                </a:highlight>
                <a:latin typeface="Source Sans Pro" panose="020B0503030403020204" pitchFamily="34" charset="0"/>
              </a:rPr>
              <a:t>best suited for tasks requiring an understanding of the full sentence, such as sentence classification, named entity recognition (and more generally word classification), and extractive question answering.</a:t>
            </a:r>
          </a:p>
        </p:txBody>
      </p:sp>
      <p:pic>
        <p:nvPicPr>
          <p:cNvPr id="4" name="Picture 3">
            <a:extLst>
              <a:ext uri="{FF2B5EF4-FFF2-40B4-BE49-F238E27FC236}">
                <a16:creationId xmlns:a16="http://schemas.microsoft.com/office/drawing/2014/main" id="{FAC81736-9635-0AB4-9023-19FDFF639B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56559" y="2243523"/>
            <a:ext cx="3047080" cy="4395705"/>
          </a:xfrm>
          <a:prstGeom prst="rect">
            <a:avLst/>
          </a:prstGeom>
        </p:spPr>
      </p:pic>
      <p:sp>
        <p:nvSpPr>
          <p:cNvPr id="5" name="Rectangle 4">
            <a:extLst>
              <a:ext uri="{FF2B5EF4-FFF2-40B4-BE49-F238E27FC236}">
                <a16:creationId xmlns:a16="http://schemas.microsoft.com/office/drawing/2014/main" id="{B1520F03-051B-D715-842A-32E682CD0B8E}"/>
              </a:ext>
            </a:extLst>
          </p:cNvPr>
          <p:cNvSpPr/>
          <p:nvPr/>
        </p:nvSpPr>
        <p:spPr>
          <a:xfrm>
            <a:off x="8991600" y="3587750"/>
            <a:ext cx="1371600" cy="1720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85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EBD3-C3E3-304C-07BD-DA9F649FFDC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A134DBBF-C331-0DD3-CCD0-097F1239E917}"/>
              </a:ext>
            </a:extLst>
          </p:cNvPr>
          <p:cNvSpPr>
            <a:spLocks noGrp="1"/>
          </p:cNvSpPr>
          <p:nvPr>
            <p:ph idx="1"/>
          </p:nvPr>
        </p:nvSpPr>
        <p:spPr/>
        <p:txBody>
          <a:bodyPr/>
          <a:lstStyle/>
          <a:p>
            <a:r>
              <a:rPr lang="en-US" dirty="0"/>
              <a:t>Introduction to NLP and language modeling</a:t>
            </a:r>
          </a:p>
          <a:p>
            <a:r>
              <a:rPr lang="en-US" dirty="0"/>
              <a:t>Introduction to transformer models</a:t>
            </a:r>
          </a:p>
          <a:p>
            <a:r>
              <a:rPr lang="en-US" dirty="0"/>
              <a:t>Hugging Face on RC clusters</a:t>
            </a:r>
          </a:p>
          <a:p>
            <a:pPr lvl="1"/>
            <a:r>
              <a:rPr lang="en-US" dirty="0"/>
              <a:t>Pipelines</a:t>
            </a:r>
          </a:p>
          <a:p>
            <a:endParaRPr lang="en-US" dirty="0"/>
          </a:p>
        </p:txBody>
      </p:sp>
    </p:spTree>
    <p:extLst>
      <p:ext uri="{BB962C8B-B14F-4D97-AF65-F5344CB8AC3E}">
        <p14:creationId xmlns:p14="http://schemas.microsoft.com/office/powerpoint/2010/main" val="3117671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41E6-C6B6-1E61-0349-93C3F369DA5B}"/>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F5B92A4A-7937-310F-F498-B9955368ACEA}"/>
              </a:ext>
            </a:extLst>
          </p:cNvPr>
          <p:cNvSpPr>
            <a:spLocks noGrp="1"/>
          </p:cNvSpPr>
          <p:nvPr>
            <p:ph idx="1"/>
          </p:nvPr>
        </p:nvSpPr>
        <p:spPr>
          <a:xfrm>
            <a:off x="431054" y="2660650"/>
            <a:ext cx="8096996" cy="3416300"/>
          </a:xfrm>
        </p:spPr>
        <p:txBody>
          <a:bodyPr>
            <a:normAutofit lnSpcReduction="10000"/>
          </a:bodyPr>
          <a:lstStyle/>
          <a:p>
            <a:pPr algn="l"/>
            <a:r>
              <a:rPr lang="en-US" b="0" i="0" dirty="0">
                <a:solidFill>
                  <a:srgbClr val="4B5563"/>
                </a:solidFill>
                <a:effectLst/>
                <a:latin typeface="Source Sans Pro" panose="020B0503030403020204" pitchFamily="34" charset="0"/>
              </a:rPr>
              <a:t>This list is far from comprehensive and is just meant to highlight a few of the different kinds of Transformer models. Broadly, they can be grouped into three categories:</a:t>
            </a:r>
          </a:p>
          <a:p>
            <a:pPr lvl="1"/>
            <a:r>
              <a:rPr lang="en-US" b="0" i="0" dirty="0">
                <a:solidFill>
                  <a:srgbClr val="4B5563"/>
                </a:solidFill>
                <a:effectLst/>
                <a:latin typeface="Source Sans Pro" panose="020B0503030403020204" pitchFamily="34" charset="0"/>
              </a:rPr>
              <a:t>GPT-like (also called </a:t>
            </a:r>
            <a:r>
              <a:rPr lang="en-US" b="0" i="1" dirty="0">
                <a:solidFill>
                  <a:srgbClr val="4B5563"/>
                </a:solidFill>
                <a:effectLst/>
                <a:latin typeface="Source Sans Pro" panose="020B0503030403020204" pitchFamily="34" charset="0"/>
              </a:rPr>
              <a:t>auto-regressive</a:t>
            </a:r>
            <a:r>
              <a:rPr lang="en-US" b="0" i="0" dirty="0">
                <a:solidFill>
                  <a:srgbClr val="4B5563"/>
                </a:solidFill>
                <a:effectLst/>
                <a:latin typeface="Source Sans Pro" panose="020B0503030403020204" pitchFamily="34" charset="0"/>
              </a:rPr>
              <a:t> Transformer models)</a:t>
            </a:r>
          </a:p>
          <a:p>
            <a:pPr lvl="2"/>
            <a:r>
              <a:rPr lang="en-US" b="0" i="0" dirty="0">
                <a:solidFill>
                  <a:srgbClr val="4B5563"/>
                </a:solidFill>
                <a:effectLst/>
                <a:latin typeface="Source Sans Pro" panose="020B0503030403020204" pitchFamily="34" charset="0"/>
              </a:rPr>
              <a:t>These models are best suited for tasks involving </a:t>
            </a:r>
            <a:r>
              <a:rPr lang="en-US" i="0" dirty="0">
                <a:solidFill>
                  <a:srgbClr val="4B5563"/>
                </a:solidFill>
                <a:effectLst/>
                <a:latin typeface="Source Sans Pro" panose="020B0503030403020204" pitchFamily="34" charset="0"/>
              </a:rPr>
              <a:t>text generation</a:t>
            </a:r>
            <a:r>
              <a:rPr lang="en-US" b="0" i="0" dirty="0">
                <a:solidFill>
                  <a:srgbClr val="4B5563"/>
                </a:solidFill>
                <a:effectLst/>
                <a:latin typeface="Source Sans Pro" panose="020B0503030403020204" pitchFamily="34" charset="0"/>
              </a:rPr>
              <a:t>.</a:t>
            </a:r>
          </a:p>
          <a:p>
            <a:pPr lvl="1"/>
            <a:r>
              <a:rPr lang="en-US" b="0" i="0" dirty="0">
                <a:solidFill>
                  <a:srgbClr val="4B5563"/>
                </a:solidFill>
                <a:effectLst/>
                <a:latin typeface="Source Sans Pro" panose="020B0503030403020204" pitchFamily="34" charset="0"/>
              </a:rPr>
              <a:t>BERT-like (also called </a:t>
            </a:r>
            <a:r>
              <a:rPr lang="en-US" b="0" i="1" dirty="0">
                <a:solidFill>
                  <a:srgbClr val="4B5563"/>
                </a:solidFill>
                <a:effectLst/>
                <a:latin typeface="Source Sans Pro" panose="020B0503030403020204" pitchFamily="34" charset="0"/>
              </a:rPr>
              <a:t>auto-encoding</a:t>
            </a:r>
            <a:r>
              <a:rPr lang="en-US" b="0" i="0" dirty="0">
                <a:solidFill>
                  <a:srgbClr val="4B5563"/>
                </a:solidFill>
                <a:effectLst/>
                <a:latin typeface="Source Sans Pro" panose="020B0503030403020204" pitchFamily="34" charset="0"/>
              </a:rPr>
              <a:t> Transformer models)</a:t>
            </a:r>
          </a:p>
          <a:p>
            <a:pPr lvl="2"/>
            <a:r>
              <a:rPr lang="en-US" b="0" i="0" dirty="0">
                <a:solidFill>
                  <a:srgbClr val="4B5563"/>
                </a:solidFill>
                <a:effectLst/>
                <a:latin typeface="Source Sans Pro" panose="020B0503030403020204" pitchFamily="34" charset="0"/>
              </a:rPr>
              <a:t>best suited for tasks requiring an understanding of the full sentence, such as sentence classification, named entity recognition (and more generally word classification), and extractive question answering.</a:t>
            </a:r>
          </a:p>
          <a:p>
            <a:pPr lvl="1"/>
            <a:r>
              <a:rPr lang="en-US" b="0" i="0" dirty="0">
                <a:solidFill>
                  <a:srgbClr val="4B5563"/>
                </a:solidFill>
                <a:effectLst/>
                <a:highlight>
                  <a:srgbClr val="FFFF00"/>
                </a:highlight>
                <a:latin typeface="Source Sans Pro" panose="020B0503030403020204" pitchFamily="34" charset="0"/>
              </a:rPr>
              <a:t>BART/T5-like (also called </a:t>
            </a:r>
            <a:r>
              <a:rPr lang="en-US" b="0" i="1" dirty="0">
                <a:solidFill>
                  <a:srgbClr val="4B5563"/>
                </a:solidFill>
                <a:effectLst/>
                <a:highlight>
                  <a:srgbClr val="FFFF00"/>
                </a:highlight>
                <a:latin typeface="Source Sans Pro" panose="020B0503030403020204" pitchFamily="34" charset="0"/>
              </a:rPr>
              <a:t>sequence-to-sequence</a:t>
            </a:r>
            <a:r>
              <a:rPr lang="en-US" b="0" i="0" dirty="0">
                <a:solidFill>
                  <a:srgbClr val="4B5563"/>
                </a:solidFill>
                <a:effectLst/>
                <a:highlight>
                  <a:srgbClr val="FFFF00"/>
                </a:highlight>
                <a:latin typeface="Source Sans Pro" panose="020B0503030403020204" pitchFamily="34" charset="0"/>
              </a:rPr>
              <a:t> Transformer models)</a:t>
            </a:r>
          </a:p>
          <a:p>
            <a:pPr lvl="2"/>
            <a:r>
              <a:rPr lang="en-US" b="0" i="0" dirty="0">
                <a:solidFill>
                  <a:srgbClr val="4B5563"/>
                </a:solidFill>
                <a:effectLst/>
                <a:highlight>
                  <a:srgbClr val="FFFF00"/>
                </a:highlight>
                <a:latin typeface="Source Sans Pro" panose="020B0503030403020204" pitchFamily="34" charset="0"/>
              </a:rPr>
              <a:t>best suited for tasks revolving around generating new sentences depending on a given input, such as summarization, translation, or generative question answering.</a:t>
            </a:r>
          </a:p>
          <a:p>
            <a:endParaRPr lang="en-US" dirty="0"/>
          </a:p>
        </p:txBody>
      </p:sp>
      <p:pic>
        <p:nvPicPr>
          <p:cNvPr id="4" name="Picture 3">
            <a:extLst>
              <a:ext uri="{FF2B5EF4-FFF2-40B4-BE49-F238E27FC236}">
                <a16:creationId xmlns:a16="http://schemas.microsoft.com/office/drawing/2014/main" id="{FAC81736-9635-0AB4-9023-19FDFF639B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56559" y="2243523"/>
            <a:ext cx="3047080" cy="4395705"/>
          </a:xfrm>
          <a:prstGeom prst="rect">
            <a:avLst/>
          </a:prstGeom>
        </p:spPr>
      </p:pic>
      <p:sp>
        <p:nvSpPr>
          <p:cNvPr id="5" name="Rectangle 4">
            <a:extLst>
              <a:ext uri="{FF2B5EF4-FFF2-40B4-BE49-F238E27FC236}">
                <a16:creationId xmlns:a16="http://schemas.microsoft.com/office/drawing/2014/main" id="{B1520F03-051B-D715-842A-32E682CD0B8E}"/>
              </a:ext>
            </a:extLst>
          </p:cNvPr>
          <p:cNvSpPr/>
          <p:nvPr/>
        </p:nvSpPr>
        <p:spPr>
          <a:xfrm>
            <a:off x="8991600" y="3124200"/>
            <a:ext cx="2578100" cy="218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19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61DA-B2F5-4D84-B842-EFA7FCD6A009}"/>
              </a:ext>
            </a:extLst>
          </p:cNvPr>
          <p:cNvSpPr>
            <a:spLocks noGrp="1"/>
          </p:cNvSpPr>
          <p:nvPr>
            <p:ph type="title"/>
          </p:nvPr>
        </p:nvSpPr>
        <p:spPr/>
        <p:txBody>
          <a:bodyPr/>
          <a:lstStyle/>
          <a:p>
            <a:r>
              <a:rPr lang="en-US" dirty="0"/>
              <a:t>Example Transformer: GPT</a:t>
            </a:r>
            <a:br>
              <a:rPr lang="en-US" dirty="0"/>
            </a:br>
            <a:endParaRPr lang="en-US" dirty="0"/>
          </a:p>
        </p:txBody>
      </p:sp>
      <p:sp>
        <p:nvSpPr>
          <p:cNvPr id="7" name="TextBox 6">
            <a:extLst>
              <a:ext uri="{FF2B5EF4-FFF2-40B4-BE49-F238E27FC236}">
                <a16:creationId xmlns:a16="http://schemas.microsoft.com/office/drawing/2014/main" id="{9CF1B210-6DFA-4DA6-A30A-B618CFAAD315}"/>
              </a:ext>
            </a:extLst>
          </p:cNvPr>
          <p:cNvSpPr txBox="1"/>
          <p:nvPr/>
        </p:nvSpPr>
        <p:spPr>
          <a:xfrm>
            <a:off x="81349" y="6488668"/>
            <a:ext cx="11800701" cy="369332"/>
          </a:xfrm>
          <a:prstGeom prst="rect">
            <a:avLst/>
          </a:prstGeom>
          <a:noFill/>
        </p:spPr>
        <p:txBody>
          <a:bodyPr wrap="square">
            <a:spAutoFit/>
          </a:bodyPr>
          <a:lstStyle/>
          <a:p>
            <a:r>
              <a:rPr lang="en-US" b="0" i="0" dirty="0">
                <a:solidFill>
                  <a:srgbClr val="222222"/>
                </a:solidFill>
                <a:effectLst/>
                <a:latin typeface="Arial" panose="020B0604020202020204" pitchFamily="34" charset="0"/>
              </a:rPr>
              <a:t>Radford, Alec, et al. "Improving language understanding by generative pre-training." (2018).</a:t>
            </a:r>
            <a:endParaRPr lang="en-US" dirty="0"/>
          </a:p>
        </p:txBody>
      </p:sp>
      <p:pic>
        <p:nvPicPr>
          <p:cNvPr id="3" name="Picture 2">
            <a:extLst>
              <a:ext uri="{FF2B5EF4-FFF2-40B4-BE49-F238E27FC236}">
                <a16:creationId xmlns:a16="http://schemas.microsoft.com/office/drawing/2014/main" id="{F8961656-6E3F-76BC-C52E-60F4C481638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63536" y="2290648"/>
            <a:ext cx="2442064" cy="4266783"/>
          </a:xfrm>
          <a:prstGeom prst="rect">
            <a:avLst/>
          </a:prstGeom>
        </p:spPr>
      </p:pic>
    </p:spTree>
    <p:extLst>
      <p:ext uri="{BB962C8B-B14F-4D97-AF65-F5344CB8AC3E}">
        <p14:creationId xmlns:p14="http://schemas.microsoft.com/office/powerpoint/2010/main" val="125465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61DA-B2F5-4D84-B842-EFA7FCD6A009}"/>
              </a:ext>
            </a:extLst>
          </p:cNvPr>
          <p:cNvSpPr>
            <a:spLocks noGrp="1"/>
          </p:cNvSpPr>
          <p:nvPr>
            <p:ph type="title"/>
          </p:nvPr>
        </p:nvSpPr>
        <p:spPr/>
        <p:txBody>
          <a:bodyPr/>
          <a:lstStyle/>
          <a:p>
            <a:r>
              <a:rPr lang="en-US" dirty="0"/>
              <a:t>Example Transformer: GPT</a:t>
            </a:r>
            <a:br>
              <a:rPr lang="en-US" dirty="0"/>
            </a:br>
            <a:endParaRPr lang="en-US" dirty="0"/>
          </a:p>
        </p:txBody>
      </p:sp>
      <p:pic>
        <p:nvPicPr>
          <p:cNvPr id="5" name="Picture 4">
            <a:extLst>
              <a:ext uri="{FF2B5EF4-FFF2-40B4-BE49-F238E27FC236}">
                <a16:creationId xmlns:a16="http://schemas.microsoft.com/office/drawing/2014/main" id="{561A1DA3-4396-49C5-B959-04A9840F4E49}"/>
              </a:ext>
            </a:extLst>
          </p:cNvPr>
          <p:cNvPicPr>
            <a:picLocks noChangeAspect="1"/>
          </p:cNvPicPr>
          <p:nvPr/>
        </p:nvPicPr>
        <p:blipFill>
          <a:blip r:embed="rId2"/>
          <a:stretch>
            <a:fillRect/>
          </a:stretch>
        </p:blipFill>
        <p:spPr>
          <a:xfrm>
            <a:off x="4263536" y="2290648"/>
            <a:ext cx="2442064" cy="4266783"/>
          </a:xfrm>
          <a:prstGeom prst="rect">
            <a:avLst/>
          </a:prstGeom>
        </p:spPr>
      </p:pic>
      <p:sp>
        <p:nvSpPr>
          <p:cNvPr id="7" name="TextBox 6">
            <a:extLst>
              <a:ext uri="{FF2B5EF4-FFF2-40B4-BE49-F238E27FC236}">
                <a16:creationId xmlns:a16="http://schemas.microsoft.com/office/drawing/2014/main" id="{9CF1B210-6DFA-4DA6-A30A-B618CFAAD315}"/>
              </a:ext>
            </a:extLst>
          </p:cNvPr>
          <p:cNvSpPr txBox="1"/>
          <p:nvPr/>
        </p:nvSpPr>
        <p:spPr>
          <a:xfrm>
            <a:off x="81349" y="6463095"/>
            <a:ext cx="11800701" cy="369332"/>
          </a:xfrm>
          <a:prstGeom prst="rect">
            <a:avLst/>
          </a:prstGeom>
          <a:noFill/>
        </p:spPr>
        <p:txBody>
          <a:bodyPr wrap="square">
            <a:spAutoFit/>
          </a:bodyPr>
          <a:lstStyle/>
          <a:p>
            <a:r>
              <a:rPr lang="en-US" b="0" i="0" dirty="0">
                <a:solidFill>
                  <a:srgbClr val="222222"/>
                </a:solidFill>
                <a:effectLst/>
                <a:latin typeface="Arial" panose="020B0604020202020204" pitchFamily="34" charset="0"/>
              </a:rPr>
              <a:t>Radford, Alec, et al. "Improving language understanding by generative pre-training." (2018).</a:t>
            </a:r>
            <a:endParaRPr lang="en-US" dirty="0"/>
          </a:p>
        </p:txBody>
      </p:sp>
      <p:sp>
        <p:nvSpPr>
          <p:cNvPr id="4" name="Rectangle 3">
            <a:extLst>
              <a:ext uri="{FF2B5EF4-FFF2-40B4-BE49-F238E27FC236}">
                <a16:creationId xmlns:a16="http://schemas.microsoft.com/office/drawing/2014/main" id="{61030A6A-4CDE-43F7-85D1-42694E40F720}"/>
              </a:ext>
            </a:extLst>
          </p:cNvPr>
          <p:cNvSpPr/>
          <p:nvPr/>
        </p:nvSpPr>
        <p:spPr>
          <a:xfrm>
            <a:off x="5244407" y="5168970"/>
            <a:ext cx="1143111" cy="46913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90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8A88-6099-4537-8A9C-E09DBD879721}"/>
              </a:ext>
            </a:extLst>
          </p:cNvPr>
          <p:cNvSpPr>
            <a:spLocks noGrp="1"/>
          </p:cNvSpPr>
          <p:nvPr>
            <p:ph type="title"/>
          </p:nvPr>
        </p:nvSpPr>
        <p:spPr/>
        <p:txBody>
          <a:bodyPr/>
          <a:lstStyle/>
          <a:p>
            <a:r>
              <a:rPr lang="en-US" dirty="0"/>
              <a:t>Self-attention: high level intuition</a:t>
            </a:r>
          </a:p>
        </p:txBody>
      </p:sp>
      <p:pic>
        <p:nvPicPr>
          <p:cNvPr id="5" name="Picture 4">
            <a:extLst>
              <a:ext uri="{FF2B5EF4-FFF2-40B4-BE49-F238E27FC236}">
                <a16:creationId xmlns:a16="http://schemas.microsoft.com/office/drawing/2014/main" id="{9FAEE14D-CF80-45D8-A680-4AA88C365216}"/>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1585383" y="2320563"/>
            <a:ext cx="8682567" cy="4537437"/>
          </a:xfrm>
          <a:prstGeom prst="rect">
            <a:avLst/>
          </a:prstGeom>
        </p:spPr>
      </p:pic>
      <p:sp>
        <p:nvSpPr>
          <p:cNvPr id="4" name="TextBox 3">
            <a:extLst>
              <a:ext uri="{FF2B5EF4-FFF2-40B4-BE49-F238E27FC236}">
                <a16:creationId xmlns:a16="http://schemas.microsoft.com/office/drawing/2014/main" id="{188B5E6F-15DA-69B3-39C0-AE082CED178A}"/>
              </a:ext>
            </a:extLst>
          </p:cNvPr>
          <p:cNvSpPr txBox="1"/>
          <p:nvPr/>
        </p:nvSpPr>
        <p:spPr>
          <a:xfrm>
            <a:off x="9972697" y="6395799"/>
            <a:ext cx="6096000" cy="369332"/>
          </a:xfrm>
          <a:prstGeom prst="rect">
            <a:avLst/>
          </a:prstGeom>
          <a:noFill/>
        </p:spPr>
        <p:txBody>
          <a:bodyPr wrap="square">
            <a:spAutoFit/>
          </a:bodyPr>
          <a:lstStyle/>
          <a:p>
            <a:r>
              <a:rPr lang="en-US" dirty="0">
                <a:hlinkClick r:id="rId3"/>
              </a:rPr>
              <a:t>Cheng et al. 2016</a:t>
            </a:r>
            <a:endParaRPr lang="en-US" dirty="0"/>
          </a:p>
        </p:txBody>
      </p:sp>
    </p:spTree>
    <p:extLst>
      <p:ext uri="{BB962C8B-B14F-4D97-AF65-F5344CB8AC3E}">
        <p14:creationId xmlns:p14="http://schemas.microsoft.com/office/powerpoint/2010/main" val="76029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B680-592F-477D-85C2-4A3C2C9CB7EA}"/>
              </a:ext>
            </a:extLst>
          </p:cNvPr>
          <p:cNvSpPr>
            <a:spLocks noGrp="1"/>
          </p:cNvSpPr>
          <p:nvPr>
            <p:ph type="title"/>
          </p:nvPr>
        </p:nvSpPr>
        <p:spPr/>
        <p:txBody>
          <a:bodyPr/>
          <a:lstStyle/>
          <a:p>
            <a:r>
              <a:rPr lang="en-US"/>
              <a:t>Self-attention</a:t>
            </a:r>
            <a:endParaRPr lang="en-US" dirty="0"/>
          </a:p>
        </p:txBody>
      </p:sp>
      <p:sp>
        <p:nvSpPr>
          <p:cNvPr id="3" name="Content Placeholder 2">
            <a:extLst>
              <a:ext uri="{FF2B5EF4-FFF2-40B4-BE49-F238E27FC236}">
                <a16:creationId xmlns:a16="http://schemas.microsoft.com/office/drawing/2014/main" id="{252439E3-DD2F-48E2-8116-DEE2C02AA2B1}"/>
              </a:ext>
            </a:extLst>
          </p:cNvPr>
          <p:cNvSpPr>
            <a:spLocks noGrp="1"/>
          </p:cNvSpPr>
          <p:nvPr>
            <p:ph idx="1"/>
          </p:nvPr>
        </p:nvSpPr>
        <p:spPr>
          <a:xfrm>
            <a:off x="561975" y="2603500"/>
            <a:ext cx="11239499" cy="3416300"/>
          </a:xfrm>
        </p:spPr>
        <p:txBody>
          <a:bodyPr>
            <a:normAutofit lnSpcReduction="10000"/>
          </a:bodyPr>
          <a:lstStyle/>
          <a:p>
            <a:r>
              <a:rPr lang="en-US" sz="2400" dirty="0"/>
              <a:t>Make word embedding change depending on context, that is, transform N individual word embeddings into N contextual embeddings</a:t>
            </a:r>
          </a:p>
          <a:p>
            <a:r>
              <a:rPr lang="en-US" sz="2400" dirty="0"/>
              <a:t>For example: the phrase “Bank of a river”; the embeddings for “bank” and “river” should be very different in this context from their typical context.</a:t>
            </a:r>
          </a:p>
          <a:p>
            <a:r>
              <a:rPr lang="en-US" sz="2400" dirty="0"/>
              <a:t>“</a:t>
            </a:r>
            <a:r>
              <a:rPr lang="en-US" sz="2400" b="0" i="0" dirty="0">
                <a:solidFill>
                  <a:srgbClr val="292929"/>
                </a:solidFill>
                <a:effectLst/>
              </a:rPr>
              <a:t>A self-attention module works by comparing every word in the sentence to every other word in the sentence, including itself, and reweighting the word embeddings of each word to include contextual relevance.”</a:t>
            </a:r>
            <a:endParaRPr lang="en-US" sz="2400" dirty="0"/>
          </a:p>
        </p:txBody>
      </p:sp>
      <p:sp>
        <p:nvSpPr>
          <p:cNvPr id="5" name="TextBox 4">
            <a:extLst>
              <a:ext uri="{FF2B5EF4-FFF2-40B4-BE49-F238E27FC236}">
                <a16:creationId xmlns:a16="http://schemas.microsoft.com/office/drawing/2014/main" id="{A104E6B8-6C6A-439F-90FE-1E1283209E65}"/>
              </a:ext>
            </a:extLst>
          </p:cNvPr>
          <p:cNvSpPr txBox="1"/>
          <p:nvPr/>
        </p:nvSpPr>
        <p:spPr>
          <a:xfrm>
            <a:off x="11003973" y="6311900"/>
            <a:ext cx="6097384" cy="369332"/>
          </a:xfrm>
          <a:prstGeom prst="rect">
            <a:avLst/>
          </a:prstGeom>
          <a:noFill/>
        </p:spPr>
        <p:txBody>
          <a:bodyPr wrap="square">
            <a:spAutoFit/>
          </a:bodyPr>
          <a:lstStyle/>
          <a:p>
            <a:pPr marL="0" indent="0">
              <a:buNone/>
            </a:pPr>
            <a:r>
              <a:rPr lang="en-US" dirty="0">
                <a:hlinkClick r:id="rId2"/>
              </a:rPr>
              <a:t>Source</a:t>
            </a:r>
            <a:endParaRPr lang="en-US" dirty="0"/>
          </a:p>
        </p:txBody>
      </p:sp>
    </p:spTree>
    <p:extLst>
      <p:ext uri="{BB962C8B-B14F-4D97-AF65-F5344CB8AC3E}">
        <p14:creationId xmlns:p14="http://schemas.microsoft.com/office/powerpoint/2010/main" val="959651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294C-B005-4163-9B62-5D3CA2B6DBD1}"/>
              </a:ext>
            </a:extLst>
          </p:cNvPr>
          <p:cNvSpPr>
            <a:spLocks noGrp="1"/>
          </p:cNvSpPr>
          <p:nvPr>
            <p:ph type="title"/>
          </p:nvPr>
        </p:nvSpPr>
        <p:spPr/>
        <p:txBody>
          <a:bodyPr/>
          <a:lstStyle/>
          <a:p>
            <a:r>
              <a:rPr lang="en-US" dirty="0"/>
              <a:t>Pre-training vs Fine-tuning</a:t>
            </a:r>
          </a:p>
        </p:txBody>
      </p:sp>
      <p:sp>
        <p:nvSpPr>
          <p:cNvPr id="3" name="Content Placeholder 2">
            <a:extLst>
              <a:ext uri="{FF2B5EF4-FFF2-40B4-BE49-F238E27FC236}">
                <a16:creationId xmlns:a16="http://schemas.microsoft.com/office/drawing/2014/main" id="{03240ACA-1FCB-48CF-94E4-FA34876C8580}"/>
              </a:ext>
            </a:extLst>
          </p:cNvPr>
          <p:cNvSpPr>
            <a:spLocks noGrp="1"/>
          </p:cNvSpPr>
          <p:nvPr>
            <p:ph idx="1"/>
          </p:nvPr>
        </p:nvSpPr>
        <p:spPr>
          <a:xfrm>
            <a:off x="1243854" y="2374900"/>
            <a:ext cx="8825659" cy="3416300"/>
          </a:xfrm>
        </p:spPr>
        <p:txBody>
          <a:bodyPr/>
          <a:lstStyle/>
          <a:p>
            <a:r>
              <a:rPr lang="en-US" dirty="0"/>
              <a:t>GPT was the first pre-trained transformer, this has become very common</a:t>
            </a:r>
          </a:p>
          <a:p>
            <a:r>
              <a:rPr lang="en-US" dirty="0"/>
              <a:t>Large training datasets enable transfer learning</a:t>
            </a:r>
          </a:p>
          <a:p>
            <a:r>
              <a:rPr lang="en-US" dirty="0"/>
              <a:t>Basically, all state-of-the-art results were beaten by transformer models pre-trained on massive language datasets and finetuned on smaller task related dataset.</a:t>
            </a:r>
          </a:p>
        </p:txBody>
      </p:sp>
      <p:pic>
        <p:nvPicPr>
          <p:cNvPr id="16388" name="Picture 4">
            <a:extLst>
              <a:ext uri="{FF2B5EF4-FFF2-40B4-BE49-F238E27FC236}">
                <a16:creationId xmlns:a16="http://schemas.microsoft.com/office/drawing/2014/main" id="{27CF94F2-B7AE-4E46-B275-A152A1822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2" y="3415247"/>
            <a:ext cx="12192000" cy="36369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EAF5AD-ADBA-4723-9324-B40A11945710}"/>
              </a:ext>
            </a:extLst>
          </p:cNvPr>
          <p:cNvSpPr txBox="1"/>
          <p:nvPr/>
        </p:nvSpPr>
        <p:spPr>
          <a:xfrm>
            <a:off x="11288682" y="6429920"/>
            <a:ext cx="3911137" cy="369332"/>
          </a:xfrm>
          <a:prstGeom prst="rect">
            <a:avLst/>
          </a:prstGeom>
          <a:noFill/>
        </p:spPr>
        <p:txBody>
          <a:bodyPr wrap="square">
            <a:spAutoFit/>
          </a:bodyPr>
          <a:lstStyle/>
          <a:p>
            <a:r>
              <a:rPr lang="en-US" dirty="0">
                <a:hlinkClick r:id="rId3"/>
              </a:rPr>
              <a:t>Source</a:t>
            </a:r>
            <a:endParaRPr lang="en-US" dirty="0"/>
          </a:p>
        </p:txBody>
      </p:sp>
    </p:spTree>
    <p:extLst>
      <p:ext uri="{BB962C8B-B14F-4D97-AF65-F5344CB8AC3E}">
        <p14:creationId xmlns:p14="http://schemas.microsoft.com/office/powerpoint/2010/main" val="1288795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FC05-ABA1-DC03-C98C-5A7B8CDD6261}"/>
              </a:ext>
            </a:extLst>
          </p:cNvPr>
          <p:cNvSpPr>
            <a:spLocks noGrp="1"/>
          </p:cNvSpPr>
          <p:nvPr>
            <p:ph type="title"/>
          </p:nvPr>
        </p:nvSpPr>
        <p:spPr/>
        <p:txBody>
          <a:bodyPr/>
          <a:lstStyle/>
          <a:p>
            <a:r>
              <a:rPr lang="en-US" dirty="0"/>
              <a:t>Hugging Face</a:t>
            </a:r>
          </a:p>
        </p:txBody>
      </p:sp>
      <p:sp>
        <p:nvSpPr>
          <p:cNvPr id="3" name="Content Placeholder 2">
            <a:extLst>
              <a:ext uri="{FF2B5EF4-FFF2-40B4-BE49-F238E27FC236}">
                <a16:creationId xmlns:a16="http://schemas.microsoft.com/office/drawing/2014/main" id="{2C9A11E4-869D-8CBD-C820-5B3EC257CDB8}"/>
              </a:ext>
            </a:extLst>
          </p:cNvPr>
          <p:cNvSpPr>
            <a:spLocks noGrp="1"/>
          </p:cNvSpPr>
          <p:nvPr>
            <p:ph idx="1"/>
          </p:nvPr>
        </p:nvSpPr>
        <p:spPr>
          <a:xfrm>
            <a:off x="1280831" y="2346991"/>
            <a:ext cx="9279219" cy="3416300"/>
          </a:xfrm>
        </p:spPr>
        <p:txBody>
          <a:bodyPr/>
          <a:lstStyle/>
          <a:p>
            <a:r>
              <a:rPr lang="en-US" b="0" i="0" dirty="0">
                <a:solidFill>
                  <a:srgbClr val="6B7280"/>
                </a:solidFill>
                <a:effectLst/>
                <a:latin typeface="Source Sans Pro" panose="020B0503030403020204" pitchFamily="34" charset="0"/>
              </a:rPr>
              <a:t>Build, train and deploy state of the art models powered by the reference open source in machine learning.</a:t>
            </a:r>
          </a:p>
          <a:p>
            <a:pPr lvl="1"/>
            <a:r>
              <a:rPr lang="en-US" dirty="0">
                <a:solidFill>
                  <a:srgbClr val="6B7280"/>
                </a:solidFill>
                <a:latin typeface="Courier New" panose="02070309020205020404" pitchFamily="49" charset="0"/>
                <a:cs typeface="Courier New" panose="02070309020205020404" pitchFamily="49" charset="0"/>
                <a:hlinkClick r:id="rId2"/>
              </a:rPr>
              <a:t>t</a:t>
            </a:r>
            <a:r>
              <a:rPr lang="en-US" b="0" i="0" dirty="0">
                <a:solidFill>
                  <a:srgbClr val="6B7280"/>
                </a:solidFill>
                <a:effectLst/>
                <a:latin typeface="Courier New" panose="02070309020205020404" pitchFamily="49" charset="0"/>
                <a:cs typeface="Courier New" panose="02070309020205020404" pitchFamily="49" charset="0"/>
                <a:hlinkClick r:id="rId2"/>
              </a:rPr>
              <a:t>ransformers</a:t>
            </a:r>
            <a:r>
              <a:rPr lang="en-US" b="0" i="0" dirty="0">
                <a:solidFill>
                  <a:srgbClr val="6B7280"/>
                </a:solidFill>
                <a:effectLst/>
                <a:latin typeface="Source Sans Pro" panose="020B0503030403020204" pitchFamily="34" charset="0"/>
              </a:rPr>
              <a:t>: </a:t>
            </a:r>
            <a:r>
              <a:rPr lang="en-US" b="0" i="0" dirty="0">
                <a:solidFill>
                  <a:srgbClr val="57606A"/>
                </a:solidFill>
                <a:effectLst/>
                <a:latin typeface="-apple-system"/>
              </a:rPr>
              <a:t>Transformers: State-of-the-art Machine Learning for PyTorch, TensorFlow, and JAX.</a:t>
            </a:r>
            <a:endParaRPr lang="en-US" b="0" i="0" dirty="0">
              <a:solidFill>
                <a:srgbClr val="6B7280"/>
              </a:solidFill>
              <a:effectLst/>
              <a:latin typeface="Source Sans Pro" panose="020B0503030403020204" pitchFamily="34" charset="0"/>
            </a:endParaRPr>
          </a:p>
          <a:p>
            <a:pPr lvl="1"/>
            <a:r>
              <a:rPr lang="en-US" dirty="0">
                <a:solidFill>
                  <a:srgbClr val="6B7280"/>
                </a:solidFill>
                <a:latin typeface="Courier New" panose="02070309020205020404" pitchFamily="49" charset="0"/>
                <a:cs typeface="Courier New" panose="02070309020205020404" pitchFamily="49" charset="0"/>
                <a:hlinkClick r:id="rId3"/>
              </a:rPr>
              <a:t>datasets</a:t>
            </a:r>
            <a:r>
              <a:rPr lang="en-US" dirty="0">
                <a:solidFill>
                  <a:srgbClr val="6B7280"/>
                </a:solidFill>
                <a:latin typeface="Source Sans Pro" panose="020B0503030403020204" pitchFamily="34" charset="0"/>
              </a:rPr>
              <a:t>: </a:t>
            </a:r>
            <a:r>
              <a:rPr lang="en-US" b="0" i="0" dirty="0">
                <a:solidFill>
                  <a:srgbClr val="57606A"/>
                </a:solidFill>
                <a:effectLst/>
                <a:latin typeface="-apple-system"/>
              </a:rPr>
              <a:t>The largest hub of ready-to-use datasets for ML models with fast, easy-to-use and efficient data manipulation tools.</a:t>
            </a:r>
          </a:p>
          <a:p>
            <a:pPr lvl="1"/>
            <a:r>
              <a:rPr lang="en-US" b="0" i="0" dirty="0">
                <a:solidFill>
                  <a:srgbClr val="57606A"/>
                </a:solidFill>
                <a:effectLst/>
                <a:latin typeface="Courier New" panose="02070309020205020404" pitchFamily="49" charset="0"/>
                <a:cs typeface="Courier New" panose="02070309020205020404" pitchFamily="49" charset="0"/>
                <a:hlinkClick r:id="rId4"/>
              </a:rPr>
              <a:t>tokenizers</a:t>
            </a:r>
            <a:r>
              <a:rPr lang="en-US" b="0" i="0" dirty="0">
                <a:solidFill>
                  <a:srgbClr val="57606A"/>
                </a:solidFill>
                <a:effectLst/>
                <a:latin typeface="Courier New" panose="02070309020205020404" pitchFamily="49" charset="0"/>
                <a:cs typeface="Courier New" panose="02070309020205020404" pitchFamily="49" charset="0"/>
              </a:rPr>
              <a:t>:</a:t>
            </a:r>
            <a:r>
              <a:rPr lang="en-US" b="0" i="0" dirty="0">
                <a:solidFill>
                  <a:srgbClr val="57606A"/>
                </a:solidFill>
                <a:effectLst/>
                <a:latin typeface="-apple-system"/>
              </a:rPr>
              <a:t> </a:t>
            </a:r>
            <a:r>
              <a:rPr lang="en-US" b="0" i="0" dirty="0">
                <a:solidFill>
                  <a:srgbClr val="24292F"/>
                </a:solidFill>
                <a:effectLst/>
                <a:latin typeface="-apple-system"/>
              </a:rPr>
              <a:t>Provides an implementation of today's most used tokenizers, with a focus on performance and versatility.</a:t>
            </a:r>
            <a:endParaRPr lang="en-US" b="0" i="0" dirty="0">
              <a:solidFill>
                <a:srgbClr val="57606A"/>
              </a:solidFill>
              <a:effectLst/>
              <a:latin typeface="-apple-system"/>
            </a:endParaRPr>
          </a:p>
          <a:p>
            <a:pPr lvl="1"/>
            <a:r>
              <a:rPr lang="en-US" dirty="0">
                <a:solidFill>
                  <a:srgbClr val="57606A"/>
                </a:solidFill>
                <a:latin typeface="Courier New" panose="02070309020205020404" pitchFamily="49" charset="0"/>
                <a:cs typeface="Courier New" panose="02070309020205020404" pitchFamily="49" charset="0"/>
                <a:hlinkClick r:id="rId5"/>
              </a:rPr>
              <a:t>accelerate</a:t>
            </a:r>
            <a:r>
              <a:rPr lang="en-US" dirty="0">
                <a:solidFill>
                  <a:srgbClr val="57606A"/>
                </a:solidFill>
                <a:latin typeface="-apple-system"/>
              </a:rPr>
              <a:t>: </a:t>
            </a:r>
            <a:r>
              <a:rPr lang="en-US" b="0" i="0" dirty="0">
                <a:solidFill>
                  <a:srgbClr val="57606A"/>
                </a:solidFill>
                <a:effectLst/>
                <a:latin typeface="-apple-system"/>
              </a:rPr>
              <a:t>A simple way to train and use PyTorch models with multi-GPU, TPU, mixed-precision</a:t>
            </a:r>
            <a:endParaRPr lang="en-US" b="0" i="0" dirty="0">
              <a:solidFill>
                <a:srgbClr val="6B7280"/>
              </a:solidFill>
              <a:effectLst/>
              <a:latin typeface="Source Sans Pro" panose="020B0503030403020204" pitchFamily="34" charset="0"/>
            </a:endParaRPr>
          </a:p>
          <a:p>
            <a:endParaRPr lang="en-US" dirty="0"/>
          </a:p>
        </p:txBody>
      </p:sp>
      <p:pic>
        <p:nvPicPr>
          <p:cNvPr id="9" name="Picture 8">
            <a:extLst>
              <a:ext uri="{FF2B5EF4-FFF2-40B4-BE49-F238E27FC236}">
                <a16:creationId xmlns:a16="http://schemas.microsoft.com/office/drawing/2014/main" id="{DA84FF83-95C5-2750-881A-741EB4CF7F7E}"/>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79408" y="4737411"/>
            <a:ext cx="10714649" cy="2560542"/>
          </a:xfrm>
          <a:prstGeom prst="rect">
            <a:avLst/>
          </a:prstGeom>
        </p:spPr>
      </p:pic>
      <p:pic>
        <p:nvPicPr>
          <p:cNvPr id="1026" name="Picture 2" descr="@huggingface">
            <a:extLst>
              <a:ext uri="{FF2B5EF4-FFF2-40B4-BE49-F238E27FC236}">
                <a16:creationId xmlns:a16="http://schemas.microsoft.com/office/drawing/2014/main" id="{90E34465-F0AC-4EA1-B81F-9E48A4044D5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1268" y="790422"/>
            <a:ext cx="999066" cy="99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99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06F8-AF40-E4DE-C047-B5A23C5B1282}"/>
              </a:ext>
            </a:extLst>
          </p:cNvPr>
          <p:cNvSpPr>
            <a:spLocks noGrp="1"/>
          </p:cNvSpPr>
          <p:nvPr>
            <p:ph type="title"/>
          </p:nvPr>
        </p:nvSpPr>
        <p:spPr/>
        <p:txBody>
          <a:bodyPr/>
          <a:lstStyle/>
          <a:p>
            <a:r>
              <a:rPr lang="en-US" dirty="0"/>
              <a:t>Follow along with Google Colab</a:t>
            </a:r>
          </a:p>
        </p:txBody>
      </p:sp>
      <p:sp>
        <p:nvSpPr>
          <p:cNvPr id="3" name="Content Placeholder 2">
            <a:extLst>
              <a:ext uri="{FF2B5EF4-FFF2-40B4-BE49-F238E27FC236}">
                <a16:creationId xmlns:a16="http://schemas.microsoft.com/office/drawing/2014/main" id="{F54B4F19-2F22-7F4F-DE51-75FF371C3FF5}"/>
              </a:ext>
            </a:extLst>
          </p:cNvPr>
          <p:cNvSpPr>
            <a:spLocks noGrp="1"/>
          </p:cNvSpPr>
          <p:nvPr>
            <p:ph idx="1"/>
          </p:nvPr>
        </p:nvSpPr>
        <p:spPr/>
        <p:txBody>
          <a:bodyPr/>
          <a:lstStyle/>
          <a:p>
            <a:r>
              <a:rPr lang="en-US" dirty="0">
                <a:hlinkClick r:id="rId2"/>
              </a:rPr>
              <a:t>https://tinyurl.com/hugfacetutorial</a:t>
            </a:r>
            <a:endParaRPr lang="en-US" dirty="0"/>
          </a:p>
        </p:txBody>
      </p:sp>
    </p:spTree>
    <p:extLst>
      <p:ext uri="{BB962C8B-B14F-4D97-AF65-F5344CB8AC3E}">
        <p14:creationId xmlns:p14="http://schemas.microsoft.com/office/powerpoint/2010/main" val="414308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7479-4601-DEFC-A0C1-0E0B744985EF}"/>
              </a:ext>
            </a:extLst>
          </p:cNvPr>
          <p:cNvSpPr>
            <a:spLocks noGrp="1"/>
          </p:cNvSpPr>
          <p:nvPr>
            <p:ph type="title"/>
          </p:nvPr>
        </p:nvSpPr>
        <p:spPr/>
        <p:txBody>
          <a:bodyPr/>
          <a:lstStyle/>
          <a:p>
            <a:r>
              <a:rPr lang="en-US" dirty="0"/>
              <a:t>Setup on Princeton HPC Resources</a:t>
            </a:r>
          </a:p>
        </p:txBody>
      </p:sp>
      <p:sp>
        <p:nvSpPr>
          <p:cNvPr id="3" name="Content Placeholder 2">
            <a:extLst>
              <a:ext uri="{FF2B5EF4-FFF2-40B4-BE49-F238E27FC236}">
                <a16:creationId xmlns:a16="http://schemas.microsoft.com/office/drawing/2014/main" id="{5CCA1FEA-02A2-B083-A881-C29239F2A6F3}"/>
              </a:ext>
            </a:extLst>
          </p:cNvPr>
          <p:cNvSpPr>
            <a:spLocks noGrp="1"/>
          </p:cNvSpPr>
          <p:nvPr>
            <p:ph idx="1"/>
          </p:nvPr>
        </p:nvSpPr>
        <p:spPr>
          <a:xfrm>
            <a:off x="1154954" y="2603500"/>
            <a:ext cx="8825659" cy="4011340"/>
          </a:xfrm>
        </p:spPr>
        <p:txBody>
          <a:bodyPr>
            <a:normAutofit/>
          </a:bodyPr>
          <a:lstStyle/>
          <a:p>
            <a:r>
              <a:rPr lang="en-US" dirty="0"/>
              <a:t>Login into </a:t>
            </a:r>
            <a:r>
              <a:rPr lang="en-US" dirty="0">
                <a:latin typeface="Courier New" panose="02070309020205020404" pitchFamily="49" charset="0"/>
                <a:cs typeface="Courier New" panose="02070309020205020404" pitchFamily="49" charset="0"/>
              </a:rPr>
              <a:t>adroit.princeton.edu</a:t>
            </a:r>
          </a:p>
          <a:p>
            <a:pPr lvl="1"/>
            <a:r>
              <a:rPr lang="en-US" dirty="0"/>
              <a:t>SSH via terminal or use </a:t>
            </a:r>
            <a:r>
              <a:rPr lang="en-US" dirty="0">
                <a:hlinkClick r:id="rId2"/>
              </a:rPr>
              <a:t>https://myadroit.princeton.edu/</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r>
              <a:rPr lang="en-US" dirty="0"/>
              <a:t>Download tutorial materials and extract:</a:t>
            </a:r>
          </a:p>
          <a:p>
            <a:pPr lvl="1"/>
            <a:r>
              <a:rPr lang="en-US" dirty="0">
                <a:latin typeface="Courier New" panose="02070309020205020404" pitchFamily="49" charset="0"/>
                <a:cs typeface="Courier New" panose="02070309020205020404" pitchFamily="49" charset="0"/>
              </a:rPr>
              <a:t>git clone https://github.com/davidt0x/hf_tutorial.git</a:t>
            </a:r>
          </a:p>
          <a:p>
            <a:pPr lvl="1"/>
            <a:r>
              <a:rPr lang="en-US" dirty="0">
                <a:latin typeface="Courier New" panose="02070309020205020404" pitchFamily="49" charset="0"/>
                <a:cs typeface="Courier New" panose="02070309020205020404" pitchFamily="49" charset="0"/>
              </a:rPr>
              <a:t>cd hf_tutorial</a:t>
            </a:r>
          </a:p>
          <a:p>
            <a:pPr lvl="1"/>
            <a:r>
              <a:rPr lang="en-US" dirty="0">
                <a:latin typeface="Courier New" panose="02070309020205020404" pitchFamily="49" charset="0"/>
                <a:cs typeface="Courier New" panose="02070309020205020404" pitchFamily="49" charset="0"/>
              </a:rPr>
              <a:t>./setup_python_env.sh </a:t>
            </a:r>
          </a:p>
        </p:txBody>
      </p:sp>
      <p:pic>
        <p:nvPicPr>
          <p:cNvPr id="5" name="Picture 4">
            <a:extLst>
              <a:ext uri="{FF2B5EF4-FFF2-40B4-BE49-F238E27FC236}">
                <a16:creationId xmlns:a16="http://schemas.microsoft.com/office/drawing/2014/main" id="{A540F7AD-15F1-9416-98F4-253A4D151997}"/>
              </a:ext>
            </a:extLst>
          </p:cNvPr>
          <p:cNvPicPr>
            <a:picLocks noChangeAspect="1"/>
          </p:cNvPicPr>
          <p:nvPr/>
        </p:nvPicPr>
        <p:blipFill>
          <a:blip r:embed="rId3"/>
          <a:stretch>
            <a:fillRect/>
          </a:stretch>
        </p:blipFill>
        <p:spPr>
          <a:xfrm>
            <a:off x="2087472" y="3370159"/>
            <a:ext cx="5266917" cy="1219937"/>
          </a:xfrm>
          <a:prstGeom prst="rect">
            <a:avLst/>
          </a:prstGeom>
        </p:spPr>
      </p:pic>
      <p:sp>
        <p:nvSpPr>
          <p:cNvPr id="6" name="Arrow: Left 5">
            <a:extLst>
              <a:ext uri="{FF2B5EF4-FFF2-40B4-BE49-F238E27FC236}">
                <a16:creationId xmlns:a16="http://schemas.microsoft.com/office/drawing/2014/main" id="{1B72BAD7-9130-A5D4-496B-5B2E36E7C3A5}"/>
              </a:ext>
            </a:extLst>
          </p:cNvPr>
          <p:cNvSpPr/>
          <p:nvPr/>
        </p:nvSpPr>
        <p:spPr>
          <a:xfrm>
            <a:off x="6596742" y="3749040"/>
            <a:ext cx="222069" cy="1763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49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9291-63B5-C0FD-6E7C-8683F5B3CE70}"/>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setup_python_env.sh</a:t>
            </a:r>
            <a:endParaRPr lang="en-US" dirty="0"/>
          </a:p>
        </p:txBody>
      </p:sp>
      <p:sp>
        <p:nvSpPr>
          <p:cNvPr id="7" name="TextBox 6">
            <a:extLst>
              <a:ext uri="{FF2B5EF4-FFF2-40B4-BE49-F238E27FC236}">
                <a16:creationId xmlns:a16="http://schemas.microsoft.com/office/drawing/2014/main" id="{EB576E21-D4CC-7F20-BB25-084B3D49E23B}"/>
              </a:ext>
            </a:extLst>
          </p:cNvPr>
          <p:cNvSpPr txBox="1"/>
          <p:nvPr/>
        </p:nvSpPr>
        <p:spPr>
          <a:xfrm>
            <a:off x="723900" y="2441635"/>
            <a:ext cx="11055350" cy="4154984"/>
          </a:xfrm>
          <a:prstGeom prst="rect">
            <a:avLst/>
          </a:prstGeom>
          <a:noFill/>
        </p:spPr>
        <p:txBody>
          <a:bodyPr wrap="square">
            <a:spAutoFit/>
          </a:bodyPr>
          <a:lstStyle/>
          <a:p>
            <a:r>
              <a:rPr lang="en-US" sz="1100" dirty="0">
                <a:solidFill>
                  <a:srgbClr val="008000"/>
                </a:solidFill>
                <a:highlight>
                  <a:srgbClr val="FFFFFF"/>
                </a:highlight>
                <a:latin typeface="Courier New" panose="02070309020205020404" pitchFamily="49" charset="0"/>
              </a:rPr>
              <a:t>#!/bin/bash</a:t>
            </a:r>
            <a:endParaRPr lang="en-US" sz="1100" dirty="0">
              <a:solidFill>
                <a:srgbClr val="000000"/>
              </a:solidFill>
              <a:highlight>
                <a:srgbClr val="FFFFFF"/>
              </a:highlight>
              <a:latin typeface="Courier New" panose="02070309020205020404" pitchFamily="49" charset="0"/>
            </a:endParaRPr>
          </a:p>
          <a:p>
            <a:endParaRPr lang="en-US" sz="1100" dirty="0">
              <a:solidFill>
                <a:srgbClr val="000000"/>
              </a:solidFill>
              <a:highlight>
                <a:srgbClr val="FFFFFF"/>
              </a:highlight>
              <a:latin typeface="Courier New" panose="02070309020205020404" pitchFamily="49" charset="0"/>
            </a:endParaRPr>
          </a:p>
          <a:p>
            <a:r>
              <a:rPr lang="en-US" sz="1100" dirty="0">
                <a:solidFill>
                  <a:srgbClr val="008000"/>
                </a:solidFill>
                <a:highlight>
                  <a:srgbClr val="FFFFFF"/>
                </a:highlight>
                <a:latin typeface="Courier New" panose="02070309020205020404" pitchFamily="49" charset="0"/>
              </a:rPr>
              <a:t># Load the anaconda module. This gives us access to a modern version of python. We can</a:t>
            </a:r>
            <a:endParaRPr lang="en-US" sz="1100" dirty="0">
              <a:solidFill>
                <a:srgbClr val="000000"/>
              </a:solidFill>
              <a:highlight>
                <a:srgbClr val="FFFFFF"/>
              </a:highlight>
              <a:latin typeface="Courier New" panose="02070309020205020404" pitchFamily="49" charset="0"/>
            </a:endParaRPr>
          </a:p>
          <a:p>
            <a:r>
              <a:rPr lang="en-US" sz="1100" dirty="0">
                <a:solidFill>
                  <a:srgbClr val="008000"/>
                </a:solidFill>
                <a:highlight>
                  <a:srgbClr val="FFFFFF"/>
                </a:highlight>
                <a:latin typeface="Courier New" panose="02070309020205020404" pitchFamily="49" charset="0"/>
              </a:rPr>
              <a:t># use it to create a virtual environment that contains the specific version of python</a:t>
            </a:r>
            <a:endParaRPr lang="en-US" sz="1100" dirty="0">
              <a:solidFill>
                <a:srgbClr val="000000"/>
              </a:solidFill>
              <a:highlight>
                <a:srgbClr val="FFFFFF"/>
              </a:highlight>
              <a:latin typeface="Courier New" panose="02070309020205020404" pitchFamily="49" charset="0"/>
            </a:endParaRPr>
          </a:p>
          <a:p>
            <a:r>
              <a:rPr lang="en-US" sz="1100" dirty="0">
                <a:solidFill>
                  <a:srgbClr val="008000"/>
                </a:solidFill>
                <a:highlight>
                  <a:srgbClr val="FFFFFF"/>
                </a:highlight>
                <a:latin typeface="Courier New" panose="02070309020205020404" pitchFamily="49" charset="0"/>
              </a:rPr>
              <a:t># we want and the specific packages we need for our projects.</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module load anaconda3</a:t>
            </a:r>
            <a:r>
              <a:rPr lang="en-US" sz="1100" b="1" dirty="0">
                <a:solidFill>
                  <a:srgbClr val="804000"/>
                </a:solidFill>
                <a:highlight>
                  <a:srgbClr val="FFFFFF"/>
                </a:highlight>
                <a:latin typeface="Courier New" panose="02070309020205020404" pitchFamily="49" charset="0"/>
              </a:rPr>
              <a:t>/</a:t>
            </a:r>
            <a:r>
              <a:rPr lang="en-US" sz="1100" b="0" dirty="0">
                <a:solidFill>
                  <a:srgbClr val="FF0000"/>
                </a:solidFill>
                <a:highlight>
                  <a:srgbClr val="FFFFFF"/>
                </a:highlight>
                <a:latin typeface="Courier New" panose="02070309020205020404" pitchFamily="49" charset="0"/>
              </a:rPr>
              <a:t>2022</a:t>
            </a:r>
            <a:r>
              <a:rPr lang="en-US" sz="1100" b="1" dirty="0">
                <a:solidFill>
                  <a:srgbClr val="804000"/>
                </a:solidFill>
                <a:highlight>
                  <a:srgbClr val="FFFFFF"/>
                </a:highlight>
                <a:latin typeface="Courier New" panose="02070309020205020404" pitchFamily="49" charset="0"/>
              </a:rPr>
              <a:t>.</a:t>
            </a:r>
            <a:r>
              <a:rPr lang="en-US" sz="1100" b="0" dirty="0">
                <a:solidFill>
                  <a:srgbClr val="FF0000"/>
                </a:solidFill>
                <a:highlight>
                  <a:srgbClr val="FFFFFF"/>
                </a:highlight>
                <a:latin typeface="Courier New" panose="02070309020205020404" pitchFamily="49" charset="0"/>
              </a:rPr>
              <a:t>5</a:t>
            </a:r>
            <a:endParaRPr lang="en-US" sz="1100" b="0" dirty="0">
              <a:solidFill>
                <a:srgbClr val="000000"/>
              </a:solidFill>
              <a:highlight>
                <a:srgbClr val="FFFFFF"/>
              </a:highlight>
              <a:latin typeface="Courier New" panose="02070309020205020404" pitchFamily="49" charset="0"/>
            </a:endParaRPr>
          </a:p>
          <a:p>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Create the anaconda virtual environment. You could also use standard python </a:t>
            </a:r>
            <a:r>
              <a:rPr lang="en-US" sz="1100" b="0" dirty="0" err="1">
                <a:solidFill>
                  <a:srgbClr val="008000"/>
                </a:solidFill>
                <a:highlight>
                  <a:srgbClr val="FFFFFF"/>
                </a:highlight>
                <a:latin typeface="Courier New" panose="02070309020205020404" pitchFamily="49" charset="0"/>
              </a:rPr>
              <a:t>venv</a:t>
            </a:r>
            <a:r>
              <a:rPr lang="en-US" sz="1100" b="0" dirty="0">
                <a:solidFill>
                  <a:srgbClr val="008000"/>
                </a:solidFill>
                <a:highlight>
                  <a:srgbClr val="FFFFFF"/>
                </a:highlight>
                <a:latin typeface="Courier New" panose="02070309020205020404" pitchFamily="49" charset="0"/>
              </a:rPr>
              <a:t> here</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if you prefer.</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0000"/>
                </a:solidFill>
                <a:highlight>
                  <a:srgbClr val="FFFFFF"/>
                </a:highlight>
                <a:latin typeface="Courier New" panose="02070309020205020404" pitchFamily="49" charset="0"/>
              </a:rPr>
              <a:t>conda create -n hf python</a:t>
            </a:r>
            <a:r>
              <a:rPr lang="en-US" sz="1100" b="1" dirty="0">
                <a:solidFill>
                  <a:srgbClr val="804000"/>
                </a:solidFill>
                <a:highlight>
                  <a:srgbClr val="FFFFFF"/>
                </a:highlight>
                <a:latin typeface="Courier New" panose="02070309020205020404" pitchFamily="49" charset="0"/>
              </a:rPr>
              <a:t>=</a:t>
            </a:r>
            <a:r>
              <a:rPr lang="en-US" sz="1100" b="0" dirty="0">
                <a:solidFill>
                  <a:srgbClr val="FF0000"/>
                </a:solidFill>
                <a:highlight>
                  <a:srgbClr val="FFFFFF"/>
                </a:highlight>
                <a:latin typeface="Courier New" panose="02070309020205020404" pitchFamily="49" charset="0"/>
              </a:rPr>
              <a:t>3</a:t>
            </a:r>
            <a:r>
              <a:rPr lang="en-US" sz="1100" b="1" dirty="0">
                <a:solidFill>
                  <a:srgbClr val="804000"/>
                </a:solidFill>
                <a:highlight>
                  <a:srgbClr val="FFFFFF"/>
                </a:highlight>
                <a:latin typeface="Courier New" panose="02070309020205020404" pitchFamily="49" charset="0"/>
              </a:rPr>
              <a:t>.</a:t>
            </a:r>
            <a:r>
              <a:rPr lang="en-US" sz="1100" b="0" dirty="0">
                <a:solidFill>
                  <a:srgbClr val="FF0000"/>
                </a:solidFill>
                <a:highlight>
                  <a:srgbClr val="FFFFFF"/>
                </a:highlight>
                <a:latin typeface="Courier New" panose="02070309020205020404" pitchFamily="49" charset="0"/>
              </a:rPr>
              <a:t>9</a:t>
            </a:r>
            <a:r>
              <a:rPr lang="en-US" sz="1100" b="0" dirty="0">
                <a:solidFill>
                  <a:srgbClr val="000000"/>
                </a:solidFill>
                <a:highlight>
                  <a:srgbClr val="FFFFFF"/>
                </a:highlight>
                <a:latin typeface="Courier New" panose="02070309020205020404" pitchFamily="49" charset="0"/>
              </a:rPr>
              <a:t> </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y</a:t>
            </a:r>
          </a:p>
          <a:p>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Activate the environment</a:t>
            </a:r>
            <a:endParaRPr lang="en-US" sz="1100" b="0" dirty="0">
              <a:solidFill>
                <a:srgbClr val="000000"/>
              </a:solidFill>
              <a:highlight>
                <a:srgbClr val="FFFFFF"/>
              </a:highlight>
              <a:latin typeface="Courier New" panose="02070309020205020404" pitchFamily="49" charset="0"/>
            </a:endParaRPr>
          </a:p>
          <a:p>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activate hf</a:t>
            </a:r>
          </a:p>
          <a:p>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Install dependencies for this tutorial, this line (without the transformers and</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datasets package) is taken directly from PyTorch documentation, see</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https://pytorch.org/get-started/locally/. This can also be installed with conda</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as well but there seems to be issues with torch 1.13 conda packages at the moment.</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0000"/>
                </a:solidFill>
                <a:highlight>
                  <a:srgbClr val="FFFFFF"/>
                </a:highlight>
                <a:latin typeface="Courier New" panose="02070309020205020404" pitchFamily="49" charset="0"/>
              </a:rPr>
              <a:t>pip3 install torch torchvision torchaudio transformers</a:t>
            </a:r>
            <a:r>
              <a:rPr lang="en-US" sz="1100" b="1" dirty="0">
                <a:solidFill>
                  <a:srgbClr val="804000"/>
                </a:solidFill>
                <a:highlight>
                  <a:srgbClr val="FFFFFF"/>
                </a:highlight>
                <a:latin typeface="Courier New" panose="02070309020205020404" pitchFamily="49" charset="0"/>
              </a:rPr>
              <a:t>[</a:t>
            </a:r>
            <a:r>
              <a:rPr lang="en-US" sz="1100" b="0" dirty="0" err="1">
                <a:solidFill>
                  <a:srgbClr val="000000"/>
                </a:solidFill>
                <a:highlight>
                  <a:srgbClr val="FFFFFF"/>
                </a:highlight>
                <a:latin typeface="Courier New" panose="02070309020205020404" pitchFamily="49" charset="0"/>
              </a:rPr>
              <a:t>sentencepiece</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datasets </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extra-index-url https</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download.pytorch.org</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whl</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cu116</a:t>
            </a:r>
          </a:p>
          <a:p>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Also install the hugging face command line interface, useful for inspect your</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8000"/>
                </a:solidFill>
                <a:highlight>
                  <a:srgbClr val="FFFFFF"/>
                </a:highlight>
                <a:latin typeface="Courier New" panose="02070309020205020404" pitchFamily="49" charset="0"/>
              </a:rPr>
              <a:t># cache and deleting things.</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0000"/>
                </a:solidFill>
                <a:highlight>
                  <a:srgbClr val="FFFFFF"/>
                </a:highlight>
                <a:latin typeface="Courier New" panose="02070309020205020404" pitchFamily="49" charset="0"/>
              </a:rPr>
              <a:t>pip3 install </a:t>
            </a:r>
            <a:r>
              <a:rPr lang="en-US" sz="1100" b="0" dirty="0" err="1">
                <a:solidFill>
                  <a:srgbClr val="000000"/>
                </a:solidFill>
                <a:highlight>
                  <a:srgbClr val="FFFFFF"/>
                </a:highlight>
                <a:latin typeface="Courier New" panose="02070309020205020404" pitchFamily="49" charset="0"/>
              </a:rPr>
              <a:t>huggingface_hub</a:t>
            </a:r>
            <a:r>
              <a:rPr lang="en-US" sz="1100" b="1" dirty="0">
                <a:solidFill>
                  <a:srgbClr val="80400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cli</a:t>
            </a:r>
            <a:r>
              <a:rPr lang="en-US" sz="1100" b="1" dirty="0">
                <a:solidFill>
                  <a:srgbClr val="804000"/>
                </a:solidFill>
                <a:highlight>
                  <a:srgbClr val="FFFFFF"/>
                </a:highlight>
                <a:latin typeface="Courier New" panose="02070309020205020404" pitchFamily="49" charset="0"/>
              </a:rPr>
              <a:t>]</a:t>
            </a:r>
            <a:endParaRPr lang="en-US" sz="1100" dirty="0"/>
          </a:p>
        </p:txBody>
      </p:sp>
    </p:spTree>
    <p:extLst>
      <p:ext uri="{BB962C8B-B14F-4D97-AF65-F5344CB8AC3E}">
        <p14:creationId xmlns:p14="http://schemas.microsoft.com/office/powerpoint/2010/main" val="10197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9481-F560-E573-7EB8-5056836C6EA6}"/>
              </a:ext>
            </a:extLst>
          </p:cNvPr>
          <p:cNvSpPr>
            <a:spLocks noGrp="1"/>
          </p:cNvSpPr>
          <p:nvPr>
            <p:ph type="title"/>
          </p:nvPr>
        </p:nvSpPr>
        <p:spPr/>
        <p:txBody>
          <a:bodyPr/>
          <a:lstStyle/>
          <a:p>
            <a:r>
              <a:rPr lang="en-US" sz="3200" dirty="0"/>
              <a:t>What is natural language processing (NLP)?</a:t>
            </a:r>
          </a:p>
        </p:txBody>
      </p:sp>
      <p:sp>
        <p:nvSpPr>
          <p:cNvPr id="3" name="Content Placeholder 2">
            <a:extLst>
              <a:ext uri="{FF2B5EF4-FFF2-40B4-BE49-F238E27FC236}">
                <a16:creationId xmlns:a16="http://schemas.microsoft.com/office/drawing/2014/main" id="{645955E2-1ED8-AFB3-6FFE-8C7BE1AE151F}"/>
              </a:ext>
            </a:extLst>
          </p:cNvPr>
          <p:cNvSpPr>
            <a:spLocks noGrp="1"/>
          </p:cNvSpPr>
          <p:nvPr>
            <p:ph idx="1"/>
          </p:nvPr>
        </p:nvSpPr>
        <p:spPr/>
        <p:txBody>
          <a:bodyPr>
            <a:normAutofit fontScale="92500" lnSpcReduction="20000"/>
          </a:bodyPr>
          <a:lstStyle/>
          <a:p>
            <a:r>
              <a:rPr lang="en-US" b="0" i="0" dirty="0">
                <a:solidFill>
                  <a:srgbClr val="4B5563"/>
                </a:solidFill>
                <a:effectLst/>
                <a:latin typeface="Source Sans Pro" panose="020B0503030403020204" pitchFamily="34" charset="0"/>
              </a:rPr>
              <a:t>NLP is a field of linguistics and machine learning focused on understanding everything related to human language. </a:t>
            </a:r>
          </a:p>
          <a:p>
            <a:pPr lvl="1"/>
            <a:r>
              <a:rPr lang="en-US" b="1" i="0" dirty="0">
                <a:solidFill>
                  <a:srgbClr val="4B5563"/>
                </a:solidFill>
                <a:effectLst/>
                <a:latin typeface="Source Sans Pro" panose="020B0503030403020204" pitchFamily="34" charset="0"/>
              </a:rPr>
              <a:t>Classifying whole sentences</a:t>
            </a:r>
            <a:r>
              <a:rPr lang="en-US" b="0" i="0" dirty="0">
                <a:solidFill>
                  <a:srgbClr val="4B5563"/>
                </a:solidFill>
                <a:effectLst/>
                <a:latin typeface="Source Sans Pro" panose="020B0503030403020204" pitchFamily="34" charset="0"/>
              </a:rPr>
              <a:t>: Getting the sentiment of a review, detecting if an email is spam, determining if a sentence is grammatically correct or whether two sentences are logically related or not</a:t>
            </a:r>
          </a:p>
          <a:p>
            <a:pPr lvl="1"/>
            <a:r>
              <a:rPr lang="en-US" b="1" i="0" dirty="0">
                <a:solidFill>
                  <a:srgbClr val="4B5563"/>
                </a:solidFill>
                <a:effectLst/>
                <a:latin typeface="Source Sans Pro" panose="020B0503030403020204" pitchFamily="34" charset="0"/>
              </a:rPr>
              <a:t>Classifying each word in a sentence</a:t>
            </a:r>
            <a:r>
              <a:rPr lang="en-US" b="0" i="0" dirty="0">
                <a:solidFill>
                  <a:srgbClr val="4B5563"/>
                </a:solidFill>
                <a:effectLst/>
                <a:latin typeface="Source Sans Pro" panose="020B0503030403020204" pitchFamily="34" charset="0"/>
              </a:rPr>
              <a:t>: Identifying the grammatical components of a sentence (noun, verb, adjective), or the named entities (person, location, organization)</a:t>
            </a:r>
          </a:p>
          <a:p>
            <a:pPr lvl="1"/>
            <a:r>
              <a:rPr lang="en-US" b="1" i="0" dirty="0">
                <a:solidFill>
                  <a:srgbClr val="4B5563"/>
                </a:solidFill>
                <a:effectLst/>
                <a:latin typeface="Source Sans Pro" panose="020B0503030403020204" pitchFamily="34" charset="0"/>
              </a:rPr>
              <a:t>Generating text content</a:t>
            </a:r>
            <a:r>
              <a:rPr lang="en-US" b="0" i="0" dirty="0">
                <a:solidFill>
                  <a:srgbClr val="4B5563"/>
                </a:solidFill>
                <a:effectLst/>
                <a:latin typeface="Source Sans Pro" panose="020B0503030403020204" pitchFamily="34" charset="0"/>
              </a:rPr>
              <a:t>: Completing a prompt with auto-generated text, filling in the blanks in a text with masked words</a:t>
            </a:r>
          </a:p>
          <a:p>
            <a:pPr lvl="1"/>
            <a:r>
              <a:rPr lang="en-US" b="1" i="0" dirty="0">
                <a:solidFill>
                  <a:srgbClr val="4B5563"/>
                </a:solidFill>
                <a:effectLst/>
                <a:latin typeface="Source Sans Pro" panose="020B0503030403020204" pitchFamily="34" charset="0"/>
              </a:rPr>
              <a:t>Extracting an answer from a text</a:t>
            </a:r>
            <a:r>
              <a:rPr lang="en-US" b="0" i="0" dirty="0">
                <a:solidFill>
                  <a:srgbClr val="4B5563"/>
                </a:solidFill>
                <a:effectLst/>
                <a:latin typeface="Source Sans Pro" panose="020B0503030403020204" pitchFamily="34" charset="0"/>
              </a:rPr>
              <a:t>: Given a question and a context, extracting the answer to the question based on the information provided in the context</a:t>
            </a:r>
          </a:p>
          <a:p>
            <a:pPr lvl="1"/>
            <a:r>
              <a:rPr lang="en-US" b="1" i="0" dirty="0">
                <a:solidFill>
                  <a:srgbClr val="4B5563"/>
                </a:solidFill>
                <a:effectLst/>
                <a:latin typeface="Source Sans Pro" panose="020B0503030403020204" pitchFamily="34" charset="0"/>
              </a:rPr>
              <a:t>Generating a new sentence from an input text</a:t>
            </a:r>
            <a:r>
              <a:rPr lang="en-US" b="0" i="0" dirty="0">
                <a:solidFill>
                  <a:srgbClr val="4B5563"/>
                </a:solidFill>
                <a:effectLst/>
                <a:latin typeface="Source Sans Pro" panose="020B0503030403020204" pitchFamily="34" charset="0"/>
              </a:rPr>
              <a:t>: Translating a text into another language, summarizing a text</a:t>
            </a:r>
          </a:p>
          <a:p>
            <a:pPr lvl="1"/>
            <a:endParaRPr lang="en-US" dirty="0"/>
          </a:p>
        </p:txBody>
      </p:sp>
      <p:sp>
        <p:nvSpPr>
          <p:cNvPr id="5" name="TextBox 4">
            <a:extLst>
              <a:ext uri="{FF2B5EF4-FFF2-40B4-BE49-F238E27FC236}">
                <a16:creationId xmlns:a16="http://schemas.microsoft.com/office/drawing/2014/main" id="{5CF68F2E-D9B1-4D2C-1245-E8EEA0EF1DF0}"/>
              </a:ext>
            </a:extLst>
          </p:cNvPr>
          <p:cNvSpPr txBox="1"/>
          <p:nvPr/>
        </p:nvSpPr>
        <p:spPr>
          <a:xfrm>
            <a:off x="7694990" y="6550223"/>
            <a:ext cx="6096000" cy="307777"/>
          </a:xfrm>
          <a:prstGeom prst="rect">
            <a:avLst/>
          </a:prstGeom>
          <a:noFill/>
        </p:spPr>
        <p:txBody>
          <a:bodyPr wrap="square">
            <a:spAutoFit/>
          </a:bodyPr>
          <a:lstStyle/>
          <a:p>
            <a:r>
              <a:rPr lang="en-US" sz="1400" dirty="0">
                <a:hlinkClick r:id="rId2"/>
              </a:rPr>
              <a:t>https://huggingface.co/course/chapter1/2?fw=pt</a:t>
            </a:r>
            <a:endParaRPr lang="en-US" sz="1400" dirty="0"/>
          </a:p>
        </p:txBody>
      </p:sp>
    </p:spTree>
    <p:extLst>
      <p:ext uri="{BB962C8B-B14F-4D97-AF65-F5344CB8AC3E}">
        <p14:creationId xmlns:p14="http://schemas.microsoft.com/office/powerpoint/2010/main" val="3167523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CF0A-8F4A-57AE-0547-D4302E27A01E}"/>
              </a:ext>
            </a:extLst>
          </p:cNvPr>
          <p:cNvSpPr>
            <a:spLocks noGrp="1"/>
          </p:cNvSpPr>
          <p:nvPr>
            <p:ph type="title"/>
          </p:nvPr>
        </p:nvSpPr>
        <p:spPr/>
        <p:txBody>
          <a:bodyPr/>
          <a:lstStyle/>
          <a:p>
            <a:r>
              <a:rPr lang="en-US" dirty="0"/>
              <a:t>Cache datasets\models on </a:t>
            </a:r>
            <a:r>
              <a:rPr lang="en-US" dirty="0">
                <a:latin typeface="Courier New" panose="02070309020205020404" pitchFamily="49" charset="0"/>
                <a:cs typeface="Courier New" panose="02070309020205020404" pitchFamily="49" charset="0"/>
              </a:rPr>
              <a:t>scratch</a:t>
            </a:r>
          </a:p>
        </p:txBody>
      </p:sp>
      <p:sp>
        <p:nvSpPr>
          <p:cNvPr id="3" name="Content Placeholder 2">
            <a:extLst>
              <a:ext uri="{FF2B5EF4-FFF2-40B4-BE49-F238E27FC236}">
                <a16:creationId xmlns:a16="http://schemas.microsoft.com/office/drawing/2014/main" id="{8F25F770-0E1E-9254-32A4-5903934DE1B4}"/>
              </a:ext>
            </a:extLst>
          </p:cNvPr>
          <p:cNvSpPr>
            <a:spLocks noGrp="1"/>
          </p:cNvSpPr>
          <p:nvPr>
            <p:ph idx="1"/>
          </p:nvPr>
        </p:nvSpPr>
        <p:spPr/>
        <p:txBody>
          <a:bodyPr>
            <a:normAutofit lnSpcReduction="10000"/>
          </a:bodyPr>
          <a:lstStyle/>
          <a:p>
            <a:r>
              <a:rPr lang="en-US" dirty="0"/>
              <a:t>If you are using transformers on </a:t>
            </a:r>
            <a:r>
              <a:rPr lang="en-US" sz="2200" b="1" dirty="0">
                <a:latin typeface="Courier New" panose="02070309020205020404" pitchFamily="49" charset="0"/>
                <a:cs typeface="Courier New" panose="02070309020205020404" pitchFamily="49" charset="0"/>
              </a:rPr>
              <a:t>adroit</a:t>
            </a:r>
            <a:r>
              <a:rPr lang="en-US" dirty="0"/>
              <a:t>. Setting your hugging face cache directory to scratch storage is best. The default location is your home directory </a:t>
            </a:r>
            <a:r>
              <a:rPr lang="en-US" dirty="0">
                <a:latin typeface="Courier New" panose="02070309020205020404" pitchFamily="49" charset="0"/>
                <a:cs typeface="Courier New" panose="02070309020205020404" pitchFamily="49" charset="0"/>
              </a:rPr>
              <a:t>~/.cache/huggingface</a:t>
            </a:r>
            <a:r>
              <a:rPr lang="en-US" dirty="0"/>
              <a:t>, but storage is limited here. To change, add this line to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export HF_HOME=/scratch/network/</a:t>
            </a:r>
            <a:r>
              <a:rPr lang="en-US" sz="1400" b="1" i="1" dirty="0">
                <a:latin typeface="Courier New" panose="02070309020205020404" pitchFamily="49" charset="0"/>
                <a:cs typeface="Courier New" panose="02070309020205020404" pitchFamily="49" charset="0"/>
              </a:rPr>
              <a:t>&lt;NetID&gt;</a:t>
            </a:r>
            <a:r>
              <a:rPr lang="en-US" sz="1400" dirty="0">
                <a:latin typeface="Courier New" panose="02070309020205020404" pitchFamily="49" charset="0"/>
                <a:cs typeface="Courier New" panose="02070309020205020404" pitchFamily="49" charset="0"/>
              </a:rPr>
              <a:t>/.cache/huggingface/</a:t>
            </a:r>
          </a:p>
          <a:p>
            <a:pPr lvl="1"/>
            <a:r>
              <a:rPr lang="en-US" sz="1600" dirty="0"/>
              <a:t>If you have used hugging face already and have datasets and models downloaded, just move it:</a:t>
            </a:r>
          </a:p>
          <a:p>
            <a:pPr lvl="2"/>
            <a:r>
              <a:rPr lang="en-US" sz="1200" dirty="0">
                <a:latin typeface="Courier New" panose="02070309020205020404" pitchFamily="49" charset="0"/>
                <a:cs typeface="Courier New" panose="02070309020205020404" pitchFamily="49" charset="0"/>
              </a:rPr>
              <a:t>mkdir /scratch/network/</a:t>
            </a:r>
            <a:r>
              <a:rPr lang="en-US" sz="1200" b="1" i="1" dirty="0">
                <a:latin typeface="Courier New" panose="02070309020205020404" pitchFamily="49" charset="0"/>
                <a:cs typeface="Courier New" panose="02070309020205020404" pitchFamily="49" charset="0"/>
              </a:rPr>
              <a:t>&lt;NetID&gt;</a:t>
            </a:r>
            <a:r>
              <a:rPr lang="en-US" sz="1200" dirty="0">
                <a:latin typeface="Courier New" panose="02070309020205020404" pitchFamily="49" charset="0"/>
                <a:cs typeface="Courier New" panose="02070309020205020404" pitchFamily="49" charset="0"/>
              </a:rPr>
              <a:t>/.cache</a:t>
            </a:r>
          </a:p>
          <a:p>
            <a:pPr lvl="2"/>
            <a:r>
              <a:rPr lang="en-US" sz="1200" dirty="0">
                <a:latin typeface="Courier New" panose="02070309020205020404" pitchFamily="49" charset="0"/>
                <a:cs typeface="Courier New" panose="02070309020205020404" pitchFamily="49" charset="0"/>
              </a:rPr>
              <a:t>mv ~/.cache/huggingface /scratch/network/</a:t>
            </a:r>
            <a:r>
              <a:rPr lang="en-US" sz="1200" b="1" i="1" dirty="0">
                <a:latin typeface="Courier New" panose="02070309020205020404" pitchFamily="49" charset="0"/>
                <a:cs typeface="Courier New" panose="02070309020205020404" pitchFamily="49" charset="0"/>
              </a:rPr>
              <a:t>&lt;NetID&gt;</a:t>
            </a:r>
            <a:r>
              <a:rPr lang="en-US" sz="1200" dirty="0">
                <a:latin typeface="Courier New" panose="02070309020205020404" pitchFamily="49" charset="0"/>
                <a:cs typeface="Courier New" panose="02070309020205020404" pitchFamily="49" charset="0"/>
              </a:rPr>
              <a:t>/.cache/</a:t>
            </a:r>
          </a:p>
          <a:p>
            <a:r>
              <a:rPr lang="en-US" sz="1600" dirty="0"/>
              <a:t>If you are using transformers on </a:t>
            </a:r>
            <a:r>
              <a:rPr lang="en-US" sz="2000" b="1" dirty="0" err="1">
                <a:latin typeface="Courier New" panose="02070309020205020404" pitchFamily="49" charset="0"/>
                <a:cs typeface="Courier New" panose="02070309020205020404" pitchFamily="49" charset="0"/>
              </a:rPr>
              <a:t>della-gpu</a:t>
            </a:r>
            <a:r>
              <a:rPr lang="en-US" sz="1600" b="1" dirty="0">
                <a:latin typeface="Courier New" panose="02070309020205020404" pitchFamily="49" charset="0"/>
                <a:cs typeface="Courier New" panose="02070309020205020404" pitchFamily="49" charset="0"/>
              </a:rPr>
              <a:t>, </a:t>
            </a:r>
            <a:r>
              <a:rPr lang="en-US" sz="1600" dirty="0"/>
              <a:t>the same should be true but we should use </a:t>
            </a:r>
            <a:r>
              <a:rPr lang="en-US" sz="1600" dirty="0">
                <a:latin typeface="Courier New" panose="02070309020205020404" pitchFamily="49" charset="0"/>
                <a:cs typeface="Courier New" panose="02070309020205020404" pitchFamily="49" charset="0"/>
              </a:rPr>
              <a:t>/scratch/</a:t>
            </a:r>
            <a:r>
              <a:rPr lang="en-US" sz="1600" dirty="0" err="1">
                <a:latin typeface="Courier New" panose="02070309020205020404" pitchFamily="49" charset="0"/>
                <a:cs typeface="Courier New" panose="02070309020205020404" pitchFamily="49" charset="0"/>
              </a:rPr>
              <a:t>gpfs</a:t>
            </a:r>
            <a:r>
              <a:rPr lang="en-US" sz="1600" dirty="0"/>
              <a:t> instead of </a:t>
            </a:r>
            <a:r>
              <a:rPr lang="en-US" sz="1600" dirty="0">
                <a:latin typeface="Courier New" panose="02070309020205020404" pitchFamily="49" charset="0"/>
                <a:cs typeface="Courier New" panose="02070309020205020404" pitchFamily="49" charset="0"/>
              </a:rPr>
              <a:t>/scratch/network</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9584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0F4C-1FD0-898B-7BC8-D2CC85808ACD}"/>
              </a:ext>
            </a:extLst>
          </p:cNvPr>
          <p:cNvSpPr>
            <a:spLocks noGrp="1"/>
          </p:cNvSpPr>
          <p:nvPr>
            <p:ph type="title"/>
          </p:nvPr>
        </p:nvSpPr>
        <p:spPr/>
        <p:txBody>
          <a:bodyPr/>
          <a:lstStyle/>
          <a:p>
            <a:r>
              <a:rPr lang="en-US" dirty="0"/>
              <a:t>Downloading models and datasets</a:t>
            </a:r>
          </a:p>
        </p:txBody>
      </p:sp>
      <p:sp>
        <p:nvSpPr>
          <p:cNvPr id="3" name="Content Placeholder 2">
            <a:extLst>
              <a:ext uri="{FF2B5EF4-FFF2-40B4-BE49-F238E27FC236}">
                <a16:creationId xmlns:a16="http://schemas.microsoft.com/office/drawing/2014/main" id="{7780A6D5-B299-E7C5-9E06-108CDD28C7D4}"/>
              </a:ext>
            </a:extLst>
          </p:cNvPr>
          <p:cNvSpPr>
            <a:spLocks noGrp="1"/>
          </p:cNvSpPr>
          <p:nvPr>
            <p:ph idx="1"/>
          </p:nvPr>
        </p:nvSpPr>
        <p:spPr/>
        <p:txBody>
          <a:bodyPr>
            <a:normAutofit fontScale="92500" lnSpcReduction="10000"/>
          </a:bodyPr>
          <a:lstStyle/>
          <a:p>
            <a:r>
              <a:rPr lang="en-US" dirty="0"/>
              <a:t>Princeton research computing clusters are comprised of head nodes and worker nodes.</a:t>
            </a:r>
          </a:p>
          <a:p>
            <a:pPr lvl="1"/>
            <a:r>
              <a:rPr lang="en-US" dirty="0"/>
              <a:t>Head or login nodes are for setting up jobs, writing code, transferring files. Limited testing of codes.</a:t>
            </a:r>
          </a:p>
          <a:p>
            <a:pPr lvl="1"/>
            <a:r>
              <a:rPr lang="en-US" dirty="0"/>
              <a:t>Worker nodes are for running your jobs and must be requested through SLURM scheduler. </a:t>
            </a:r>
            <a:r>
              <a:rPr lang="en-US" b="1" dirty="0"/>
              <a:t>These nodes do not have access to the web!</a:t>
            </a:r>
          </a:p>
          <a:p>
            <a:pPr lvl="1"/>
            <a:r>
              <a:rPr lang="en-US" dirty="0"/>
              <a:t>Hugging face is clever and will try to download models and datasets for you. </a:t>
            </a:r>
            <a:r>
              <a:rPr lang="en-US" b="1" dirty="0"/>
              <a:t>These downloads will fail if they are run from the worker nodes. </a:t>
            </a:r>
            <a:r>
              <a:rPr lang="en-US" dirty="0"/>
              <a:t>These downloads are typically triggered by calls to following hugging face methods:</a:t>
            </a:r>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from_pretrained</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pipeline(…)</a:t>
            </a:r>
          </a:p>
          <a:p>
            <a:pPr lvl="2"/>
            <a:r>
              <a:rPr lang="en-US" dirty="0" err="1">
                <a:latin typeface="Courier New" panose="02070309020205020404" pitchFamily="49" charset="0"/>
                <a:cs typeface="Courier New" panose="02070309020205020404" pitchFamily="49" charset="0"/>
              </a:rPr>
              <a:t>load_dataset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1115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3D57-13D4-E564-7E52-8C287CC8CE62}"/>
              </a:ext>
            </a:extLst>
          </p:cNvPr>
          <p:cNvSpPr>
            <a:spLocks noGrp="1"/>
          </p:cNvSpPr>
          <p:nvPr>
            <p:ph type="title"/>
          </p:nvPr>
        </p:nvSpPr>
        <p:spPr/>
        <p:txBody>
          <a:bodyPr/>
          <a:lstStyle/>
          <a:p>
            <a:r>
              <a:rPr lang="en-US" dirty="0"/>
              <a:t>Example error of failed download from worker node.</a:t>
            </a:r>
          </a:p>
        </p:txBody>
      </p:sp>
      <p:pic>
        <p:nvPicPr>
          <p:cNvPr id="5" name="Picture 4">
            <a:extLst>
              <a:ext uri="{FF2B5EF4-FFF2-40B4-BE49-F238E27FC236}">
                <a16:creationId xmlns:a16="http://schemas.microsoft.com/office/drawing/2014/main" id="{B8920CF9-88D0-08B8-39FD-33FC353D59FF}"/>
              </a:ext>
            </a:extLst>
          </p:cNvPr>
          <p:cNvPicPr>
            <a:picLocks noChangeAspect="1"/>
          </p:cNvPicPr>
          <p:nvPr/>
        </p:nvPicPr>
        <p:blipFill>
          <a:blip r:embed="rId2"/>
          <a:stretch>
            <a:fillRect/>
          </a:stretch>
        </p:blipFill>
        <p:spPr>
          <a:xfrm>
            <a:off x="434793" y="3226484"/>
            <a:ext cx="11322413" cy="2269526"/>
          </a:xfrm>
          <a:prstGeom prst="rect">
            <a:avLst/>
          </a:prstGeom>
        </p:spPr>
      </p:pic>
    </p:spTree>
    <p:extLst>
      <p:ext uri="{BB962C8B-B14F-4D97-AF65-F5344CB8AC3E}">
        <p14:creationId xmlns:p14="http://schemas.microsoft.com/office/powerpoint/2010/main" val="3561373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C0A-2859-84A6-3D89-D6F0F8465EE1}"/>
              </a:ext>
            </a:extLst>
          </p:cNvPr>
          <p:cNvSpPr>
            <a:spLocks noGrp="1"/>
          </p:cNvSpPr>
          <p:nvPr>
            <p:ph type="title"/>
          </p:nvPr>
        </p:nvSpPr>
        <p:spPr/>
        <p:txBody>
          <a:bodyPr/>
          <a:lstStyle/>
          <a:p>
            <a:r>
              <a:rPr lang="en-US" dirty="0"/>
              <a:t>Downloading models and datasets</a:t>
            </a:r>
          </a:p>
        </p:txBody>
      </p:sp>
      <p:sp>
        <p:nvSpPr>
          <p:cNvPr id="3" name="Content Placeholder 2">
            <a:extLst>
              <a:ext uri="{FF2B5EF4-FFF2-40B4-BE49-F238E27FC236}">
                <a16:creationId xmlns:a16="http://schemas.microsoft.com/office/drawing/2014/main" id="{1A5060F8-44A1-5748-DCD7-DB34E8B7597C}"/>
              </a:ext>
            </a:extLst>
          </p:cNvPr>
          <p:cNvSpPr>
            <a:spLocks noGrp="1"/>
          </p:cNvSpPr>
          <p:nvPr>
            <p:ph idx="1"/>
          </p:nvPr>
        </p:nvSpPr>
        <p:spPr/>
        <p:txBody>
          <a:bodyPr>
            <a:normAutofit fontScale="92500" lnSpcReduction="20000"/>
          </a:bodyPr>
          <a:lstStyle/>
          <a:p>
            <a:r>
              <a:rPr lang="en-US" dirty="0"/>
              <a:t>Any code that fetches models or datasets should be run for the first time on the head or login node. Subsequent runs will use the cache so they can be run from worker nodes.</a:t>
            </a:r>
          </a:p>
          <a:p>
            <a:r>
              <a:rPr lang="en-US" dirty="0"/>
              <a:t>On the head node of adroit:</a:t>
            </a:r>
          </a:p>
          <a:p>
            <a:pPr lvl="1"/>
            <a:r>
              <a:rPr lang="en-US" dirty="0"/>
              <a:t>Activate the </a:t>
            </a:r>
            <a:r>
              <a:rPr lang="en-US" dirty="0">
                <a:latin typeface="Courier New" panose="02070309020205020404" pitchFamily="49" charset="0"/>
                <a:cs typeface="Courier New" panose="02070309020205020404" pitchFamily="49" charset="0"/>
              </a:rPr>
              <a:t>hf</a:t>
            </a:r>
            <a:r>
              <a:rPr lang="en-US" dirty="0"/>
              <a:t> environment we just created</a:t>
            </a:r>
          </a:p>
          <a:p>
            <a:pPr lvl="2"/>
            <a:r>
              <a:rPr lang="en-US" dirty="0"/>
              <a:t> </a:t>
            </a:r>
            <a:r>
              <a:rPr lang="en-US" dirty="0">
                <a:latin typeface="Courier New" panose="02070309020205020404" pitchFamily="49" charset="0"/>
                <a:cs typeface="Courier New" panose="02070309020205020404" pitchFamily="49" charset="0"/>
              </a:rPr>
              <a:t>module load anaconda3/2022.5</a:t>
            </a:r>
          </a:p>
          <a:p>
            <a:pPr lvl="2"/>
            <a:r>
              <a:rPr lang="en-US" dirty="0">
                <a:latin typeface="Courier New" panose="02070309020205020404" pitchFamily="49" charset="0"/>
                <a:cs typeface="Courier New" panose="02070309020205020404" pitchFamily="49" charset="0"/>
              </a:rPr>
              <a:t>. activate hf</a:t>
            </a:r>
          </a:p>
          <a:p>
            <a:pPr lvl="1"/>
            <a:r>
              <a:rPr lang="en-US" dirty="0"/>
              <a:t>Run the download script to fetch some models we will work with today</a:t>
            </a:r>
          </a:p>
          <a:p>
            <a:pPr lvl="2"/>
            <a:r>
              <a:rPr lang="en-US" dirty="0">
                <a:latin typeface="Courier New" panose="02070309020205020404" pitchFamily="49" charset="0"/>
                <a:cs typeface="Courier New" panose="02070309020205020404" pitchFamily="49" charset="0"/>
              </a:rPr>
              <a:t>python download_models.py</a:t>
            </a:r>
          </a:p>
          <a:p>
            <a:r>
              <a:rPr lang="en-US" dirty="0"/>
              <a:t>In general, do not run these models on the head node, they are computationally expensive, and this is a shared environment. Run the models on a worker node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6021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916F-94EA-0083-712D-D45DB2D2855D}"/>
              </a:ext>
            </a:extLst>
          </p:cNvPr>
          <p:cNvSpPr>
            <a:spLocks noGrp="1"/>
          </p:cNvSpPr>
          <p:nvPr>
            <p:ph type="title"/>
          </p:nvPr>
        </p:nvSpPr>
        <p:spPr/>
        <p:txBody>
          <a:bodyPr/>
          <a:lstStyle/>
          <a:p>
            <a:r>
              <a:rPr lang="en-US" dirty="0"/>
              <a:t>Models and datasets are big</a:t>
            </a:r>
          </a:p>
        </p:txBody>
      </p:sp>
      <p:sp>
        <p:nvSpPr>
          <p:cNvPr id="3" name="Content Placeholder 2">
            <a:extLst>
              <a:ext uri="{FF2B5EF4-FFF2-40B4-BE49-F238E27FC236}">
                <a16:creationId xmlns:a16="http://schemas.microsoft.com/office/drawing/2014/main" id="{663F50E5-3DD7-932E-67C7-7816AB985F4D}"/>
              </a:ext>
            </a:extLst>
          </p:cNvPr>
          <p:cNvSpPr>
            <a:spLocks noGrp="1"/>
          </p:cNvSpPr>
          <p:nvPr>
            <p:ph idx="1"/>
          </p:nvPr>
        </p:nvSpPr>
        <p:spPr/>
        <p:txBody>
          <a:bodyPr/>
          <a:lstStyle/>
          <a:p>
            <a:r>
              <a:rPr lang="en-US" dirty="0"/>
              <a:t>Models and datasets are large, if you are done using them, delete them to clear up space. You can always download them again if you need them. Space is especially precious on </a:t>
            </a:r>
            <a:r>
              <a:rPr lang="en-US" dirty="0">
                <a:latin typeface="Courier New" panose="02070309020205020404" pitchFamily="49" charset="0"/>
                <a:cs typeface="Courier New" panose="02070309020205020404" pitchFamily="49" charset="0"/>
              </a:rPr>
              <a:t>/scratch</a:t>
            </a:r>
          </a:p>
          <a:p>
            <a:r>
              <a:rPr lang="en-US" dirty="0"/>
              <a:t>You can scan currently downloaded datasets and models using the </a:t>
            </a:r>
            <a:r>
              <a:rPr lang="en-US" dirty="0">
                <a:latin typeface="Courier New" panose="02070309020205020404" pitchFamily="49" charset="0"/>
                <a:cs typeface="Courier New" panose="02070309020205020404" pitchFamily="49" charset="0"/>
              </a:rPr>
              <a:t>huggingface-cli</a:t>
            </a:r>
            <a:r>
              <a:rPr lang="en-US" dirty="0"/>
              <a:t> command (make sure your conda environment is activated!)</a:t>
            </a:r>
          </a:p>
          <a:p>
            <a:pPr lvl="1"/>
            <a:r>
              <a:rPr lang="en-US" dirty="0">
                <a:latin typeface="Courier New" panose="02070309020205020404" pitchFamily="49" charset="0"/>
                <a:cs typeface="Courier New" panose="02070309020205020404" pitchFamily="49" charset="0"/>
              </a:rPr>
              <a:t>huggingface-cli scan-cache</a:t>
            </a:r>
          </a:p>
          <a:p>
            <a:endParaRPr lang="en-US"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24A26BE6-68E2-94FB-B312-F751EFCDE08B}"/>
              </a:ext>
            </a:extLst>
          </p:cNvPr>
          <p:cNvPicPr>
            <a:picLocks noChangeAspect="1"/>
          </p:cNvPicPr>
          <p:nvPr/>
        </p:nvPicPr>
        <p:blipFill>
          <a:blip r:embed="rId2"/>
          <a:stretch>
            <a:fillRect/>
          </a:stretch>
        </p:blipFill>
        <p:spPr>
          <a:xfrm>
            <a:off x="749300" y="5053177"/>
            <a:ext cx="10693400" cy="1364555"/>
          </a:xfrm>
          <a:prstGeom prst="rect">
            <a:avLst/>
          </a:prstGeom>
        </p:spPr>
      </p:pic>
    </p:spTree>
    <p:extLst>
      <p:ext uri="{BB962C8B-B14F-4D97-AF65-F5344CB8AC3E}">
        <p14:creationId xmlns:p14="http://schemas.microsoft.com/office/powerpoint/2010/main" val="428574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04C4-D46C-FBB9-1123-BE0D35A84D0D}"/>
              </a:ext>
            </a:extLst>
          </p:cNvPr>
          <p:cNvSpPr>
            <a:spLocks noGrp="1"/>
          </p:cNvSpPr>
          <p:nvPr>
            <p:ph type="title"/>
          </p:nvPr>
        </p:nvSpPr>
        <p:spPr/>
        <p:txBody>
          <a:bodyPr/>
          <a:lstStyle/>
          <a:p>
            <a:r>
              <a:rPr lang="en-US" dirty="0"/>
              <a:t>Cleanup models and datasets</a:t>
            </a:r>
          </a:p>
        </p:txBody>
      </p:sp>
      <p:sp>
        <p:nvSpPr>
          <p:cNvPr id="3" name="Content Placeholder 2">
            <a:extLst>
              <a:ext uri="{FF2B5EF4-FFF2-40B4-BE49-F238E27FC236}">
                <a16:creationId xmlns:a16="http://schemas.microsoft.com/office/drawing/2014/main" id="{A57F8255-6D52-0E8C-7322-B24CCCFC0F92}"/>
              </a:ext>
            </a:extLst>
          </p:cNvPr>
          <p:cNvSpPr>
            <a:spLocks noGrp="1"/>
          </p:cNvSpPr>
          <p:nvPr>
            <p:ph idx="1"/>
          </p:nvPr>
        </p:nvSpPr>
        <p:spPr/>
        <p:txBody>
          <a:bodyPr/>
          <a:lstStyle/>
          <a:p>
            <a:r>
              <a:rPr lang="en-US" dirty="0"/>
              <a:t>You can delete your entire hugging face cache by just removing the cache directory.</a:t>
            </a:r>
          </a:p>
          <a:p>
            <a:pPr lvl="1"/>
            <a:r>
              <a:rPr lang="en-US" dirty="0">
                <a:latin typeface="Courier New" panose="02070309020205020404" pitchFamily="49" charset="0"/>
                <a:cs typeface="Courier New" panose="02070309020205020404" pitchFamily="49" charset="0"/>
              </a:rPr>
              <a:t>rm –rf $HF_HOME</a:t>
            </a:r>
          </a:p>
          <a:p>
            <a:r>
              <a:rPr lang="en-US" dirty="0"/>
              <a:t>If you want to be more selective, try the command:</a:t>
            </a:r>
          </a:p>
          <a:p>
            <a:pPr lvl="1"/>
            <a:r>
              <a:rPr lang="en-US" dirty="0">
                <a:latin typeface="Courier New" panose="02070309020205020404" pitchFamily="49" charset="0"/>
                <a:cs typeface="Courier New" panose="02070309020205020404" pitchFamily="49" charset="0"/>
              </a:rPr>
              <a:t>huggingface-cli delete-cache</a:t>
            </a:r>
          </a:p>
        </p:txBody>
      </p:sp>
    </p:spTree>
    <p:extLst>
      <p:ext uri="{BB962C8B-B14F-4D97-AF65-F5344CB8AC3E}">
        <p14:creationId xmlns:p14="http://schemas.microsoft.com/office/powerpoint/2010/main" val="114406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3C07-E601-E6F7-8DE5-ADA1D82C2550}"/>
              </a:ext>
            </a:extLst>
          </p:cNvPr>
          <p:cNvSpPr>
            <a:spLocks noGrp="1"/>
          </p:cNvSpPr>
          <p:nvPr>
            <p:ph type="title"/>
          </p:nvPr>
        </p:nvSpPr>
        <p:spPr/>
        <p:txBody>
          <a:bodyPr/>
          <a:lstStyle/>
          <a:p>
            <a:r>
              <a:rPr lang="en-US" dirty="0"/>
              <a:t>Pipelines</a:t>
            </a:r>
          </a:p>
        </p:txBody>
      </p:sp>
      <p:sp>
        <p:nvSpPr>
          <p:cNvPr id="3" name="Content Placeholder 2">
            <a:extLst>
              <a:ext uri="{FF2B5EF4-FFF2-40B4-BE49-F238E27FC236}">
                <a16:creationId xmlns:a16="http://schemas.microsoft.com/office/drawing/2014/main" id="{69EDB636-E453-5B36-AAF5-C4FAC661723A}"/>
              </a:ext>
            </a:extLst>
          </p:cNvPr>
          <p:cNvSpPr>
            <a:spLocks noGrp="1"/>
          </p:cNvSpPr>
          <p:nvPr>
            <p:ph idx="1"/>
          </p:nvPr>
        </p:nvSpPr>
        <p:spPr>
          <a:xfrm>
            <a:off x="1218454" y="2387600"/>
            <a:ext cx="8825659" cy="3619500"/>
          </a:xfrm>
        </p:spPr>
        <p:txBody>
          <a:bodyPr/>
          <a:lstStyle/>
          <a:p>
            <a:r>
              <a:rPr lang="en-US" dirty="0"/>
              <a:t>The absolute quickest way to get started with transformer models in hugging face is to use a pipeline.</a:t>
            </a:r>
          </a:p>
          <a:p>
            <a:r>
              <a:rPr lang="en-US" dirty="0"/>
              <a:t>Pipelines are NLP task oriented (classification, summarization, etc.)</a:t>
            </a:r>
          </a:p>
          <a:p>
            <a:r>
              <a:rPr lang="en-US" dirty="0"/>
              <a:t>Handle everything for you, input is raw text and output is task dependent. Below is a schematic for sentiment classification pipeline.</a:t>
            </a:r>
          </a:p>
        </p:txBody>
      </p:sp>
      <p:pic>
        <p:nvPicPr>
          <p:cNvPr id="5" name="Picture 4">
            <a:extLst>
              <a:ext uri="{FF2B5EF4-FFF2-40B4-BE49-F238E27FC236}">
                <a16:creationId xmlns:a16="http://schemas.microsoft.com/office/drawing/2014/main" id="{F4C425A0-4C76-9C83-9406-9E9EBD8B84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11010" y="4088732"/>
            <a:ext cx="7849280" cy="2834886"/>
          </a:xfrm>
          <a:prstGeom prst="rect">
            <a:avLst/>
          </a:prstGeom>
        </p:spPr>
      </p:pic>
    </p:spTree>
    <p:extLst>
      <p:ext uri="{BB962C8B-B14F-4D97-AF65-F5344CB8AC3E}">
        <p14:creationId xmlns:p14="http://schemas.microsoft.com/office/powerpoint/2010/main" val="305153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BD60-F33F-33C8-544A-CDE472EF0CF6}"/>
              </a:ext>
            </a:extLst>
          </p:cNvPr>
          <p:cNvSpPr>
            <a:spLocks noGrp="1"/>
          </p:cNvSpPr>
          <p:nvPr>
            <p:ph type="title"/>
          </p:nvPr>
        </p:nvSpPr>
        <p:spPr/>
        <p:txBody>
          <a:bodyPr/>
          <a:lstStyle/>
          <a:p>
            <a:r>
              <a:rPr lang="en-US" dirty="0"/>
              <a:t>Run: Pipeline Examples</a:t>
            </a:r>
          </a:p>
        </p:txBody>
      </p:sp>
      <p:sp>
        <p:nvSpPr>
          <p:cNvPr id="3" name="Content Placeholder 2">
            <a:extLst>
              <a:ext uri="{FF2B5EF4-FFF2-40B4-BE49-F238E27FC236}">
                <a16:creationId xmlns:a16="http://schemas.microsoft.com/office/drawing/2014/main" id="{41552C22-DB88-BECE-C55E-518585CE9314}"/>
              </a:ext>
            </a:extLst>
          </p:cNvPr>
          <p:cNvSpPr>
            <a:spLocks noGrp="1"/>
          </p:cNvSpPr>
          <p:nvPr>
            <p:ph idx="1"/>
          </p:nvPr>
        </p:nvSpPr>
        <p:spPr>
          <a:xfrm>
            <a:off x="501650" y="2603500"/>
            <a:ext cx="11195050" cy="3416300"/>
          </a:xfrm>
        </p:spPr>
        <p:txBody>
          <a:bodyPr>
            <a:normAutofit/>
          </a:bodyPr>
          <a:lstStyle/>
          <a:p>
            <a:r>
              <a:rPr lang="en-US" sz="1600" dirty="0" err="1">
                <a:latin typeface="Courier New" panose="02070309020205020404" pitchFamily="49" charset="0"/>
                <a:cs typeface="Courier New" panose="02070309020205020404" pitchFamily="49" charset="0"/>
              </a:rPr>
              <a:t>sbatch</a:t>
            </a:r>
            <a:r>
              <a:rPr lang="en-US" sz="1600" dirty="0">
                <a:latin typeface="Courier New" panose="02070309020205020404" pitchFamily="49" charset="0"/>
                <a:cs typeface="Courier New" panose="02070309020205020404" pitchFamily="49" charset="0"/>
              </a:rPr>
              <a:t> --reservation=language run_pipelines.sh</a:t>
            </a:r>
          </a:p>
        </p:txBody>
      </p:sp>
      <p:sp>
        <p:nvSpPr>
          <p:cNvPr id="4" name="Right Brace 3">
            <a:extLst>
              <a:ext uri="{FF2B5EF4-FFF2-40B4-BE49-F238E27FC236}">
                <a16:creationId xmlns:a16="http://schemas.microsoft.com/office/drawing/2014/main" id="{A27BA735-7982-7318-CC19-74772B9C2C76}"/>
              </a:ext>
            </a:extLst>
          </p:cNvPr>
          <p:cNvSpPr/>
          <p:nvPr/>
        </p:nvSpPr>
        <p:spPr>
          <a:xfrm rot="5400000">
            <a:off x="3091688" y="1656588"/>
            <a:ext cx="147574" cy="2660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2D6935AF-4C89-757E-535D-AE6320E01D4A}"/>
              </a:ext>
            </a:extLst>
          </p:cNvPr>
          <p:cNvSpPr txBox="1"/>
          <p:nvPr/>
        </p:nvSpPr>
        <p:spPr>
          <a:xfrm>
            <a:off x="1212850" y="3092296"/>
            <a:ext cx="4565650" cy="646331"/>
          </a:xfrm>
          <a:prstGeom prst="rect">
            <a:avLst/>
          </a:prstGeom>
          <a:noFill/>
        </p:spPr>
        <p:txBody>
          <a:bodyPr wrap="square" rtlCol="0">
            <a:spAutoFit/>
          </a:bodyPr>
          <a:lstStyle/>
          <a:p>
            <a:r>
              <a:rPr lang="en-US" dirty="0"/>
              <a:t>Reservation for this course, only active now, remove this after today.</a:t>
            </a:r>
          </a:p>
        </p:txBody>
      </p:sp>
    </p:spTree>
    <p:extLst>
      <p:ext uri="{BB962C8B-B14F-4D97-AF65-F5344CB8AC3E}">
        <p14:creationId xmlns:p14="http://schemas.microsoft.com/office/powerpoint/2010/main" val="975431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BD60-F33F-33C8-544A-CDE472EF0CF6}"/>
              </a:ext>
            </a:extLst>
          </p:cNvPr>
          <p:cNvSpPr>
            <a:spLocks noGrp="1"/>
          </p:cNvSpPr>
          <p:nvPr>
            <p:ph type="title"/>
          </p:nvPr>
        </p:nvSpPr>
        <p:spPr/>
        <p:txBody>
          <a:bodyPr/>
          <a:lstStyle/>
          <a:p>
            <a:r>
              <a:rPr lang="en-US" dirty="0"/>
              <a:t>Run: Pipeline Examples</a:t>
            </a:r>
          </a:p>
        </p:txBody>
      </p:sp>
      <p:sp>
        <p:nvSpPr>
          <p:cNvPr id="3" name="Content Placeholder 2">
            <a:extLst>
              <a:ext uri="{FF2B5EF4-FFF2-40B4-BE49-F238E27FC236}">
                <a16:creationId xmlns:a16="http://schemas.microsoft.com/office/drawing/2014/main" id="{41552C22-DB88-BECE-C55E-518585CE9314}"/>
              </a:ext>
            </a:extLst>
          </p:cNvPr>
          <p:cNvSpPr>
            <a:spLocks noGrp="1"/>
          </p:cNvSpPr>
          <p:nvPr>
            <p:ph idx="1"/>
          </p:nvPr>
        </p:nvSpPr>
        <p:spPr>
          <a:xfrm>
            <a:off x="501650" y="2603500"/>
            <a:ext cx="11195050" cy="3416300"/>
          </a:xfrm>
        </p:spPr>
        <p:txBody>
          <a:bodyPr>
            <a:normAutofit/>
          </a:bodyPr>
          <a:lstStyle/>
          <a:p>
            <a:r>
              <a:rPr lang="en-US" sz="1600" dirty="0">
                <a:latin typeface="Courier New" panose="02070309020205020404" pitchFamily="49" charset="0"/>
                <a:cs typeface="Courier New" panose="02070309020205020404" pitchFamily="49" charset="0"/>
              </a:rPr>
              <a:t>salloc -t 00:2:00 --ntasks=1 --gres=gpu:1 --reservation=language python pipelines.py</a:t>
            </a:r>
          </a:p>
        </p:txBody>
      </p:sp>
      <p:sp>
        <p:nvSpPr>
          <p:cNvPr id="5" name="Right Brace 4">
            <a:extLst>
              <a:ext uri="{FF2B5EF4-FFF2-40B4-BE49-F238E27FC236}">
                <a16:creationId xmlns:a16="http://schemas.microsoft.com/office/drawing/2014/main" id="{C9200CF1-ED0E-5F57-9C86-E3A385D9A06D}"/>
              </a:ext>
            </a:extLst>
          </p:cNvPr>
          <p:cNvSpPr/>
          <p:nvPr/>
        </p:nvSpPr>
        <p:spPr>
          <a:xfrm rot="5400000">
            <a:off x="2314652" y="2371648"/>
            <a:ext cx="203046" cy="1276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C04F3F5A-EBD2-E87F-9936-10C6801CFD7B}"/>
              </a:ext>
            </a:extLst>
          </p:cNvPr>
          <p:cNvSpPr txBox="1"/>
          <p:nvPr/>
        </p:nvSpPr>
        <p:spPr>
          <a:xfrm>
            <a:off x="1670050" y="3111346"/>
            <a:ext cx="4565650" cy="1200329"/>
          </a:xfrm>
          <a:prstGeom prst="rect">
            <a:avLst/>
          </a:prstGeom>
          <a:noFill/>
        </p:spPr>
        <p:txBody>
          <a:bodyPr wrap="square" rtlCol="0">
            <a:spAutoFit/>
          </a:bodyPr>
          <a:lstStyle/>
          <a:p>
            <a:r>
              <a:rPr lang="en-US" dirty="0"/>
              <a:t>Requested time, must make sure your script finishes before this time! Try not to</a:t>
            </a:r>
          </a:p>
          <a:p>
            <a:r>
              <a:rPr lang="en-US" dirty="0"/>
              <a:t>overestimate though or longer queues times will result.</a:t>
            </a:r>
          </a:p>
        </p:txBody>
      </p:sp>
    </p:spTree>
    <p:extLst>
      <p:ext uri="{BB962C8B-B14F-4D97-AF65-F5344CB8AC3E}">
        <p14:creationId xmlns:p14="http://schemas.microsoft.com/office/powerpoint/2010/main" val="2124193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30F-FC1C-AFB3-FA8F-9707A2092C7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run_pipelines.sh</a:t>
            </a:r>
          </a:p>
        </p:txBody>
      </p:sp>
      <p:sp>
        <p:nvSpPr>
          <p:cNvPr id="5" name="TextBox 4">
            <a:extLst>
              <a:ext uri="{FF2B5EF4-FFF2-40B4-BE49-F238E27FC236}">
                <a16:creationId xmlns:a16="http://schemas.microsoft.com/office/drawing/2014/main" id="{2F57A733-3340-84AA-8A0C-994F9B265FDA}"/>
              </a:ext>
            </a:extLst>
          </p:cNvPr>
          <p:cNvSpPr txBox="1"/>
          <p:nvPr/>
        </p:nvSpPr>
        <p:spPr>
          <a:xfrm>
            <a:off x="647700" y="2265393"/>
            <a:ext cx="6096000" cy="4524315"/>
          </a:xfrm>
          <a:prstGeom prst="rect">
            <a:avLst/>
          </a:prstGeom>
          <a:noFill/>
        </p:spPr>
        <p:txBody>
          <a:bodyPr wrap="square">
            <a:spAutoFit/>
          </a:bodyPr>
          <a:lstStyle/>
          <a:p>
            <a:r>
              <a:rPr lang="en-US" sz="1800" dirty="0">
                <a:solidFill>
                  <a:srgbClr val="008000"/>
                </a:solidFill>
                <a:highlight>
                  <a:srgbClr val="FFFFFF"/>
                </a:highlight>
                <a:latin typeface="Courier New" panose="02070309020205020404" pitchFamily="49" charset="0"/>
              </a:rPr>
              <a:t>#!/bin/bash</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00"/>
                </a:highlight>
                <a:latin typeface="Courier New" panose="02070309020205020404" pitchFamily="49" charset="0"/>
              </a:rPr>
              <a:t>#SBATCH -t 00:02:00</a:t>
            </a:r>
            <a:endParaRPr lang="en-US" sz="1800" dirty="0">
              <a:solidFill>
                <a:srgbClr val="000000"/>
              </a:solidFill>
              <a:highlight>
                <a:srgbClr val="FFFF00"/>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-N 1</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latin typeface="Courier New" panose="02070309020205020404" pitchFamily="49" charset="0"/>
              </a:rPr>
              <a:t>#SBATCH -n 1</a:t>
            </a:r>
            <a:endParaRPr lang="en-US" sz="1800" dirty="0">
              <a:solidFill>
                <a:srgbClr val="000000"/>
              </a:solidFill>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--mem=10GB</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--gres=gpu:1</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 Load anaconda module so we have access to modern python interpreter</a:t>
            </a:r>
            <a:endParaRPr lang="en-US" sz="1800" dirty="0">
              <a:solidFill>
                <a:srgbClr val="000000"/>
              </a:solidFill>
              <a:highlight>
                <a:srgbClr val="FFFFFF"/>
              </a:highlight>
              <a:latin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rPr>
              <a:t>module load anaconda3</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2022</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dirty="0">
                <a:solidFill>
                  <a:srgbClr val="008000"/>
                </a:solidFill>
                <a:highlight>
                  <a:srgbClr val="FFFFFF"/>
                </a:highlight>
                <a:latin typeface="Courier New" panose="02070309020205020404" pitchFamily="49" charset="0"/>
              </a:rPr>
              <a:t># Activate the environment we created with setup_python_env.sh</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conda activate hf</a:t>
            </a:r>
          </a:p>
          <a:p>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python</a:t>
            </a:r>
            <a:r>
              <a:rPr lang="en-US" sz="1800" b="0" dirty="0">
                <a:solidFill>
                  <a:srgbClr val="000000"/>
                </a:solidFill>
                <a:highlight>
                  <a:srgbClr val="FFFFFF"/>
                </a:highlight>
                <a:latin typeface="Courier New" panose="02070309020205020404" pitchFamily="49" charset="0"/>
              </a:rPr>
              <a:t> -u pipelines.py</a:t>
            </a:r>
            <a:endParaRPr lang="en-US" dirty="0"/>
          </a:p>
        </p:txBody>
      </p:sp>
      <p:sp>
        <p:nvSpPr>
          <p:cNvPr id="7" name="TextBox 6">
            <a:extLst>
              <a:ext uri="{FF2B5EF4-FFF2-40B4-BE49-F238E27FC236}">
                <a16:creationId xmlns:a16="http://schemas.microsoft.com/office/drawing/2014/main" id="{F831ADDF-532B-9869-C94C-CAF826BFB15A}"/>
              </a:ext>
            </a:extLst>
          </p:cNvPr>
          <p:cNvSpPr txBox="1"/>
          <p:nvPr/>
        </p:nvSpPr>
        <p:spPr>
          <a:xfrm>
            <a:off x="7435850" y="3299009"/>
            <a:ext cx="4565650" cy="1200329"/>
          </a:xfrm>
          <a:prstGeom prst="rect">
            <a:avLst/>
          </a:prstGeom>
          <a:noFill/>
        </p:spPr>
        <p:txBody>
          <a:bodyPr wrap="square" rtlCol="0">
            <a:spAutoFit/>
          </a:bodyPr>
          <a:lstStyle/>
          <a:p>
            <a:r>
              <a:rPr lang="en-US" dirty="0"/>
              <a:t>Requested time, must make sure your script finishes before this time! Try not to</a:t>
            </a:r>
          </a:p>
          <a:p>
            <a:r>
              <a:rPr lang="en-US" dirty="0"/>
              <a:t>overestimate though or longer queues times will result.</a:t>
            </a:r>
          </a:p>
        </p:txBody>
      </p:sp>
    </p:spTree>
    <p:extLst>
      <p:ext uri="{BB962C8B-B14F-4D97-AF65-F5344CB8AC3E}">
        <p14:creationId xmlns:p14="http://schemas.microsoft.com/office/powerpoint/2010/main" val="238570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7AC9-7ED5-ACEB-4452-D053D91803F0}"/>
              </a:ext>
            </a:extLst>
          </p:cNvPr>
          <p:cNvSpPr>
            <a:spLocks noGrp="1"/>
          </p:cNvSpPr>
          <p:nvPr>
            <p:ph type="title"/>
          </p:nvPr>
        </p:nvSpPr>
        <p:spPr/>
        <p:txBody>
          <a:bodyPr/>
          <a:lstStyle/>
          <a:p>
            <a:r>
              <a:rPr lang="en-US" dirty="0"/>
              <a:t>Why is it hard?</a:t>
            </a:r>
          </a:p>
        </p:txBody>
      </p:sp>
      <p:sp>
        <p:nvSpPr>
          <p:cNvPr id="3" name="Content Placeholder 2">
            <a:extLst>
              <a:ext uri="{FF2B5EF4-FFF2-40B4-BE49-F238E27FC236}">
                <a16:creationId xmlns:a16="http://schemas.microsoft.com/office/drawing/2014/main" id="{7551BB2C-6B4B-66F0-3A73-011B6FF56C83}"/>
              </a:ext>
            </a:extLst>
          </p:cNvPr>
          <p:cNvSpPr>
            <a:spLocks noGrp="1"/>
          </p:cNvSpPr>
          <p:nvPr>
            <p:ph idx="1"/>
          </p:nvPr>
        </p:nvSpPr>
        <p:spPr/>
        <p:txBody>
          <a:bodyPr>
            <a:normAutofit fontScale="92500" lnSpcReduction="10000"/>
          </a:bodyPr>
          <a:lstStyle/>
          <a:p>
            <a:r>
              <a:rPr lang="en-US" b="0" i="0" dirty="0">
                <a:solidFill>
                  <a:srgbClr val="4B5563"/>
                </a:solidFill>
                <a:effectLst/>
                <a:latin typeface="Source Sans Pro" panose="020B0503030403020204" pitchFamily="34" charset="0"/>
              </a:rPr>
              <a:t>Computers don’t process information in the same way as humans</a:t>
            </a:r>
          </a:p>
          <a:p>
            <a:pPr lvl="1"/>
            <a:r>
              <a:rPr lang="en-US" b="1" i="0" dirty="0">
                <a:solidFill>
                  <a:srgbClr val="000000"/>
                </a:solidFill>
                <a:effectLst/>
                <a:latin typeface="Inter"/>
              </a:rPr>
              <a:t>Lexical Ambiguity: </a:t>
            </a:r>
            <a:r>
              <a:rPr lang="en-US" b="0" i="0" dirty="0">
                <a:solidFill>
                  <a:srgbClr val="000000"/>
                </a:solidFill>
                <a:effectLst/>
                <a:latin typeface="Inter"/>
              </a:rPr>
              <a:t>words that can be used as adjectives, nouns, and verbs.</a:t>
            </a:r>
            <a:endParaRPr lang="en-US" dirty="0">
              <a:solidFill>
                <a:srgbClr val="4B5563"/>
              </a:solidFill>
              <a:latin typeface="Source Sans Pro" panose="020B0503030403020204" pitchFamily="34" charset="0"/>
            </a:endParaRPr>
          </a:p>
          <a:p>
            <a:pPr lvl="1"/>
            <a:r>
              <a:rPr lang="en-US" b="1" i="0" dirty="0">
                <a:solidFill>
                  <a:srgbClr val="000000"/>
                </a:solidFill>
                <a:effectLst/>
                <a:latin typeface="Inter"/>
              </a:rPr>
              <a:t>Semantic Ambiguity: </a:t>
            </a:r>
            <a:r>
              <a:rPr lang="en-US" b="0" i="0" dirty="0">
                <a:solidFill>
                  <a:srgbClr val="000000"/>
                </a:solidFill>
                <a:effectLst/>
                <a:latin typeface="Inter"/>
              </a:rPr>
              <a:t>this refers to sentences that have different meanings in different contexts. </a:t>
            </a:r>
            <a:endParaRPr lang="en-US" b="0" i="0" dirty="0">
              <a:solidFill>
                <a:srgbClr val="4B5563"/>
              </a:solidFill>
              <a:effectLst/>
              <a:latin typeface="Source Sans Pro" panose="020B0503030403020204" pitchFamily="34" charset="0"/>
            </a:endParaRPr>
          </a:p>
          <a:p>
            <a:pPr lvl="1"/>
            <a:r>
              <a:rPr lang="en-US" b="1" i="0" dirty="0">
                <a:solidFill>
                  <a:srgbClr val="000000"/>
                </a:solidFill>
                <a:effectLst/>
                <a:latin typeface="Inter"/>
              </a:rPr>
              <a:t>Syntactic Ambiguity: </a:t>
            </a:r>
            <a:r>
              <a:rPr lang="en-US" b="0" i="0" dirty="0">
                <a:solidFill>
                  <a:srgbClr val="000000"/>
                </a:solidFill>
                <a:effectLst/>
                <a:latin typeface="Inter"/>
              </a:rPr>
              <a:t>the confusion is created because of the two meanings of the sentence given above. “saw” or the “boy” could be modified by the phrase ‘with my binoculars’ to establish a clearer meaning.</a:t>
            </a:r>
          </a:p>
          <a:p>
            <a:pPr lvl="1"/>
            <a:r>
              <a:rPr lang="en-US" b="1" i="0" dirty="0">
                <a:solidFill>
                  <a:srgbClr val="000000"/>
                </a:solidFill>
                <a:effectLst/>
                <a:latin typeface="Inter"/>
              </a:rPr>
              <a:t>Spelling Errors: </a:t>
            </a:r>
            <a:r>
              <a:rPr lang="en-US" b="0" i="0" dirty="0">
                <a:solidFill>
                  <a:srgbClr val="000000"/>
                </a:solidFill>
                <a:effectLst/>
                <a:latin typeface="Inter"/>
              </a:rPr>
              <a:t>Humans can easily solve spelling errors. </a:t>
            </a:r>
            <a:endParaRPr lang="en-US" b="1" i="0" dirty="0">
              <a:solidFill>
                <a:srgbClr val="000000"/>
              </a:solidFill>
              <a:effectLst/>
              <a:latin typeface="Inter"/>
            </a:endParaRPr>
          </a:p>
          <a:p>
            <a:pPr lvl="1"/>
            <a:r>
              <a:rPr lang="en-US" b="1" i="0" dirty="0">
                <a:solidFill>
                  <a:srgbClr val="000000"/>
                </a:solidFill>
                <a:effectLst/>
                <a:latin typeface="Inter"/>
              </a:rPr>
              <a:t>Sarcasm: </a:t>
            </a:r>
            <a:r>
              <a:rPr lang="en-US" b="0" i="0" dirty="0">
                <a:solidFill>
                  <a:srgbClr val="000000"/>
                </a:solidFill>
                <a:effectLst/>
                <a:latin typeface="Inter"/>
              </a:rPr>
              <a:t>Cues such as ‘yeah right, ‘whatever, etc. could be interpreted differently in several contexts. </a:t>
            </a:r>
            <a:endParaRPr lang="en-US" b="1" dirty="0">
              <a:solidFill>
                <a:srgbClr val="000000"/>
              </a:solidFill>
              <a:latin typeface="Inter"/>
            </a:endParaRPr>
          </a:p>
          <a:p>
            <a:pPr lvl="1"/>
            <a:r>
              <a:rPr lang="en-US" b="1" i="0" dirty="0">
                <a:solidFill>
                  <a:srgbClr val="000000"/>
                </a:solidFill>
                <a:effectLst/>
                <a:latin typeface="Inter"/>
              </a:rPr>
              <a:t>Colloquialisms and Slang</a:t>
            </a:r>
            <a:r>
              <a:rPr lang="en-US" dirty="0">
                <a:solidFill>
                  <a:srgbClr val="4B5563"/>
                </a:solidFill>
                <a:latin typeface="Source Sans Pro" panose="020B0503030403020204" pitchFamily="34" charset="0"/>
              </a:rPr>
              <a:t>: </a:t>
            </a:r>
            <a:r>
              <a:rPr lang="en-US" b="0" i="0" dirty="0">
                <a:solidFill>
                  <a:srgbClr val="000000"/>
                </a:solidFill>
                <a:effectLst/>
                <a:latin typeface="Inter"/>
              </a:rPr>
              <a:t>Colloquialisms do not have a dictionary definition when used in formal language and the meanings of such words will vary based on the geographical location. </a:t>
            </a:r>
            <a:endParaRPr lang="en-US" dirty="0">
              <a:solidFill>
                <a:srgbClr val="4B5563"/>
              </a:solidFill>
              <a:latin typeface="Source Sans Pro" panose="020B0503030403020204" pitchFamily="34" charset="0"/>
            </a:endParaRPr>
          </a:p>
          <a:p>
            <a:r>
              <a:rPr lang="en-US" b="0" i="0" dirty="0">
                <a:solidFill>
                  <a:srgbClr val="4B5563"/>
                </a:solidFill>
                <a:effectLst/>
                <a:latin typeface="Source Sans Pro" panose="020B0503030403020204" pitchFamily="34" charset="0"/>
              </a:rPr>
              <a:t>At the limit, thi</a:t>
            </a:r>
            <a:r>
              <a:rPr lang="en-US" dirty="0">
                <a:solidFill>
                  <a:srgbClr val="4B5563"/>
                </a:solidFill>
                <a:latin typeface="Source Sans Pro" panose="020B0503030403020204" pitchFamily="34" charset="0"/>
              </a:rPr>
              <a:t>s is a general intelligence problem (AGI)</a:t>
            </a:r>
            <a:endParaRPr lang="en-US" dirty="0"/>
          </a:p>
        </p:txBody>
      </p:sp>
      <p:sp>
        <p:nvSpPr>
          <p:cNvPr id="5" name="TextBox 4">
            <a:extLst>
              <a:ext uri="{FF2B5EF4-FFF2-40B4-BE49-F238E27FC236}">
                <a16:creationId xmlns:a16="http://schemas.microsoft.com/office/drawing/2014/main" id="{2BD6F933-1B10-8979-1273-D31575852976}"/>
              </a:ext>
            </a:extLst>
          </p:cNvPr>
          <p:cNvSpPr txBox="1"/>
          <p:nvPr/>
        </p:nvSpPr>
        <p:spPr>
          <a:xfrm>
            <a:off x="5828147" y="6550223"/>
            <a:ext cx="8709891" cy="307777"/>
          </a:xfrm>
          <a:prstGeom prst="rect">
            <a:avLst/>
          </a:prstGeom>
          <a:noFill/>
        </p:spPr>
        <p:txBody>
          <a:bodyPr wrap="square">
            <a:spAutoFit/>
          </a:bodyPr>
          <a:lstStyle/>
          <a:p>
            <a:r>
              <a:rPr lang="en-US" sz="1400" dirty="0">
                <a:hlinkClick r:id="rId2"/>
              </a:rPr>
              <a:t>https://www.folio3.ai/blog/why-natural-language-processing-is-difficult/</a:t>
            </a:r>
            <a:endParaRPr lang="en-US" sz="1400" dirty="0"/>
          </a:p>
        </p:txBody>
      </p:sp>
    </p:spTree>
    <p:extLst>
      <p:ext uri="{BB962C8B-B14F-4D97-AF65-F5344CB8AC3E}">
        <p14:creationId xmlns:p14="http://schemas.microsoft.com/office/powerpoint/2010/main" val="1638075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30F-FC1C-AFB3-FA8F-9707A2092C7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run_pipelines.sh</a:t>
            </a:r>
          </a:p>
        </p:txBody>
      </p:sp>
      <p:sp>
        <p:nvSpPr>
          <p:cNvPr id="5" name="TextBox 4">
            <a:extLst>
              <a:ext uri="{FF2B5EF4-FFF2-40B4-BE49-F238E27FC236}">
                <a16:creationId xmlns:a16="http://schemas.microsoft.com/office/drawing/2014/main" id="{2F57A733-3340-84AA-8A0C-994F9B265FDA}"/>
              </a:ext>
            </a:extLst>
          </p:cNvPr>
          <p:cNvSpPr txBox="1"/>
          <p:nvPr/>
        </p:nvSpPr>
        <p:spPr>
          <a:xfrm>
            <a:off x="647700" y="2265393"/>
            <a:ext cx="6096000" cy="4524315"/>
          </a:xfrm>
          <a:prstGeom prst="rect">
            <a:avLst/>
          </a:prstGeom>
          <a:noFill/>
        </p:spPr>
        <p:txBody>
          <a:bodyPr wrap="square">
            <a:spAutoFit/>
          </a:bodyPr>
          <a:lstStyle/>
          <a:p>
            <a:r>
              <a:rPr lang="en-US" sz="1800" dirty="0">
                <a:solidFill>
                  <a:srgbClr val="008000"/>
                </a:solidFill>
                <a:highlight>
                  <a:srgbClr val="FFFFFF"/>
                </a:highlight>
                <a:latin typeface="Courier New" panose="02070309020205020404" pitchFamily="49" charset="0"/>
              </a:rPr>
              <a:t>#!/bin/bash</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latin typeface="Courier New" panose="02070309020205020404" pitchFamily="49" charset="0"/>
              </a:rPr>
              <a:t>#SBATCH -t 00:02:00</a:t>
            </a:r>
            <a:endParaRPr lang="en-US" sz="1800" dirty="0">
              <a:solidFill>
                <a:srgbClr val="000000"/>
              </a:solidFill>
              <a:latin typeface="Courier New" panose="02070309020205020404" pitchFamily="49" charset="0"/>
            </a:endParaRPr>
          </a:p>
          <a:p>
            <a:r>
              <a:rPr lang="en-US" sz="1800" dirty="0">
                <a:solidFill>
                  <a:srgbClr val="008000"/>
                </a:solidFill>
                <a:highlight>
                  <a:srgbClr val="FFFF00"/>
                </a:highlight>
                <a:latin typeface="Courier New" panose="02070309020205020404" pitchFamily="49" charset="0"/>
              </a:rPr>
              <a:t>#SBATCH -N 1</a:t>
            </a:r>
            <a:endParaRPr lang="en-US" sz="1800" dirty="0">
              <a:solidFill>
                <a:srgbClr val="000000"/>
              </a:solidFill>
              <a:highlight>
                <a:srgbClr val="FFFF00"/>
              </a:highlight>
              <a:latin typeface="Courier New" panose="02070309020205020404" pitchFamily="49" charset="0"/>
            </a:endParaRPr>
          </a:p>
          <a:p>
            <a:r>
              <a:rPr lang="en-US" sz="1800" dirty="0">
                <a:solidFill>
                  <a:srgbClr val="008000"/>
                </a:solidFill>
                <a:latin typeface="Courier New" panose="02070309020205020404" pitchFamily="49" charset="0"/>
              </a:rPr>
              <a:t>#SBATCH -n 1</a:t>
            </a:r>
            <a:endParaRPr lang="en-US" sz="1800" dirty="0">
              <a:solidFill>
                <a:srgbClr val="000000"/>
              </a:solidFill>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--mem=10GB</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--gres=gpu:1</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 Load anaconda module so we have access to modern python interpreter</a:t>
            </a:r>
            <a:endParaRPr lang="en-US" sz="1800" dirty="0">
              <a:solidFill>
                <a:srgbClr val="000000"/>
              </a:solidFill>
              <a:highlight>
                <a:srgbClr val="FFFFFF"/>
              </a:highlight>
              <a:latin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rPr>
              <a:t>module load anaconda3</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2022</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dirty="0">
                <a:solidFill>
                  <a:srgbClr val="008000"/>
                </a:solidFill>
                <a:highlight>
                  <a:srgbClr val="FFFFFF"/>
                </a:highlight>
                <a:latin typeface="Courier New" panose="02070309020205020404" pitchFamily="49" charset="0"/>
              </a:rPr>
              <a:t># Activate the environment we created with setup_python_env.sh</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conda activate hf</a:t>
            </a:r>
          </a:p>
          <a:p>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python</a:t>
            </a:r>
            <a:r>
              <a:rPr lang="en-US" sz="1800" b="0" dirty="0">
                <a:solidFill>
                  <a:srgbClr val="000000"/>
                </a:solidFill>
                <a:highlight>
                  <a:srgbClr val="FFFFFF"/>
                </a:highlight>
                <a:latin typeface="Courier New" panose="02070309020205020404" pitchFamily="49" charset="0"/>
              </a:rPr>
              <a:t> -u pipelines.py</a:t>
            </a:r>
            <a:endParaRPr lang="en-US" dirty="0"/>
          </a:p>
        </p:txBody>
      </p:sp>
      <p:sp>
        <p:nvSpPr>
          <p:cNvPr id="7" name="TextBox 6">
            <a:extLst>
              <a:ext uri="{FF2B5EF4-FFF2-40B4-BE49-F238E27FC236}">
                <a16:creationId xmlns:a16="http://schemas.microsoft.com/office/drawing/2014/main" id="{F831ADDF-532B-9869-C94C-CAF826BFB15A}"/>
              </a:ext>
            </a:extLst>
          </p:cNvPr>
          <p:cNvSpPr txBox="1"/>
          <p:nvPr/>
        </p:nvSpPr>
        <p:spPr>
          <a:xfrm>
            <a:off x="7435850" y="3299009"/>
            <a:ext cx="4565650" cy="646331"/>
          </a:xfrm>
          <a:prstGeom prst="rect">
            <a:avLst/>
          </a:prstGeom>
          <a:noFill/>
        </p:spPr>
        <p:txBody>
          <a:bodyPr wrap="square" rtlCol="0">
            <a:spAutoFit/>
          </a:bodyPr>
          <a:lstStyle/>
          <a:p>
            <a:r>
              <a:rPr lang="en-US" dirty="0"/>
              <a:t>Single node job, can leave this off because default is 1.</a:t>
            </a:r>
          </a:p>
        </p:txBody>
      </p:sp>
    </p:spTree>
    <p:extLst>
      <p:ext uri="{BB962C8B-B14F-4D97-AF65-F5344CB8AC3E}">
        <p14:creationId xmlns:p14="http://schemas.microsoft.com/office/powerpoint/2010/main" val="3783929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30F-FC1C-AFB3-FA8F-9707A2092C7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run_pipelines.sh</a:t>
            </a:r>
          </a:p>
        </p:txBody>
      </p:sp>
      <p:sp>
        <p:nvSpPr>
          <p:cNvPr id="5" name="TextBox 4">
            <a:extLst>
              <a:ext uri="{FF2B5EF4-FFF2-40B4-BE49-F238E27FC236}">
                <a16:creationId xmlns:a16="http://schemas.microsoft.com/office/drawing/2014/main" id="{2F57A733-3340-84AA-8A0C-994F9B265FDA}"/>
              </a:ext>
            </a:extLst>
          </p:cNvPr>
          <p:cNvSpPr txBox="1"/>
          <p:nvPr/>
        </p:nvSpPr>
        <p:spPr>
          <a:xfrm>
            <a:off x="647700" y="2265393"/>
            <a:ext cx="6096000" cy="4524315"/>
          </a:xfrm>
          <a:prstGeom prst="rect">
            <a:avLst/>
          </a:prstGeom>
          <a:noFill/>
        </p:spPr>
        <p:txBody>
          <a:bodyPr wrap="square">
            <a:spAutoFit/>
          </a:bodyPr>
          <a:lstStyle/>
          <a:p>
            <a:r>
              <a:rPr lang="en-US" sz="1800" dirty="0">
                <a:solidFill>
                  <a:srgbClr val="008000"/>
                </a:solidFill>
                <a:highlight>
                  <a:srgbClr val="FFFFFF"/>
                </a:highlight>
                <a:latin typeface="Courier New" panose="02070309020205020404" pitchFamily="49" charset="0"/>
              </a:rPr>
              <a:t>#!/bin/bash</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-t 00:02:00</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-N 1</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00"/>
                </a:highlight>
                <a:latin typeface="Courier New" panose="02070309020205020404" pitchFamily="49" charset="0"/>
              </a:rPr>
              <a:t>#SBATCH -n 1</a:t>
            </a:r>
            <a:endParaRPr lang="en-US" sz="1800" dirty="0">
              <a:solidFill>
                <a:srgbClr val="000000"/>
              </a:solidFill>
              <a:highlight>
                <a:srgbClr val="FFFF00"/>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--mem=10GB</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--gres=gpu:1</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 Load anaconda module so we have access to modern python interpreter</a:t>
            </a:r>
            <a:endParaRPr lang="en-US" sz="1800" dirty="0">
              <a:solidFill>
                <a:srgbClr val="000000"/>
              </a:solidFill>
              <a:highlight>
                <a:srgbClr val="FFFFFF"/>
              </a:highlight>
              <a:latin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rPr>
              <a:t>module load anaconda3</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2022</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dirty="0">
                <a:solidFill>
                  <a:srgbClr val="008000"/>
                </a:solidFill>
                <a:highlight>
                  <a:srgbClr val="FFFFFF"/>
                </a:highlight>
                <a:latin typeface="Courier New" panose="02070309020205020404" pitchFamily="49" charset="0"/>
              </a:rPr>
              <a:t># Activate the environment we created with setup_python_env.sh</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conda activate hf</a:t>
            </a:r>
          </a:p>
          <a:p>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python</a:t>
            </a:r>
            <a:r>
              <a:rPr lang="en-US" sz="1800" b="0" dirty="0">
                <a:solidFill>
                  <a:srgbClr val="000000"/>
                </a:solidFill>
                <a:highlight>
                  <a:srgbClr val="FFFFFF"/>
                </a:highlight>
                <a:latin typeface="Courier New" panose="02070309020205020404" pitchFamily="49" charset="0"/>
              </a:rPr>
              <a:t> -u pipelines.py</a:t>
            </a:r>
            <a:endParaRPr lang="en-US" dirty="0"/>
          </a:p>
        </p:txBody>
      </p:sp>
      <p:sp>
        <p:nvSpPr>
          <p:cNvPr id="7" name="TextBox 6">
            <a:extLst>
              <a:ext uri="{FF2B5EF4-FFF2-40B4-BE49-F238E27FC236}">
                <a16:creationId xmlns:a16="http://schemas.microsoft.com/office/drawing/2014/main" id="{F831ADDF-532B-9869-C94C-CAF826BFB15A}"/>
              </a:ext>
            </a:extLst>
          </p:cNvPr>
          <p:cNvSpPr txBox="1"/>
          <p:nvPr/>
        </p:nvSpPr>
        <p:spPr>
          <a:xfrm>
            <a:off x="7435850" y="3299009"/>
            <a:ext cx="4565650" cy="2585323"/>
          </a:xfrm>
          <a:prstGeom prst="rect">
            <a:avLst/>
          </a:prstGeom>
          <a:noFill/>
        </p:spPr>
        <p:txBody>
          <a:bodyPr wrap="square" rtlCol="0">
            <a:spAutoFit/>
          </a:bodyPr>
          <a:lstStyle/>
          <a:p>
            <a:r>
              <a:rPr lang="en-US" dirty="0"/>
              <a:t>Number of tasks, effectively the number of CPU cores to reserve on the node. In general, large number of tasks aren’t needed since these models execute on GPU. However, if using datasets package to preprocess text data, these can leverage CPU. This should probably be done in a separate CPU only and cached for later use.</a:t>
            </a:r>
          </a:p>
        </p:txBody>
      </p:sp>
    </p:spTree>
    <p:extLst>
      <p:ext uri="{BB962C8B-B14F-4D97-AF65-F5344CB8AC3E}">
        <p14:creationId xmlns:p14="http://schemas.microsoft.com/office/powerpoint/2010/main" val="87214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30F-FC1C-AFB3-FA8F-9707A2092C7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run_pipelines.sh</a:t>
            </a:r>
          </a:p>
        </p:txBody>
      </p:sp>
      <p:sp>
        <p:nvSpPr>
          <p:cNvPr id="5" name="TextBox 4">
            <a:extLst>
              <a:ext uri="{FF2B5EF4-FFF2-40B4-BE49-F238E27FC236}">
                <a16:creationId xmlns:a16="http://schemas.microsoft.com/office/drawing/2014/main" id="{2F57A733-3340-84AA-8A0C-994F9B265FDA}"/>
              </a:ext>
            </a:extLst>
          </p:cNvPr>
          <p:cNvSpPr txBox="1"/>
          <p:nvPr/>
        </p:nvSpPr>
        <p:spPr>
          <a:xfrm>
            <a:off x="647700" y="2265393"/>
            <a:ext cx="6096000" cy="4524315"/>
          </a:xfrm>
          <a:prstGeom prst="rect">
            <a:avLst/>
          </a:prstGeom>
          <a:noFill/>
        </p:spPr>
        <p:txBody>
          <a:bodyPr wrap="square">
            <a:spAutoFit/>
          </a:bodyPr>
          <a:lstStyle/>
          <a:p>
            <a:r>
              <a:rPr lang="en-US" sz="1800" dirty="0">
                <a:solidFill>
                  <a:srgbClr val="008000"/>
                </a:solidFill>
                <a:highlight>
                  <a:srgbClr val="FFFFFF"/>
                </a:highlight>
                <a:latin typeface="Courier New" panose="02070309020205020404" pitchFamily="49" charset="0"/>
              </a:rPr>
              <a:t>#!/bin/bash</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-t 00:02:00</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-N 1</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latin typeface="Courier New" panose="02070309020205020404" pitchFamily="49" charset="0"/>
              </a:rPr>
              <a:t>#SBATCH -n 1</a:t>
            </a:r>
            <a:endParaRPr lang="en-US" sz="1800" dirty="0">
              <a:solidFill>
                <a:srgbClr val="000000"/>
              </a:solidFill>
              <a:latin typeface="Courier New" panose="02070309020205020404" pitchFamily="49" charset="0"/>
            </a:endParaRPr>
          </a:p>
          <a:p>
            <a:r>
              <a:rPr lang="en-US" sz="1800" dirty="0">
                <a:solidFill>
                  <a:srgbClr val="008000"/>
                </a:solidFill>
                <a:highlight>
                  <a:srgbClr val="FFFF00"/>
                </a:highlight>
                <a:latin typeface="Courier New" panose="02070309020205020404" pitchFamily="49" charset="0"/>
              </a:rPr>
              <a:t>#SBATCH --mem=10GB</a:t>
            </a:r>
            <a:endParaRPr lang="en-US" sz="1800" dirty="0">
              <a:solidFill>
                <a:srgbClr val="000000"/>
              </a:solidFill>
              <a:highlight>
                <a:srgbClr val="FFFF00"/>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--gres=gpu:1</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 Load anaconda module so we have access to modern python interpreter</a:t>
            </a:r>
            <a:endParaRPr lang="en-US" sz="1800" dirty="0">
              <a:solidFill>
                <a:srgbClr val="000000"/>
              </a:solidFill>
              <a:highlight>
                <a:srgbClr val="FFFFFF"/>
              </a:highlight>
              <a:latin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rPr>
              <a:t>module load anaconda3</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2022</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dirty="0">
                <a:solidFill>
                  <a:srgbClr val="008000"/>
                </a:solidFill>
                <a:highlight>
                  <a:srgbClr val="FFFFFF"/>
                </a:highlight>
                <a:latin typeface="Courier New" panose="02070309020205020404" pitchFamily="49" charset="0"/>
              </a:rPr>
              <a:t># Activate the environment we created with setup_python_env.sh</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conda activate hf</a:t>
            </a:r>
          </a:p>
          <a:p>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python</a:t>
            </a:r>
            <a:r>
              <a:rPr lang="en-US" sz="1800" b="0" dirty="0">
                <a:solidFill>
                  <a:srgbClr val="000000"/>
                </a:solidFill>
                <a:highlight>
                  <a:srgbClr val="FFFFFF"/>
                </a:highlight>
                <a:latin typeface="Courier New" panose="02070309020205020404" pitchFamily="49" charset="0"/>
              </a:rPr>
              <a:t> -u pipelines.py</a:t>
            </a:r>
            <a:endParaRPr lang="en-US" dirty="0"/>
          </a:p>
        </p:txBody>
      </p:sp>
      <p:sp>
        <p:nvSpPr>
          <p:cNvPr id="7" name="TextBox 6">
            <a:extLst>
              <a:ext uri="{FF2B5EF4-FFF2-40B4-BE49-F238E27FC236}">
                <a16:creationId xmlns:a16="http://schemas.microsoft.com/office/drawing/2014/main" id="{F831ADDF-532B-9869-C94C-CAF826BFB15A}"/>
              </a:ext>
            </a:extLst>
          </p:cNvPr>
          <p:cNvSpPr txBox="1"/>
          <p:nvPr/>
        </p:nvSpPr>
        <p:spPr>
          <a:xfrm>
            <a:off x="7435850" y="3299009"/>
            <a:ext cx="4565650" cy="646331"/>
          </a:xfrm>
          <a:prstGeom prst="rect">
            <a:avLst/>
          </a:prstGeom>
          <a:noFill/>
        </p:spPr>
        <p:txBody>
          <a:bodyPr wrap="square" rtlCol="0">
            <a:spAutoFit/>
          </a:bodyPr>
          <a:lstStyle/>
          <a:p>
            <a:r>
              <a:rPr lang="en-US" dirty="0"/>
              <a:t>Max memory the job will use. I set this to 10GB to be on the safe side. </a:t>
            </a:r>
          </a:p>
        </p:txBody>
      </p:sp>
    </p:spTree>
    <p:extLst>
      <p:ext uri="{BB962C8B-B14F-4D97-AF65-F5344CB8AC3E}">
        <p14:creationId xmlns:p14="http://schemas.microsoft.com/office/powerpoint/2010/main" val="3060273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30F-FC1C-AFB3-FA8F-9707A2092C7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run_pipelines.sh</a:t>
            </a:r>
          </a:p>
        </p:txBody>
      </p:sp>
      <p:sp>
        <p:nvSpPr>
          <p:cNvPr id="5" name="TextBox 4">
            <a:extLst>
              <a:ext uri="{FF2B5EF4-FFF2-40B4-BE49-F238E27FC236}">
                <a16:creationId xmlns:a16="http://schemas.microsoft.com/office/drawing/2014/main" id="{2F57A733-3340-84AA-8A0C-994F9B265FDA}"/>
              </a:ext>
            </a:extLst>
          </p:cNvPr>
          <p:cNvSpPr txBox="1"/>
          <p:nvPr/>
        </p:nvSpPr>
        <p:spPr>
          <a:xfrm>
            <a:off x="647700" y="2265393"/>
            <a:ext cx="6096000" cy="4524315"/>
          </a:xfrm>
          <a:prstGeom prst="rect">
            <a:avLst/>
          </a:prstGeom>
          <a:noFill/>
        </p:spPr>
        <p:txBody>
          <a:bodyPr wrap="square">
            <a:spAutoFit/>
          </a:bodyPr>
          <a:lstStyle/>
          <a:p>
            <a:r>
              <a:rPr lang="en-US" sz="1800" dirty="0">
                <a:solidFill>
                  <a:srgbClr val="008000"/>
                </a:solidFill>
                <a:highlight>
                  <a:srgbClr val="FFFFFF"/>
                </a:highlight>
                <a:latin typeface="Courier New" panose="02070309020205020404" pitchFamily="49" charset="0"/>
              </a:rPr>
              <a:t>#!/bin/bash</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-t 00:02:00</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#SBATCH -N 1</a:t>
            </a:r>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latin typeface="Courier New" panose="02070309020205020404" pitchFamily="49" charset="0"/>
              </a:rPr>
              <a:t>#SBATCH -n 1</a:t>
            </a:r>
            <a:endParaRPr lang="en-US" sz="1800" dirty="0">
              <a:solidFill>
                <a:srgbClr val="000000"/>
              </a:solidFill>
              <a:latin typeface="Courier New" panose="02070309020205020404" pitchFamily="49" charset="0"/>
            </a:endParaRPr>
          </a:p>
          <a:p>
            <a:r>
              <a:rPr lang="en-US" sz="1800" dirty="0">
                <a:solidFill>
                  <a:srgbClr val="008000"/>
                </a:solidFill>
                <a:latin typeface="Courier New" panose="02070309020205020404" pitchFamily="49" charset="0"/>
              </a:rPr>
              <a:t>#SBATCH --mem=10GB</a:t>
            </a:r>
            <a:endParaRPr lang="en-US" sz="1800" dirty="0">
              <a:solidFill>
                <a:srgbClr val="000000"/>
              </a:solidFill>
              <a:latin typeface="Courier New" panose="02070309020205020404" pitchFamily="49" charset="0"/>
            </a:endParaRPr>
          </a:p>
          <a:p>
            <a:r>
              <a:rPr lang="en-US" sz="1800" dirty="0">
                <a:solidFill>
                  <a:srgbClr val="008000"/>
                </a:solidFill>
                <a:highlight>
                  <a:srgbClr val="FFFF00"/>
                </a:highlight>
                <a:latin typeface="Courier New" panose="02070309020205020404" pitchFamily="49" charset="0"/>
              </a:rPr>
              <a:t>#SBATCH --gres=gpu:1</a:t>
            </a:r>
            <a:endParaRPr lang="en-US" sz="1800" dirty="0">
              <a:solidFill>
                <a:srgbClr val="000000"/>
              </a:solidFill>
              <a:highlight>
                <a:srgbClr val="FFFF00"/>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rPr>
              <a:t># Load anaconda module so we have access to modern python interpreter</a:t>
            </a:r>
            <a:endParaRPr lang="en-US" sz="1800" dirty="0">
              <a:solidFill>
                <a:srgbClr val="000000"/>
              </a:solidFill>
              <a:highlight>
                <a:srgbClr val="FFFFFF"/>
              </a:highlight>
              <a:latin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rPr>
              <a:t>module load anaconda3</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2022</a:t>
            </a:r>
            <a:r>
              <a:rPr lang="en-US" sz="1800" b="1" dirty="0">
                <a:solidFill>
                  <a:srgbClr val="80400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dirty="0">
                <a:solidFill>
                  <a:srgbClr val="008000"/>
                </a:solidFill>
                <a:highlight>
                  <a:srgbClr val="FFFFFF"/>
                </a:highlight>
                <a:latin typeface="Courier New" panose="02070309020205020404" pitchFamily="49" charset="0"/>
              </a:rPr>
              <a:t># Activate the environment we created with setup_python_env.sh</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conda activate hf</a:t>
            </a:r>
          </a:p>
          <a:p>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python</a:t>
            </a:r>
            <a:r>
              <a:rPr lang="en-US" sz="1800" b="0" dirty="0">
                <a:solidFill>
                  <a:srgbClr val="000000"/>
                </a:solidFill>
                <a:highlight>
                  <a:srgbClr val="FFFFFF"/>
                </a:highlight>
                <a:latin typeface="Courier New" panose="02070309020205020404" pitchFamily="49" charset="0"/>
              </a:rPr>
              <a:t> -u pipelines.py</a:t>
            </a:r>
            <a:endParaRPr lang="en-US" dirty="0"/>
          </a:p>
        </p:txBody>
      </p:sp>
      <p:sp>
        <p:nvSpPr>
          <p:cNvPr id="7" name="TextBox 6">
            <a:extLst>
              <a:ext uri="{FF2B5EF4-FFF2-40B4-BE49-F238E27FC236}">
                <a16:creationId xmlns:a16="http://schemas.microsoft.com/office/drawing/2014/main" id="{F831ADDF-532B-9869-C94C-CAF826BFB15A}"/>
              </a:ext>
            </a:extLst>
          </p:cNvPr>
          <p:cNvSpPr txBox="1"/>
          <p:nvPr/>
        </p:nvSpPr>
        <p:spPr>
          <a:xfrm>
            <a:off x="7435850" y="3299009"/>
            <a:ext cx="4565650" cy="1200329"/>
          </a:xfrm>
          <a:prstGeom prst="rect">
            <a:avLst/>
          </a:prstGeom>
          <a:noFill/>
        </p:spPr>
        <p:txBody>
          <a:bodyPr wrap="square" rtlCol="0">
            <a:spAutoFit/>
          </a:bodyPr>
          <a:lstStyle/>
          <a:p>
            <a:r>
              <a:rPr lang="en-US" dirty="0"/>
              <a:t>How many GPUs you need. Don’t request more unless you are sure you have setup your code to utilize them efficiently. This requires testing.</a:t>
            </a:r>
          </a:p>
        </p:txBody>
      </p:sp>
    </p:spTree>
    <p:extLst>
      <p:ext uri="{BB962C8B-B14F-4D97-AF65-F5344CB8AC3E}">
        <p14:creationId xmlns:p14="http://schemas.microsoft.com/office/powerpoint/2010/main" val="3367185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Sentiment Analysis</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dirty="0">
                <a:solidFill>
                  <a:schemeClr val="bg1"/>
                </a:solidFill>
                <a:latin typeface="Roboto" panose="02000000000000000000" pitchFamily="2" charset="0"/>
              </a:rPr>
              <a:t>H</a:t>
            </a:r>
            <a:r>
              <a:rPr lang="en-US" b="0" i="0" dirty="0">
                <a:solidFill>
                  <a:schemeClr val="bg1"/>
                </a:solidFill>
                <a:effectLst/>
                <a:latin typeface="Roboto" panose="02000000000000000000" pitchFamily="2" charset="0"/>
              </a:rPr>
              <a:t>ow a Transformer like BERT converts the inputs into atomic chunks called </a:t>
            </a:r>
            <a:r>
              <a:rPr lang="en-US" b="1" i="0" dirty="0">
                <a:solidFill>
                  <a:schemeClr val="bg1"/>
                </a:solidFill>
                <a:effectLst/>
                <a:latin typeface="Roboto" panose="02000000000000000000" pitchFamily="2" charset="0"/>
              </a:rPr>
              <a:t>tokens</a:t>
            </a:r>
            <a:r>
              <a:rPr lang="en-US" b="0" i="0" dirty="0">
                <a:solidFill>
                  <a:schemeClr val="bg1"/>
                </a:solidFill>
                <a:effectLst/>
                <a:latin typeface="Roboto" panose="02000000000000000000" pitchFamily="2" charset="0"/>
              </a:rPr>
              <a:t> which are then fed through the network to produce a single prediction</a:t>
            </a:r>
            <a:endParaRPr lang="en-US" dirty="0">
              <a:solidFill>
                <a:schemeClr val="bg1"/>
              </a:solidFill>
            </a:endParaRPr>
          </a:p>
        </p:txBody>
      </p:sp>
      <p:pic>
        <p:nvPicPr>
          <p:cNvPr id="1026" name="Picture 2" descr="Alt text that describes the graphic">
            <a:extLst>
              <a:ext uri="{FF2B5EF4-FFF2-40B4-BE49-F238E27FC236}">
                <a16:creationId xmlns:a16="http://schemas.microsoft.com/office/drawing/2014/main" id="{BB604B5A-5646-DF92-B3F8-7C7DAB2496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56779" y="1295400"/>
            <a:ext cx="5867399" cy="403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95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172C-0F78-372E-3DDE-79846619D767}"/>
              </a:ext>
            </a:extLst>
          </p:cNvPr>
          <p:cNvSpPr>
            <a:spLocks noGrp="1"/>
          </p:cNvSpPr>
          <p:nvPr>
            <p:ph type="title"/>
          </p:nvPr>
        </p:nvSpPr>
        <p:spPr/>
        <p:txBody>
          <a:bodyPr/>
          <a:lstStyle/>
          <a:p>
            <a:r>
              <a:rPr lang="en-US" dirty="0"/>
              <a:t>Pipelines – Example Text</a:t>
            </a:r>
          </a:p>
        </p:txBody>
      </p:sp>
      <p:sp>
        <p:nvSpPr>
          <p:cNvPr id="3" name="Content Placeholder 2">
            <a:extLst>
              <a:ext uri="{FF2B5EF4-FFF2-40B4-BE49-F238E27FC236}">
                <a16:creationId xmlns:a16="http://schemas.microsoft.com/office/drawing/2014/main" id="{FB7BBCFB-9635-EDB1-8BD9-9CD19AF00011}"/>
              </a:ext>
            </a:extLst>
          </p:cNvPr>
          <p:cNvSpPr>
            <a:spLocks noGrp="1"/>
          </p:cNvSpPr>
          <p:nvPr>
            <p:ph idx="1"/>
          </p:nvPr>
        </p:nvSpPr>
        <p:spPr>
          <a:xfrm>
            <a:off x="1041400" y="2641600"/>
            <a:ext cx="9804400" cy="3416300"/>
          </a:xfrm>
        </p:spPr>
        <p:txBody>
          <a:bodyPr>
            <a:normAutofit/>
          </a:bodyPr>
          <a:lstStyle/>
          <a:p>
            <a:pPr marL="0" indent="0">
              <a:buNone/>
            </a:pPr>
            <a:r>
              <a:rPr lang="en-US" dirty="0"/>
              <a:t>Dear Amazon, last week I ordered an Optimus Prime action figure from your online</a:t>
            </a:r>
          </a:p>
          <a:p>
            <a:pPr marL="0" indent="0">
              <a:buNone/>
            </a:pPr>
            <a:r>
              <a:rPr lang="en-US" dirty="0"/>
              <a:t>store in Germany. Unfortunately, when I opened the package, I discovered to my</a:t>
            </a:r>
          </a:p>
          <a:p>
            <a:pPr marL="0" indent="0">
              <a:buNone/>
            </a:pPr>
            <a:r>
              <a:rPr lang="en-US" dirty="0"/>
              <a:t>horror that I had been sent an action figure of Megatron instead! As a lifelong</a:t>
            </a:r>
          </a:p>
          <a:p>
            <a:pPr marL="0" indent="0">
              <a:buNone/>
            </a:pPr>
            <a:r>
              <a:rPr lang="en-US" dirty="0"/>
              <a:t>enemy of the </a:t>
            </a:r>
            <a:r>
              <a:rPr lang="en-US" dirty="0" err="1"/>
              <a:t>Decepticons</a:t>
            </a:r>
            <a:r>
              <a:rPr lang="en-US" dirty="0"/>
              <a:t>, I hope you can understand my dilemma. To resolve the</a:t>
            </a:r>
          </a:p>
          <a:p>
            <a:pPr marL="0" indent="0">
              <a:buNone/>
            </a:pPr>
            <a:r>
              <a:rPr lang="en-US" dirty="0"/>
              <a:t>issue, I demand an exchange of Megatron for the Optimus Prime figure I ordered.</a:t>
            </a:r>
          </a:p>
          <a:p>
            <a:pPr marL="0" indent="0">
              <a:buNone/>
            </a:pPr>
            <a:r>
              <a:rPr lang="en-US" dirty="0"/>
              <a:t>Enclosed are copies of my records concerning this purchase. I expect to hear</a:t>
            </a:r>
          </a:p>
          <a:p>
            <a:pPr marL="0" indent="0">
              <a:buNone/>
            </a:pPr>
            <a:r>
              <a:rPr lang="en-US" dirty="0"/>
              <a:t>from you soon. Sincerely, Bumblebee.</a:t>
            </a:r>
          </a:p>
        </p:txBody>
      </p:sp>
    </p:spTree>
    <p:extLst>
      <p:ext uri="{BB962C8B-B14F-4D97-AF65-F5344CB8AC3E}">
        <p14:creationId xmlns:p14="http://schemas.microsoft.com/office/powerpoint/2010/main" val="3753404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Sentiment Analysis</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dirty="0">
                <a:solidFill>
                  <a:schemeClr val="bg1"/>
                </a:solidFill>
                <a:latin typeface="Roboto" panose="02000000000000000000" pitchFamily="2" charset="0"/>
              </a:rPr>
              <a:t>H</a:t>
            </a:r>
            <a:r>
              <a:rPr lang="en-US" b="0" i="0" dirty="0">
                <a:solidFill>
                  <a:schemeClr val="bg1"/>
                </a:solidFill>
                <a:effectLst/>
                <a:latin typeface="Roboto" panose="02000000000000000000" pitchFamily="2" charset="0"/>
              </a:rPr>
              <a:t>ow a Transformer like BERT converts the inputs into atomic chunks called </a:t>
            </a:r>
            <a:r>
              <a:rPr lang="en-US" b="1" i="0" dirty="0">
                <a:solidFill>
                  <a:schemeClr val="bg1"/>
                </a:solidFill>
                <a:effectLst/>
                <a:latin typeface="Roboto" panose="02000000000000000000" pitchFamily="2" charset="0"/>
              </a:rPr>
              <a:t>tokens</a:t>
            </a:r>
            <a:r>
              <a:rPr lang="en-US" b="0" i="0" dirty="0">
                <a:solidFill>
                  <a:schemeClr val="bg1"/>
                </a:solidFill>
                <a:effectLst/>
                <a:latin typeface="Roboto" panose="02000000000000000000" pitchFamily="2" charset="0"/>
              </a:rPr>
              <a:t> which are then fed through the network to produce a single prediction</a:t>
            </a:r>
            <a:endParaRPr lang="en-US" dirty="0">
              <a:solidFill>
                <a:schemeClr val="bg1"/>
              </a:solidFill>
            </a:endParaRPr>
          </a:p>
        </p:txBody>
      </p:sp>
      <p:sp>
        <p:nvSpPr>
          <p:cNvPr id="4" name="TextBox 3">
            <a:extLst>
              <a:ext uri="{FF2B5EF4-FFF2-40B4-BE49-F238E27FC236}">
                <a16:creationId xmlns:a16="http://schemas.microsoft.com/office/drawing/2014/main" id="{06E45475-DF0A-EE8E-15B5-85B0C09C5560}"/>
              </a:ext>
            </a:extLst>
          </p:cNvPr>
          <p:cNvSpPr txBox="1"/>
          <p:nvPr/>
        </p:nvSpPr>
        <p:spPr>
          <a:xfrm>
            <a:off x="5632450" y="1778000"/>
            <a:ext cx="5740400" cy="1200329"/>
          </a:xfrm>
          <a:prstGeom prst="rect">
            <a:avLst/>
          </a:prstGeom>
          <a:noFill/>
        </p:spPr>
        <p:txBody>
          <a:bodyPr wrap="square">
            <a:spAutoFit/>
          </a:bodyPr>
          <a:lstStyle/>
          <a:p>
            <a:r>
              <a:rPr lang="en-US" sz="1200" dirty="0" err="1">
                <a:solidFill>
                  <a:srgbClr val="000000"/>
                </a:solidFill>
                <a:highlight>
                  <a:srgbClr val="FFFFFF"/>
                </a:highlight>
                <a:latin typeface="Courier New" panose="02070309020205020404" pitchFamily="49" charset="0"/>
              </a:rPr>
              <a:t>sentiment_pipeline</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pipeline</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r>
              <a:rPr lang="en-US" sz="1200" b="0" dirty="0">
                <a:solidFill>
                  <a:srgbClr val="000000"/>
                </a:solidFill>
                <a:highlight>
                  <a:srgbClr val="FFFFFF"/>
                </a:highlight>
                <a:latin typeface="Courier New" panose="02070309020205020404" pitchFamily="49" charset="0"/>
              </a:rPr>
              <a:t>    </a:t>
            </a:r>
            <a:r>
              <a:rPr lang="en-US" sz="1200" b="0" dirty="0">
                <a:solidFill>
                  <a:srgbClr val="808080"/>
                </a:solidFill>
                <a:highlight>
                  <a:srgbClr val="FFFFFF"/>
                </a:highlight>
                <a:latin typeface="Courier New" panose="02070309020205020404" pitchFamily="49" charset="0"/>
              </a:rPr>
              <a:t>"text-classification"</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	</a:t>
            </a:r>
            <a:r>
              <a:rPr lang="en-US" sz="1200" b="0" dirty="0">
                <a:solidFill>
                  <a:srgbClr val="000000"/>
                </a:solidFill>
                <a:highlight>
                  <a:srgbClr val="FFFFFF"/>
                </a:highlight>
                <a:latin typeface="Courier New" panose="02070309020205020404" pitchFamily="49" charset="0"/>
              </a:rPr>
              <a:t>model</a:t>
            </a:r>
            <a:r>
              <a:rPr lang="en-US" sz="1200" b="1" dirty="0">
                <a:solidFill>
                  <a:srgbClr val="000080"/>
                </a:solidFill>
                <a:highlight>
                  <a:srgbClr val="FFFFFF"/>
                </a:highlight>
                <a:latin typeface="Courier New" panose="02070309020205020404" pitchFamily="49" charset="0"/>
              </a:rPr>
              <a:t>=</a:t>
            </a:r>
            <a:r>
              <a:rPr lang="en-US" sz="1200" b="0" dirty="0">
                <a:solidFill>
                  <a:srgbClr val="808080"/>
                </a:solidFill>
                <a:highlight>
                  <a:srgbClr val="FFFFFF"/>
                </a:highlight>
                <a:latin typeface="Courier New" panose="02070309020205020404" pitchFamily="49" charset="0"/>
              </a:rPr>
              <a:t>"distilbert-base-uncased-finetuned-sst-2-english"</a:t>
            </a:r>
            <a:endParaRPr lang="en-US" sz="1200" b="0" dirty="0">
              <a:solidFill>
                <a:srgbClr val="000000"/>
              </a:solidFill>
              <a:highlight>
                <a:srgbClr val="FFFFFF"/>
              </a:highlight>
              <a:latin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endParaRPr lang="en-US" sz="1200" b="1" dirty="0">
              <a:solidFill>
                <a:srgbClr val="880088"/>
              </a:solidFill>
              <a:highlight>
                <a:srgbClr val="FFFFFF"/>
              </a:highlight>
              <a:latin typeface="Courier New" panose="02070309020205020404" pitchFamily="49" charset="0"/>
            </a:endParaRPr>
          </a:p>
          <a:p>
            <a:r>
              <a:rPr lang="en-US" sz="1200" b="1" dirty="0">
                <a:solidFill>
                  <a:srgbClr val="880088"/>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b="0" dirty="0" err="1">
                <a:solidFill>
                  <a:srgbClr val="000000"/>
                </a:solidFill>
                <a:highlight>
                  <a:srgbClr val="FFFFFF"/>
                </a:highlight>
                <a:latin typeface="Courier New" panose="02070309020205020404" pitchFamily="49" charset="0"/>
              </a:rPr>
              <a:t>sentiment_pipeline</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text</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p:txBody>
      </p:sp>
      <p:pic>
        <p:nvPicPr>
          <p:cNvPr id="7" name="Picture 6">
            <a:extLst>
              <a:ext uri="{FF2B5EF4-FFF2-40B4-BE49-F238E27FC236}">
                <a16:creationId xmlns:a16="http://schemas.microsoft.com/office/drawing/2014/main" id="{740C13CB-15DB-1036-579A-450DF018B374}"/>
              </a:ext>
            </a:extLst>
          </p:cNvPr>
          <p:cNvPicPr>
            <a:picLocks noChangeAspect="1"/>
          </p:cNvPicPr>
          <p:nvPr/>
        </p:nvPicPr>
        <p:blipFill>
          <a:blip r:embed="rId2"/>
          <a:stretch>
            <a:fillRect/>
          </a:stretch>
        </p:blipFill>
        <p:spPr>
          <a:xfrm>
            <a:off x="5678487" y="3316367"/>
            <a:ext cx="4233863" cy="363280"/>
          </a:xfrm>
          <a:prstGeom prst="rect">
            <a:avLst/>
          </a:prstGeom>
        </p:spPr>
      </p:pic>
    </p:spTree>
    <p:extLst>
      <p:ext uri="{BB962C8B-B14F-4D97-AF65-F5344CB8AC3E}">
        <p14:creationId xmlns:p14="http://schemas.microsoft.com/office/powerpoint/2010/main" val="4219526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Named Entity Recognition (NER)</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dirty="0">
                <a:solidFill>
                  <a:schemeClr val="bg1"/>
                </a:solidFill>
                <a:latin typeface="Roboto" panose="02000000000000000000" pitchFamily="2" charset="0"/>
              </a:rPr>
              <a:t>E</a:t>
            </a:r>
            <a:r>
              <a:rPr lang="en-US" b="0" i="0" dirty="0">
                <a:solidFill>
                  <a:schemeClr val="bg1"/>
                </a:solidFill>
                <a:effectLst/>
                <a:latin typeface="Roboto" panose="02000000000000000000" pitchFamily="2" charset="0"/>
              </a:rPr>
              <a:t>xtract </a:t>
            </a:r>
            <a:r>
              <a:rPr lang="en-US" b="1" i="0" dirty="0">
                <a:solidFill>
                  <a:schemeClr val="bg1"/>
                </a:solidFill>
                <a:effectLst/>
                <a:latin typeface="Roboto" panose="02000000000000000000" pitchFamily="2" charset="0"/>
              </a:rPr>
              <a:t>entities</a:t>
            </a:r>
            <a:r>
              <a:rPr lang="en-US" b="0" i="0" dirty="0">
                <a:solidFill>
                  <a:schemeClr val="bg1"/>
                </a:solidFill>
                <a:effectLst/>
                <a:latin typeface="Roboto" panose="02000000000000000000" pitchFamily="2" charset="0"/>
              </a:rPr>
              <a:t> such as organizations, locations, or individuals from the text. Instead of predicting just a class for the whole text </a:t>
            </a:r>
            <a:r>
              <a:rPr lang="en-US" b="1" i="0" dirty="0">
                <a:solidFill>
                  <a:schemeClr val="bg1"/>
                </a:solidFill>
                <a:effectLst/>
                <a:latin typeface="Roboto" panose="02000000000000000000" pitchFamily="2" charset="0"/>
              </a:rPr>
              <a:t>a class is predicted for each token</a:t>
            </a:r>
            <a:endParaRPr lang="en-US" dirty="0">
              <a:solidFill>
                <a:schemeClr val="bg1"/>
              </a:solidFill>
            </a:endParaRPr>
          </a:p>
        </p:txBody>
      </p:sp>
      <p:pic>
        <p:nvPicPr>
          <p:cNvPr id="2052" name="Picture 4" descr="Alt text that describes the graphic">
            <a:extLst>
              <a:ext uri="{FF2B5EF4-FFF2-40B4-BE49-F238E27FC236}">
                <a16:creationId xmlns:a16="http://schemas.microsoft.com/office/drawing/2014/main" id="{54034019-FF5D-78C5-A411-823336CF8C7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5107" y="1295400"/>
            <a:ext cx="5897563" cy="405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50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Named Entity Recognition (NER)</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dirty="0">
                <a:solidFill>
                  <a:schemeClr val="bg1"/>
                </a:solidFill>
                <a:latin typeface="Roboto" panose="02000000000000000000" pitchFamily="2" charset="0"/>
              </a:rPr>
              <a:t>E</a:t>
            </a:r>
            <a:r>
              <a:rPr lang="en-US" b="0" i="0" dirty="0">
                <a:solidFill>
                  <a:schemeClr val="bg1"/>
                </a:solidFill>
                <a:effectLst/>
                <a:latin typeface="Roboto" panose="02000000000000000000" pitchFamily="2" charset="0"/>
              </a:rPr>
              <a:t>xtract </a:t>
            </a:r>
            <a:r>
              <a:rPr lang="en-US" b="1" i="0" dirty="0">
                <a:solidFill>
                  <a:schemeClr val="bg1"/>
                </a:solidFill>
                <a:effectLst/>
                <a:latin typeface="Roboto" panose="02000000000000000000" pitchFamily="2" charset="0"/>
              </a:rPr>
              <a:t>entities</a:t>
            </a:r>
            <a:r>
              <a:rPr lang="en-US" b="0" i="0" dirty="0">
                <a:solidFill>
                  <a:schemeClr val="bg1"/>
                </a:solidFill>
                <a:effectLst/>
                <a:latin typeface="Roboto" panose="02000000000000000000" pitchFamily="2" charset="0"/>
              </a:rPr>
              <a:t> such as organizations, locations, or individuals from the text. Instead of predicting just a class for the whole text </a:t>
            </a:r>
            <a:r>
              <a:rPr lang="en-US" b="1" i="0" dirty="0">
                <a:solidFill>
                  <a:schemeClr val="bg1"/>
                </a:solidFill>
                <a:effectLst/>
                <a:latin typeface="Roboto" panose="02000000000000000000" pitchFamily="2" charset="0"/>
              </a:rPr>
              <a:t>a class is predicted for each token</a:t>
            </a:r>
            <a:endParaRPr lang="en-US" dirty="0">
              <a:solidFill>
                <a:schemeClr val="bg1"/>
              </a:solidFill>
            </a:endParaRPr>
          </a:p>
        </p:txBody>
      </p:sp>
      <p:sp>
        <p:nvSpPr>
          <p:cNvPr id="4" name="TextBox 3">
            <a:extLst>
              <a:ext uri="{FF2B5EF4-FFF2-40B4-BE49-F238E27FC236}">
                <a16:creationId xmlns:a16="http://schemas.microsoft.com/office/drawing/2014/main" id="{85378EFF-FBBE-5090-1716-C910FABADF2F}"/>
              </a:ext>
            </a:extLst>
          </p:cNvPr>
          <p:cNvSpPr txBox="1"/>
          <p:nvPr/>
        </p:nvSpPr>
        <p:spPr>
          <a:xfrm>
            <a:off x="5106988" y="1344176"/>
            <a:ext cx="6951661" cy="1785104"/>
          </a:xfrm>
          <a:prstGeom prst="rect">
            <a:avLst/>
          </a:prstGeom>
          <a:noFill/>
        </p:spPr>
        <p:txBody>
          <a:bodyPr wrap="square">
            <a:spAutoFit/>
          </a:bodyPr>
          <a:lstStyle/>
          <a:p>
            <a:r>
              <a:rPr lang="en-US" sz="1100" dirty="0" err="1">
                <a:solidFill>
                  <a:srgbClr val="000000"/>
                </a:solidFill>
                <a:highlight>
                  <a:srgbClr val="FFFFFF"/>
                </a:highlight>
                <a:latin typeface="Courier New" panose="02070309020205020404" pitchFamily="49" charset="0"/>
              </a:rPr>
              <a:t>ner_pipeline</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pipeline</a:t>
            </a:r>
            <a:r>
              <a:rPr lang="en-US" sz="1100" b="1" dirty="0">
                <a:solidFill>
                  <a:srgbClr val="000080"/>
                </a:solidFill>
                <a:highlight>
                  <a:srgbClr val="FFFFFF"/>
                </a:highlight>
                <a:latin typeface="Courier New" panose="02070309020205020404" pitchFamily="49" charset="0"/>
              </a:rPr>
              <a:t>(</a:t>
            </a:r>
          </a:p>
          <a:p>
            <a:r>
              <a:rPr lang="en-US" sz="1100" b="1" dirty="0">
                <a:solidFill>
                  <a:srgbClr val="000080"/>
                </a:solidFill>
                <a:highlight>
                  <a:srgbClr val="FFFFFF"/>
                </a:highlight>
                <a:latin typeface="Courier New" panose="02070309020205020404" pitchFamily="49" charset="0"/>
              </a:rPr>
              <a:t>	</a:t>
            </a:r>
            <a:r>
              <a:rPr lang="en-US" sz="1100" b="0" dirty="0">
                <a:solidFill>
                  <a:srgbClr val="808080"/>
                </a:solidFill>
                <a:highlight>
                  <a:srgbClr val="FFFFFF"/>
                </a:highlight>
                <a:latin typeface="Courier New" panose="02070309020205020404" pitchFamily="49" charset="0"/>
              </a:rPr>
              <a:t>"</a:t>
            </a:r>
            <a:r>
              <a:rPr lang="en-US" sz="1100" b="0" dirty="0" err="1">
                <a:solidFill>
                  <a:srgbClr val="808080"/>
                </a:solidFill>
                <a:highlight>
                  <a:srgbClr val="FFFFFF"/>
                </a:highlight>
                <a:latin typeface="Courier New" panose="02070309020205020404" pitchFamily="49" charset="0"/>
              </a:rPr>
              <a:t>ner</a:t>
            </a:r>
            <a:r>
              <a:rPr lang="en-US" sz="1100" b="0" dirty="0">
                <a:solidFill>
                  <a:srgbClr val="808080"/>
                </a:solidFill>
                <a:highlight>
                  <a:srgbClr val="FFFFFF"/>
                </a:highlight>
                <a:latin typeface="Courier New" panose="02070309020205020404" pitchFamily="49" charset="0"/>
              </a:rPr>
              <a:t>"</a:t>
            </a:r>
            <a:r>
              <a:rPr lang="en-US" sz="1100" b="1" dirty="0">
                <a:solidFill>
                  <a:srgbClr val="00008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a:t>
            </a:r>
          </a:p>
          <a:p>
            <a:r>
              <a:rPr lang="en-US" sz="1100" dirty="0">
                <a:solidFill>
                  <a:srgbClr val="000000"/>
                </a:solidFill>
                <a:highlight>
                  <a:srgbClr val="FFFFFF"/>
                </a:highlight>
                <a:latin typeface="Courier New" panose="02070309020205020404" pitchFamily="49" charset="0"/>
              </a:rPr>
              <a:t>	</a:t>
            </a:r>
            <a:r>
              <a:rPr lang="en-US" sz="1100" b="0" dirty="0">
                <a:solidFill>
                  <a:srgbClr val="000000"/>
                </a:solidFill>
                <a:highlight>
                  <a:srgbClr val="FFFFFF"/>
                </a:highlight>
                <a:latin typeface="Courier New" panose="02070309020205020404" pitchFamily="49" charset="0"/>
              </a:rPr>
              <a:t>model</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a:t>
            </a:r>
            <a:r>
              <a:rPr lang="en-US" sz="1100" b="0" dirty="0" err="1">
                <a:solidFill>
                  <a:srgbClr val="808080"/>
                </a:solidFill>
                <a:highlight>
                  <a:srgbClr val="FFFFFF"/>
                </a:highlight>
                <a:latin typeface="Courier New" panose="02070309020205020404" pitchFamily="49" charset="0"/>
              </a:rPr>
              <a:t>dbmdz</a:t>
            </a:r>
            <a:r>
              <a:rPr lang="en-US" sz="1100" b="0" dirty="0">
                <a:solidFill>
                  <a:srgbClr val="808080"/>
                </a:solidFill>
                <a:highlight>
                  <a:srgbClr val="FFFFFF"/>
                </a:highlight>
                <a:latin typeface="Courier New" panose="02070309020205020404" pitchFamily="49" charset="0"/>
              </a:rPr>
              <a:t>/bert-large-cased-finetuned-conll03-english“</a:t>
            </a:r>
          </a:p>
          <a:p>
            <a:r>
              <a:rPr lang="en-US" sz="1100" b="1" dirty="0">
                <a:solidFill>
                  <a:srgbClr val="000080"/>
                </a:solidFill>
                <a:highlight>
                  <a:srgbClr val="FFFFFF"/>
                </a:highlight>
                <a:latin typeface="Courier New" panose="02070309020205020404" pitchFamily="49" charset="0"/>
              </a:rPr>
              <a:t>)</a:t>
            </a:r>
            <a:endParaRPr lang="en-US" sz="1100" b="0" dirty="0">
              <a:solidFill>
                <a:srgbClr val="000000"/>
              </a:solidFill>
              <a:highlight>
                <a:srgbClr val="FFFFFF"/>
              </a:highlight>
              <a:latin typeface="Courier New" panose="02070309020205020404" pitchFamily="49" charset="0"/>
            </a:endParaRPr>
          </a:p>
          <a:p>
            <a:endParaRPr lang="en-US" sz="1100" b="0" dirty="0">
              <a:solidFill>
                <a:srgbClr val="000000"/>
              </a:solidFill>
              <a:highlight>
                <a:srgbClr val="FFFFFF"/>
              </a:highlight>
              <a:latin typeface="Courier New" panose="02070309020205020404" pitchFamily="49" charset="0"/>
            </a:endParaRPr>
          </a:p>
          <a:p>
            <a:r>
              <a:rPr lang="en-US" sz="1100" b="0" dirty="0">
                <a:solidFill>
                  <a:srgbClr val="000000"/>
                </a:solidFill>
                <a:highlight>
                  <a:srgbClr val="FFFFFF"/>
                </a:highlight>
                <a:latin typeface="Courier New" panose="02070309020205020404" pitchFamily="49" charset="0"/>
              </a:rPr>
              <a:t>entities </a:t>
            </a:r>
            <a:r>
              <a:rPr lang="en-US" sz="1100" b="1" dirty="0">
                <a:solidFill>
                  <a:srgbClr val="00008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a:t>
            </a:r>
            <a:r>
              <a:rPr lang="en-US" sz="1100" b="0" dirty="0" err="1">
                <a:solidFill>
                  <a:srgbClr val="000000"/>
                </a:solidFill>
                <a:highlight>
                  <a:srgbClr val="FFFFFF"/>
                </a:highlight>
                <a:latin typeface="Courier New" panose="02070309020205020404" pitchFamily="49" charset="0"/>
              </a:rPr>
              <a:t>ner_pipeline</a:t>
            </a:r>
            <a:r>
              <a:rPr lang="en-US" sz="1100" b="1" dirty="0">
                <a:solidFill>
                  <a:srgbClr val="00008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text</a:t>
            </a:r>
            <a:r>
              <a:rPr lang="en-US" sz="1100" b="1" dirty="0">
                <a:solidFill>
                  <a:srgbClr val="000080"/>
                </a:solidFill>
                <a:highlight>
                  <a:srgbClr val="FFFFFF"/>
                </a:highlight>
                <a:latin typeface="Courier New" panose="02070309020205020404" pitchFamily="49" charset="0"/>
              </a:rPr>
              <a:t>,</a:t>
            </a:r>
            <a:r>
              <a:rPr lang="en-US" sz="1100" b="0" dirty="0">
                <a:solidFill>
                  <a:srgbClr val="000000"/>
                </a:solidFill>
                <a:highlight>
                  <a:srgbClr val="FFFFFF"/>
                </a:highlight>
                <a:latin typeface="Courier New" panose="02070309020205020404" pitchFamily="49" charset="0"/>
              </a:rPr>
              <a:t> </a:t>
            </a:r>
            <a:r>
              <a:rPr lang="en-US" sz="1100" b="0" dirty="0" err="1">
                <a:solidFill>
                  <a:srgbClr val="000000"/>
                </a:solidFill>
                <a:highlight>
                  <a:srgbClr val="FFFFFF"/>
                </a:highlight>
                <a:latin typeface="Courier New" panose="02070309020205020404" pitchFamily="49" charset="0"/>
              </a:rPr>
              <a:t>aggregation_strategy</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"simple"</a:t>
            </a:r>
            <a:r>
              <a:rPr lang="en-US" sz="1100" b="1" dirty="0">
                <a:solidFill>
                  <a:srgbClr val="000080"/>
                </a:solidFill>
                <a:highlight>
                  <a:srgbClr val="FFFFFF"/>
                </a:highlight>
                <a:latin typeface="Courier New" panose="02070309020205020404" pitchFamily="49" charset="0"/>
              </a:rPr>
              <a:t>)</a:t>
            </a:r>
            <a:endParaRPr lang="en-US" sz="1100" b="0" dirty="0">
              <a:solidFill>
                <a:srgbClr val="000000"/>
              </a:solidFill>
              <a:highlight>
                <a:srgbClr val="FFFFFF"/>
              </a:highlight>
              <a:latin typeface="Courier New" panose="02070309020205020404" pitchFamily="49" charset="0"/>
            </a:endParaRPr>
          </a:p>
          <a:p>
            <a:endParaRPr lang="en-US" sz="1100" b="0" dirty="0">
              <a:solidFill>
                <a:srgbClr val="000000"/>
              </a:solidFill>
              <a:highlight>
                <a:srgbClr val="FFFFFF"/>
              </a:highlight>
              <a:latin typeface="Courier New" panose="02070309020205020404" pitchFamily="49" charset="0"/>
            </a:endParaRPr>
          </a:p>
          <a:p>
            <a:r>
              <a:rPr lang="en-US" sz="1100" b="1" dirty="0">
                <a:solidFill>
                  <a:srgbClr val="880088"/>
                </a:solidFill>
                <a:highlight>
                  <a:srgbClr val="FFFFFF"/>
                </a:highlight>
                <a:latin typeface="Courier New" panose="02070309020205020404" pitchFamily="49" charset="0"/>
              </a:rPr>
              <a:t>print</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"Named Entity Recognition:\n"</a:t>
            </a:r>
            <a:r>
              <a:rPr lang="en-US" sz="1100" b="1" dirty="0">
                <a:solidFill>
                  <a:srgbClr val="000080"/>
                </a:solidFill>
                <a:highlight>
                  <a:srgbClr val="FFFFFF"/>
                </a:highlight>
                <a:latin typeface="Courier New" panose="02070309020205020404" pitchFamily="49" charset="0"/>
              </a:rPr>
              <a:t>)</a:t>
            </a:r>
            <a:endParaRPr lang="en-US" sz="1100" b="0" dirty="0">
              <a:solidFill>
                <a:srgbClr val="000000"/>
              </a:solidFill>
              <a:highlight>
                <a:srgbClr val="FFFFFF"/>
              </a:highlight>
              <a:latin typeface="Courier New" panose="02070309020205020404" pitchFamily="49" charset="0"/>
            </a:endParaRPr>
          </a:p>
          <a:p>
            <a:r>
              <a:rPr lang="en-US" sz="1100" b="1" dirty="0">
                <a:solidFill>
                  <a:srgbClr val="0000FF"/>
                </a:solidFill>
                <a:highlight>
                  <a:srgbClr val="FFFFFF"/>
                </a:highlight>
                <a:latin typeface="Courier New" panose="02070309020205020404" pitchFamily="49" charset="0"/>
              </a:rPr>
              <a:t>for</a:t>
            </a:r>
            <a:r>
              <a:rPr lang="en-US" sz="1100" b="0" dirty="0">
                <a:solidFill>
                  <a:srgbClr val="000000"/>
                </a:solidFill>
                <a:highlight>
                  <a:srgbClr val="FFFFFF"/>
                </a:highlight>
                <a:latin typeface="Courier New" panose="02070309020205020404" pitchFamily="49" charset="0"/>
              </a:rPr>
              <a:t> entity </a:t>
            </a:r>
            <a:r>
              <a:rPr lang="en-US" sz="1100" b="1" dirty="0">
                <a:solidFill>
                  <a:srgbClr val="0000FF"/>
                </a:solidFill>
                <a:highlight>
                  <a:srgbClr val="FFFFFF"/>
                </a:highlight>
                <a:latin typeface="Courier New" panose="02070309020205020404" pitchFamily="49" charset="0"/>
              </a:rPr>
              <a:t>in</a:t>
            </a:r>
            <a:r>
              <a:rPr lang="en-US" sz="1100" b="0" dirty="0">
                <a:solidFill>
                  <a:srgbClr val="000000"/>
                </a:solidFill>
                <a:highlight>
                  <a:srgbClr val="FFFFFF"/>
                </a:highlight>
                <a:latin typeface="Courier New" panose="02070309020205020404" pitchFamily="49" charset="0"/>
              </a:rPr>
              <a:t> entities</a:t>
            </a:r>
            <a:r>
              <a:rPr lang="en-US" sz="1100" b="1" dirty="0">
                <a:solidFill>
                  <a:srgbClr val="000080"/>
                </a:solidFill>
                <a:highlight>
                  <a:srgbClr val="FFFFFF"/>
                </a:highlight>
                <a:latin typeface="Courier New" panose="02070309020205020404" pitchFamily="49" charset="0"/>
              </a:rPr>
              <a:t>:</a:t>
            </a:r>
            <a:endParaRPr lang="en-US" sz="1100" b="0" dirty="0">
              <a:solidFill>
                <a:srgbClr val="000000"/>
              </a:solidFill>
              <a:highlight>
                <a:srgbClr val="FFFFFF"/>
              </a:highlight>
              <a:latin typeface="Courier New" panose="02070309020205020404" pitchFamily="49" charset="0"/>
            </a:endParaRPr>
          </a:p>
          <a:p>
            <a:r>
              <a:rPr lang="en-US" sz="1100" b="0" dirty="0">
                <a:solidFill>
                  <a:srgbClr val="000000"/>
                </a:solidFill>
                <a:highlight>
                  <a:srgbClr val="FFFFFF"/>
                </a:highlight>
                <a:latin typeface="Courier New" panose="02070309020205020404" pitchFamily="49" charset="0"/>
              </a:rPr>
              <a:t>    </a:t>
            </a:r>
            <a:r>
              <a:rPr lang="en-US" sz="1100" b="1" dirty="0">
                <a:solidFill>
                  <a:srgbClr val="880088"/>
                </a:solidFill>
                <a:highlight>
                  <a:srgbClr val="FFFFFF"/>
                </a:highlight>
                <a:latin typeface="Courier New" panose="02070309020205020404" pitchFamily="49" charset="0"/>
              </a:rPr>
              <a:t>print</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f"{</a:t>
            </a:r>
            <a:r>
              <a:rPr lang="en-US" sz="1100" b="0" dirty="0">
                <a:solidFill>
                  <a:srgbClr val="000000"/>
                </a:solidFill>
                <a:highlight>
                  <a:srgbClr val="FFFFFF"/>
                </a:highlight>
                <a:latin typeface="Courier New" panose="02070309020205020404" pitchFamily="49" charset="0"/>
              </a:rPr>
              <a:t>entity</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'word'</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 {</a:t>
            </a:r>
            <a:r>
              <a:rPr lang="en-US" sz="1100" b="0" dirty="0">
                <a:solidFill>
                  <a:srgbClr val="000000"/>
                </a:solidFill>
                <a:highlight>
                  <a:srgbClr val="FFFFFF"/>
                </a:highlight>
                <a:latin typeface="Courier New" panose="02070309020205020404" pitchFamily="49" charset="0"/>
              </a:rPr>
              <a:t>entity</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a:t>
            </a:r>
            <a:r>
              <a:rPr lang="en-US" sz="1100" b="0" dirty="0" err="1">
                <a:solidFill>
                  <a:srgbClr val="808080"/>
                </a:solidFill>
                <a:highlight>
                  <a:srgbClr val="FFFFFF"/>
                </a:highlight>
                <a:latin typeface="Courier New" panose="02070309020205020404" pitchFamily="49" charset="0"/>
              </a:rPr>
              <a:t>entity_group</a:t>
            </a:r>
            <a:r>
              <a:rPr lang="en-US" sz="1100" b="0" dirty="0">
                <a:solidFill>
                  <a:srgbClr val="808080"/>
                </a:solidFill>
                <a:highlight>
                  <a:srgbClr val="FFFFFF"/>
                </a:highlight>
                <a:latin typeface="Courier New" panose="02070309020205020404" pitchFamily="49" charset="0"/>
              </a:rPr>
              <a:t>'</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 ({</a:t>
            </a:r>
            <a:r>
              <a:rPr lang="en-US" sz="1100" b="0" dirty="0">
                <a:solidFill>
                  <a:srgbClr val="000000"/>
                </a:solidFill>
                <a:highlight>
                  <a:srgbClr val="FFFFFF"/>
                </a:highlight>
                <a:latin typeface="Courier New" panose="02070309020205020404" pitchFamily="49" charset="0"/>
              </a:rPr>
              <a:t>entity</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'score'</a:t>
            </a:r>
            <a:r>
              <a:rPr lang="en-US" sz="1100" b="1" dirty="0">
                <a:solidFill>
                  <a:srgbClr val="000080"/>
                </a:solidFill>
                <a:highlight>
                  <a:srgbClr val="FFFFFF"/>
                </a:highlight>
                <a:latin typeface="Courier New" panose="02070309020205020404" pitchFamily="49" charset="0"/>
              </a:rPr>
              <a:t>]</a:t>
            </a:r>
            <a:r>
              <a:rPr lang="en-US" sz="1100" b="0" dirty="0">
                <a:solidFill>
                  <a:srgbClr val="808080"/>
                </a:solidFill>
                <a:highlight>
                  <a:srgbClr val="FFFFFF"/>
                </a:highlight>
                <a:latin typeface="Courier New" panose="02070309020205020404" pitchFamily="49" charset="0"/>
              </a:rPr>
              <a:t>:.2f})"</a:t>
            </a:r>
            <a:r>
              <a:rPr lang="en-US" sz="1100" b="1" dirty="0">
                <a:solidFill>
                  <a:srgbClr val="000080"/>
                </a:solidFill>
                <a:highlight>
                  <a:srgbClr val="FFFFFF"/>
                </a:highlight>
                <a:latin typeface="Courier New" panose="02070309020205020404" pitchFamily="49" charset="0"/>
              </a:rPr>
              <a:t>)</a:t>
            </a:r>
            <a:endParaRPr lang="en-US" sz="1100" b="0" dirty="0">
              <a:solidFill>
                <a:srgbClr val="000000"/>
              </a:solidFill>
              <a:highlight>
                <a:srgbClr val="FFFFFF"/>
              </a:highlight>
              <a:latin typeface="Courier New" panose="02070309020205020404" pitchFamily="49" charset="0"/>
            </a:endParaRPr>
          </a:p>
        </p:txBody>
      </p:sp>
      <p:pic>
        <p:nvPicPr>
          <p:cNvPr id="7" name="Picture 6">
            <a:extLst>
              <a:ext uri="{FF2B5EF4-FFF2-40B4-BE49-F238E27FC236}">
                <a16:creationId xmlns:a16="http://schemas.microsoft.com/office/drawing/2014/main" id="{242F7FB3-ECB4-7FF3-5685-B75396C9053E}"/>
              </a:ext>
            </a:extLst>
          </p:cNvPr>
          <p:cNvPicPr>
            <a:picLocks noChangeAspect="1"/>
          </p:cNvPicPr>
          <p:nvPr/>
        </p:nvPicPr>
        <p:blipFill>
          <a:blip r:embed="rId2"/>
          <a:stretch>
            <a:fillRect/>
          </a:stretch>
        </p:blipFill>
        <p:spPr>
          <a:xfrm>
            <a:off x="6806405" y="3541074"/>
            <a:ext cx="2693195" cy="2483805"/>
          </a:xfrm>
          <a:prstGeom prst="rect">
            <a:avLst/>
          </a:prstGeom>
        </p:spPr>
      </p:pic>
    </p:spTree>
    <p:extLst>
      <p:ext uri="{BB962C8B-B14F-4D97-AF65-F5344CB8AC3E}">
        <p14:creationId xmlns:p14="http://schemas.microsoft.com/office/powerpoint/2010/main" val="1448547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Question Answering</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In this task, the model is given a </a:t>
            </a:r>
            <a:r>
              <a:rPr lang="en-US" b="1" i="0" dirty="0">
                <a:solidFill>
                  <a:schemeClr val="bg1"/>
                </a:solidFill>
                <a:effectLst/>
                <a:latin typeface="Roboto" panose="02000000000000000000" pitchFamily="2" charset="0"/>
              </a:rPr>
              <a:t>question</a:t>
            </a:r>
            <a:r>
              <a:rPr lang="en-US" b="0" i="0" dirty="0">
                <a:solidFill>
                  <a:schemeClr val="bg1"/>
                </a:solidFill>
                <a:effectLst/>
                <a:latin typeface="Roboto" panose="02000000000000000000" pitchFamily="2" charset="0"/>
              </a:rPr>
              <a:t> and a </a:t>
            </a:r>
            <a:r>
              <a:rPr lang="en-US" b="1" i="0" dirty="0">
                <a:solidFill>
                  <a:schemeClr val="bg1"/>
                </a:solidFill>
                <a:effectLst/>
                <a:latin typeface="Roboto" panose="02000000000000000000" pitchFamily="2" charset="0"/>
              </a:rPr>
              <a:t>context</a:t>
            </a:r>
            <a:r>
              <a:rPr lang="en-US" b="0" i="0" dirty="0">
                <a:solidFill>
                  <a:schemeClr val="bg1"/>
                </a:solidFill>
                <a:effectLst/>
                <a:latin typeface="Roboto" panose="02000000000000000000" pitchFamily="2" charset="0"/>
              </a:rPr>
              <a:t> and needs to find the answer to the question within the context. This problem can be rephrased as a classification problem: For each token the model needs to predict whether it is the start or the end of the answer. In the end we can extract the answer by looking at the span between the token with the highest start probability and highest end probability.</a:t>
            </a:r>
            <a:endParaRPr lang="en-US" dirty="0">
              <a:solidFill>
                <a:schemeClr val="bg1"/>
              </a:solidFill>
            </a:endParaRPr>
          </a:p>
        </p:txBody>
      </p:sp>
      <p:pic>
        <p:nvPicPr>
          <p:cNvPr id="3074" name="Picture 2" descr="Alt text that describes the graphic">
            <a:extLst>
              <a:ext uri="{FF2B5EF4-FFF2-40B4-BE49-F238E27FC236}">
                <a16:creationId xmlns:a16="http://schemas.microsoft.com/office/drawing/2014/main" id="{FECB0BAA-2B7A-97FC-A84F-3560C8E04D5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5035" y="1971675"/>
            <a:ext cx="6362288"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97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B2C-D456-4D6F-A373-AD5B2D83D5F9}"/>
              </a:ext>
            </a:extLst>
          </p:cNvPr>
          <p:cNvSpPr>
            <a:spLocks noGrp="1"/>
          </p:cNvSpPr>
          <p:nvPr>
            <p:ph type="title"/>
          </p:nvPr>
        </p:nvSpPr>
        <p:spPr/>
        <p:txBody>
          <a:bodyPr/>
          <a:lstStyle/>
          <a:p>
            <a:r>
              <a:rPr lang="en-US" dirty="0"/>
              <a:t>What is a language model?</a:t>
            </a:r>
            <a:br>
              <a:rPr lang="en-US" dirty="0"/>
            </a:br>
            <a:endParaRPr lang="en-US" dirty="0"/>
          </a:p>
        </p:txBody>
      </p:sp>
      <p:sp>
        <p:nvSpPr>
          <p:cNvPr id="3" name="Content Placeholder 2">
            <a:extLst>
              <a:ext uri="{FF2B5EF4-FFF2-40B4-BE49-F238E27FC236}">
                <a16:creationId xmlns:a16="http://schemas.microsoft.com/office/drawing/2014/main" id="{22BD28D7-1F10-4949-9254-DA7066D81050}"/>
              </a:ext>
            </a:extLst>
          </p:cNvPr>
          <p:cNvSpPr>
            <a:spLocks noGrp="1"/>
          </p:cNvSpPr>
          <p:nvPr>
            <p:ph idx="1"/>
          </p:nvPr>
        </p:nvSpPr>
        <p:spPr>
          <a:xfrm>
            <a:off x="636386" y="2489199"/>
            <a:ext cx="10515600" cy="4194969"/>
          </a:xfrm>
        </p:spPr>
        <p:txBody>
          <a:bodyPr/>
          <a:lstStyle/>
          <a:p>
            <a:r>
              <a:rPr lang="en-US" dirty="0"/>
              <a:t>A language model learns the probability of word (or token) occurrences based on examples of text.</a:t>
            </a:r>
          </a:p>
          <a:p>
            <a:r>
              <a:rPr lang="en-US" dirty="0"/>
              <a:t>For example, a classic NLP example of a trigram (3-word) probabilistic language model:</a:t>
            </a:r>
          </a:p>
          <a:p>
            <a:endParaRPr lang="en-US" dirty="0"/>
          </a:p>
          <a:p>
            <a:endParaRPr lang="en-US" dirty="0"/>
          </a:p>
        </p:txBody>
      </p:sp>
      <p:pic>
        <p:nvPicPr>
          <p:cNvPr id="11268" name="Picture 4">
            <a:extLst>
              <a:ext uri="{FF2B5EF4-FFF2-40B4-BE49-F238E27FC236}">
                <a16:creationId xmlns:a16="http://schemas.microsoft.com/office/drawing/2014/main" id="{B63334DE-C26F-406A-9AD6-C4A868B574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2445" y="3727281"/>
            <a:ext cx="6009005" cy="28923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7C65C9-6BC4-4131-A884-AF70350A4C46}"/>
              </a:ext>
            </a:extLst>
          </p:cNvPr>
          <p:cNvSpPr txBox="1"/>
          <p:nvPr/>
        </p:nvSpPr>
        <p:spPr>
          <a:xfrm>
            <a:off x="7284489" y="4339215"/>
            <a:ext cx="4166753" cy="1477328"/>
          </a:xfrm>
          <a:prstGeom prst="rect">
            <a:avLst/>
          </a:prstGeom>
          <a:noFill/>
        </p:spPr>
        <p:txBody>
          <a:bodyPr wrap="square">
            <a:spAutoFit/>
          </a:bodyPr>
          <a:lstStyle/>
          <a:p>
            <a:r>
              <a:rPr lang="en-US" b="0" i="0" dirty="0">
                <a:solidFill>
                  <a:srgbClr val="757575"/>
                </a:solidFill>
                <a:effectLst/>
                <a:latin typeface="sohne"/>
              </a:rPr>
              <a:t>The probability formula for 3-grams or trigrams. </a:t>
            </a:r>
            <a:r>
              <a:rPr lang="en-US" b="1" i="0" dirty="0">
                <a:solidFill>
                  <a:srgbClr val="757575"/>
                </a:solidFill>
                <a:effectLst/>
                <a:latin typeface="sohne"/>
              </a:rPr>
              <a:t>C</a:t>
            </a:r>
            <a:r>
              <a:rPr lang="en-US" b="0" i="0" dirty="0">
                <a:solidFill>
                  <a:srgbClr val="757575"/>
                </a:solidFill>
                <a:effectLst/>
                <a:latin typeface="sohne"/>
              </a:rPr>
              <a:t> means counts, </a:t>
            </a:r>
            <a:r>
              <a:rPr lang="en-US" b="1" i="0" dirty="0">
                <a:solidFill>
                  <a:srgbClr val="757575"/>
                </a:solidFill>
                <a:effectLst/>
                <a:latin typeface="sohne"/>
              </a:rPr>
              <a:t>w</a:t>
            </a:r>
            <a:r>
              <a:rPr lang="en-US" b="0" i="0" dirty="0">
                <a:solidFill>
                  <a:srgbClr val="757575"/>
                </a:solidFill>
                <a:effectLst/>
                <a:latin typeface="sohne"/>
              </a:rPr>
              <a:t> stands </a:t>
            </a:r>
            <a:r>
              <a:rPr lang="en-US" dirty="0">
                <a:solidFill>
                  <a:srgbClr val="757575"/>
                </a:solidFill>
                <a:latin typeface="sohne"/>
              </a:rPr>
              <a:t>f</a:t>
            </a:r>
            <a:r>
              <a:rPr lang="en-US" b="0" i="0" dirty="0">
                <a:solidFill>
                  <a:srgbClr val="757575"/>
                </a:solidFill>
                <a:effectLst/>
                <a:latin typeface="sohne"/>
              </a:rPr>
              <a:t>or word, upper index means n-gram, lower index is simple word order index. Courtesy of </a:t>
            </a:r>
            <a:r>
              <a:rPr lang="en-US" b="0" i="0" u="sng" dirty="0">
                <a:effectLst/>
                <a:latin typeface="sohne"/>
                <a:hlinkClick r:id="rId3"/>
              </a:rPr>
              <a:t>deeplearning.ai</a:t>
            </a:r>
            <a:r>
              <a:rPr lang="en-US" b="0" i="0" dirty="0">
                <a:solidFill>
                  <a:srgbClr val="757575"/>
                </a:solidFill>
                <a:effectLst/>
                <a:latin typeface="sohne"/>
              </a:rPr>
              <a:t>. </a:t>
            </a:r>
            <a:r>
              <a:rPr lang="en-US" b="0" i="0" u="sng" dirty="0">
                <a:effectLst/>
                <a:latin typeface="sohne"/>
                <a:hlinkClick r:id="rId4"/>
              </a:rPr>
              <a:t>Source</a:t>
            </a:r>
            <a:r>
              <a:rPr lang="en-US" b="0" i="0" dirty="0">
                <a:solidFill>
                  <a:srgbClr val="757575"/>
                </a:solidFill>
                <a:effectLst/>
                <a:latin typeface="sohne"/>
              </a:rPr>
              <a:t>.</a:t>
            </a:r>
            <a:endParaRPr lang="en-US" dirty="0"/>
          </a:p>
        </p:txBody>
      </p:sp>
    </p:spTree>
    <p:extLst>
      <p:ext uri="{BB962C8B-B14F-4D97-AF65-F5344CB8AC3E}">
        <p14:creationId xmlns:p14="http://schemas.microsoft.com/office/powerpoint/2010/main" val="3310427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Question Answering</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In this task, the model is given a </a:t>
            </a:r>
            <a:r>
              <a:rPr lang="en-US" b="1" i="0" dirty="0">
                <a:solidFill>
                  <a:schemeClr val="bg1"/>
                </a:solidFill>
                <a:effectLst/>
                <a:latin typeface="Roboto" panose="02000000000000000000" pitchFamily="2" charset="0"/>
              </a:rPr>
              <a:t>question</a:t>
            </a:r>
            <a:r>
              <a:rPr lang="en-US" b="0" i="0" dirty="0">
                <a:solidFill>
                  <a:schemeClr val="bg1"/>
                </a:solidFill>
                <a:effectLst/>
                <a:latin typeface="Roboto" panose="02000000000000000000" pitchFamily="2" charset="0"/>
              </a:rPr>
              <a:t> and a </a:t>
            </a:r>
            <a:r>
              <a:rPr lang="en-US" b="1" i="0" dirty="0">
                <a:solidFill>
                  <a:schemeClr val="bg1"/>
                </a:solidFill>
                <a:effectLst/>
                <a:latin typeface="Roboto" panose="02000000000000000000" pitchFamily="2" charset="0"/>
              </a:rPr>
              <a:t>context</a:t>
            </a:r>
            <a:r>
              <a:rPr lang="en-US" b="0" i="0" dirty="0">
                <a:solidFill>
                  <a:schemeClr val="bg1"/>
                </a:solidFill>
                <a:effectLst/>
                <a:latin typeface="Roboto" panose="02000000000000000000" pitchFamily="2" charset="0"/>
              </a:rPr>
              <a:t> and needs to find the answer to the question within the context. This problem can be rephrased as a classification problem: For each token the model needs to predict whether it is the start or the end of the answer. In the end we can extract the answer by looking at the span between the token with the highest start probability and highest end probability.</a:t>
            </a:r>
            <a:endParaRPr lang="en-US" dirty="0">
              <a:solidFill>
                <a:schemeClr val="bg1"/>
              </a:solidFill>
            </a:endParaRPr>
          </a:p>
        </p:txBody>
      </p:sp>
      <p:sp>
        <p:nvSpPr>
          <p:cNvPr id="4" name="TextBox 3">
            <a:extLst>
              <a:ext uri="{FF2B5EF4-FFF2-40B4-BE49-F238E27FC236}">
                <a16:creationId xmlns:a16="http://schemas.microsoft.com/office/drawing/2014/main" id="{1F66DA89-BB41-A1BA-0253-693530B235D6}"/>
              </a:ext>
            </a:extLst>
          </p:cNvPr>
          <p:cNvSpPr txBox="1"/>
          <p:nvPr/>
        </p:nvSpPr>
        <p:spPr>
          <a:xfrm>
            <a:off x="5105400" y="1899423"/>
            <a:ext cx="6096000" cy="2462213"/>
          </a:xfrm>
          <a:prstGeom prst="rect">
            <a:avLst/>
          </a:prstGeom>
          <a:noFill/>
        </p:spPr>
        <p:txBody>
          <a:bodyPr wrap="square">
            <a:spAutoFit/>
          </a:bodyPr>
          <a:lstStyle/>
          <a:p>
            <a:r>
              <a:rPr lang="en-US" sz="1400" dirty="0" err="1">
                <a:solidFill>
                  <a:srgbClr val="000000"/>
                </a:solidFill>
                <a:highlight>
                  <a:srgbClr val="FFFFFF"/>
                </a:highlight>
                <a:latin typeface="Courier New" panose="02070309020205020404" pitchFamily="49" charset="0"/>
              </a:rPr>
              <a:t>qa_pipeline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pipeline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"question-answering"</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0" dirty="0">
                <a:solidFill>
                  <a:srgbClr val="000000"/>
                </a:solidFill>
                <a:highlight>
                  <a:srgbClr val="FFFFFF"/>
                </a:highlight>
                <a:latin typeface="Courier New" panose="02070309020205020404" pitchFamily="49" charset="0"/>
              </a:rPr>
              <a:t>model</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distilbert</a:t>
            </a:r>
            <a:r>
              <a:rPr lang="en-US" sz="1400" b="0" dirty="0">
                <a:solidFill>
                  <a:srgbClr val="808080"/>
                </a:solidFill>
                <a:highlight>
                  <a:srgbClr val="FFFFFF"/>
                </a:highlight>
                <a:latin typeface="Courier New" panose="02070309020205020404" pitchFamily="49" charset="0"/>
              </a:rPr>
              <a:t>-base-cased-distilled-squad"</a:t>
            </a:r>
            <a:endParaRPr lang="en-US" sz="1400" b="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question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"What does the customer want?"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fr-FR" sz="1400" b="0" dirty="0">
                <a:solidFill>
                  <a:srgbClr val="000000"/>
                </a:solidFill>
                <a:highlight>
                  <a:srgbClr val="FFFFFF"/>
                </a:highlight>
                <a:latin typeface="Courier New" panose="02070309020205020404" pitchFamily="49" charset="0"/>
              </a:rPr>
              <a:t>outputs </a:t>
            </a:r>
            <a:r>
              <a:rPr lang="fr-FR" sz="1400" b="1" dirty="0">
                <a:solidFill>
                  <a:srgbClr val="000080"/>
                </a:solidFill>
                <a:highlight>
                  <a:srgbClr val="FFFFFF"/>
                </a:highlight>
                <a:latin typeface="Courier New" panose="02070309020205020404" pitchFamily="49" charset="0"/>
              </a:rPr>
              <a:t>=</a:t>
            </a:r>
            <a:r>
              <a:rPr lang="fr-FR" sz="1400" b="0" dirty="0">
                <a:solidFill>
                  <a:srgbClr val="000000"/>
                </a:solidFill>
                <a:highlight>
                  <a:srgbClr val="FFFFFF"/>
                </a:highlight>
                <a:latin typeface="Courier New" panose="02070309020205020404" pitchFamily="49" charset="0"/>
              </a:rPr>
              <a:t> </a:t>
            </a:r>
            <a:r>
              <a:rPr lang="fr-FR" sz="1400" b="0" dirty="0" err="1">
                <a:solidFill>
                  <a:srgbClr val="000000"/>
                </a:solidFill>
                <a:highlight>
                  <a:srgbClr val="FFFFFF"/>
                </a:highlight>
                <a:latin typeface="Courier New" panose="02070309020205020404" pitchFamily="49" charset="0"/>
              </a:rPr>
              <a:t>qa_pipeline</a:t>
            </a:r>
            <a:r>
              <a:rPr lang="fr-FR" sz="1400" b="1" dirty="0">
                <a:solidFill>
                  <a:srgbClr val="000080"/>
                </a:solidFill>
                <a:highlight>
                  <a:srgbClr val="FFFFFF"/>
                </a:highlight>
                <a:latin typeface="Courier New" panose="02070309020205020404" pitchFamily="49" charset="0"/>
              </a:rPr>
              <a:t>(</a:t>
            </a:r>
            <a:r>
              <a:rPr lang="fr-FR" sz="1400" b="0" dirty="0">
                <a:solidFill>
                  <a:srgbClr val="000000"/>
                </a:solidFill>
                <a:highlight>
                  <a:srgbClr val="FFFFFF"/>
                </a:highlight>
                <a:latin typeface="Courier New" panose="02070309020205020404" pitchFamily="49" charset="0"/>
              </a:rPr>
              <a:t>question</a:t>
            </a:r>
            <a:r>
              <a:rPr lang="fr-FR" sz="1400" b="1" dirty="0">
                <a:solidFill>
                  <a:srgbClr val="000080"/>
                </a:solidFill>
                <a:highlight>
                  <a:srgbClr val="FFFFFF"/>
                </a:highlight>
                <a:latin typeface="Courier New" panose="02070309020205020404" pitchFamily="49" charset="0"/>
              </a:rPr>
              <a:t>=</a:t>
            </a:r>
            <a:r>
              <a:rPr lang="fr-FR" sz="1400" b="0" dirty="0">
                <a:solidFill>
                  <a:srgbClr val="000000"/>
                </a:solidFill>
                <a:highlight>
                  <a:srgbClr val="FFFFFF"/>
                </a:highlight>
                <a:latin typeface="Courier New" panose="02070309020205020404" pitchFamily="49" charset="0"/>
              </a:rPr>
              <a:t>question</a:t>
            </a:r>
            <a:r>
              <a:rPr lang="fr-FR" sz="1400" b="1" dirty="0">
                <a:solidFill>
                  <a:srgbClr val="000080"/>
                </a:solidFill>
                <a:highlight>
                  <a:srgbClr val="FFFFFF"/>
                </a:highlight>
                <a:latin typeface="Courier New" panose="02070309020205020404" pitchFamily="49" charset="0"/>
              </a:rPr>
              <a:t>,</a:t>
            </a:r>
            <a:r>
              <a:rPr lang="fr-FR" sz="1400" b="0" dirty="0">
                <a:solidFill>
                  <a:srgbClr val="000000"/>
                </a:solidFill>
                <a:highlight>
                  <a:srgbClr val="FFFFFF"/>
                </a:highlight>
                <a:latin typeface="Courier New" panose="02070309020205020404" pitchFamily="49" charset="0"/>
              </a:rPr>
              <a:t> </a:t>
            </a:r>
            <a:r>
              <a:rPr lang="fr-FR" sz="1400" b="0" dirty="0" err="1">
                <a:solidFill>
                  <a:srgbClr val="000000"/>
                </a:solidFill>
                <a:highlight>
                  <a:srgbClr val="FFFFFF"/>
                </a:highlight>
                <a:latin typeface="Courier New" panose="02070309020205020404" pitchFamily="49" charset="0"/>
              </a:rPr>
              <a:t>context</a:t>
            </a:r>
            <a:r>
              <a:rPr lang="fr-FR" sz="1400" b="1" dirty="0">
                <a:solidFill>
                  <a:srgbClr val="000080"/>
                </a:solidFill>
                <a:highlight>
                  <a:srgbClr val="FFFFFF"/>
                </a:highlight>
                <a:latin typeface="Courier New" panose="02070309020205020404" pitchFamily="49" charset="0"/>
              </a:rPr>
              <a:t>=</a:t>
            </a:r>
            <a:r>
              <a:rPr lang="fr-FR" sz="1400" b="0" dirty="0" err="1">
                <a:solidFill>
                  <a:srgbClr val="000000"/>
                </a:solidFill>
                <a:highlight>
                  <a:srgbClr val="FFFFFF"/>
                </a:highlight>
                <a:latin typeface="Courier New" panose="02070309020205020404" pitchFamily="49" charset="0"/>
              </a:rPr>
              <a:t>text</a:t>
            </a:r>
            <a:r>
              <a:rPr lang="fr-FR" sz="1400" b="1" dirty="0">
                <a:solidFill>
                  <a:srgbClr val="000080"/>
                </a:solidFill>
                <a:highlight>
                  <a:srgbClr val="FFFFFF"/>
                </a:highlight>
                <a:latin typeface="Courier New" panose="02070309020205020404" pitchFamily="49" charset="0"/>
              </a:rPr>
              <a:t>)</a:t>
            </a:r>
            <a:endParaRPr lang="fr-FR"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"Question Answering:\n"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outputs</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p:txBody>
      </p:sp>
      <p:pic>
        <p:nvPicPr>
          <p:cNvPr id="7" name="Picture 6">
            <a:extLst>
              <a:ext uri="{FF2B5EF4-FFF2-40B4-BE49-F238E27FC236}">
                <a16:creationId xmlns:a16="http://schemas.microsoft.com/office/drawing/2014/main" id="{66C0AF55-97F6-D8B6-B2A9-5BAF918B7060}"/>
              </a:ext>
            </a:extLst>
          </p:cNvPr>
          <p:cNvPicPr>
            <a:picLocks noChangeAspect="1"/>
          </p:cNvPicPr>
          <p:nvPr/>
        </p:nvPicPr>
        <p:blipFill>
          <a:blip r:embed="rId2"/>
          <a:stretch>
            <a:fillRect/>
          </a:stretch>
        </p:blipFill>
        <p:spPr>
          <a:xfrm>
            <a:off x="5029200" y="4751409"/>
            <a:ext cx="6788150" cy="661965"/>
          </a:xfrm>
          <a:prstGeom prst="rect">
            <a:avLst/>
          </a:prstGeom>
        </p:spPr>
      </p:pic>
    </p:spTree>
    <p:extLst>
      <p:ext uri="{BB962C8B-B14F-4D97-AF65-F5344CB8AC3E}">
        <p14:creationId xmlns:p14="http://schemas.microsoft.com/office/powerpoint/2010/main" val="3610701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Summarization</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Let's see if we can go beyond these natural language understanding tasks (NLU) where BERT excels and delve into the generative domain. Note that generation is much more computationally demanding since we usually generate one token at a time and need to run this several times. </a:t>
            </a:r>
            <a:endParaRPr lang="en-US" dirty="0">
              <a:solidFill>
                <a:schemeClr val="bg1"/>
              </a:solidFill>
            </a:endParaRPr>
          </a:p>
        </p:txBody>
      </p:sp>
      <p:pic>
        <p:nvPicPr>
          <p:cNvPr id="4098" name="Picture 2" descr="Alt text that describes the graphic">
            <a:extLst>
              <a:ext uri="{FF2B5EF4-FFF2-40B4-BE49-F238E27FC236}">
                <a16:creationId xmlns:a16="http://schemas.microsoft.com/office/drawing/2014/main" id="{B805A067-B932-DDFD-9D80-4CEE15FBB5C5}"/>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397500" y="2387342"/>
            <a:ext cx="6686550" cy="280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219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Summarization</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Let's see if we can go beyond these natural language understanding tasks (NLU) where BERT excels and delve into the generative domain. Note that generation is much more computationally demanding since we usually generate one token at a time and need to run this several times. </a:t>
            </a:r>
            <a:endParaRPr lang="en-US" dirty="0">
              <a:solidFill>
                <a:schemeClr val="bg1"/>
              </a:solidFill>
            </a:endParaRPr>
          </a:p>
        </p:txBody>
      </p:sp>
      <p:pic>
        <p:nvPicPr>
          <p:cNvPr id="4" name="Picture 3">
            <a:extLst>
              <a:ext uri="{FF2B5EF4-FFF2-40B4-BE49-F238E27FC236}">
                <a16:creationId xmlns:a16="http://schemas.microsoft.com/office/drawing/2014/main" id="{DC3AEB5D-E95A-69FB-4D24-5889A1ECF7FF}"/>
              </a:ext>
            </a:extLst>
          </p:cNvPr>
          <p:cNvPicPr>
            <a:picLocks noChangeAspect="1"/>
          </p:cNvPicPr>
          <p:nvPr/>
        </p:nvPicPr>
        <p:blipFill>
          <a:blip r:embed="rId2"/>
          <a:stretch>
            <a:fillRect/>
          </a:stretch>
        </p:blipFill>
        <p:spPr>
          <a:xfrm>
            <a:off x="5207000" y="4317920"/>
            <a:ext cx="6719887" cy="1200229"/>
          </a:xfrm>
          <a:prstGeom prst="rect">
            <a:avLst/>
          </a:prstGeom>
        </p:spPr>
      </p:pic>
      <p:sp>
        <p:nvSpPr>
          <p:cNvPr id="7" name="TextBox 6">
            <a:extLst>
              <a:ext uri="{FF2B5EF4-FFF2-40B4-BE49-F238E27FC236}">
                <a16:creationId xmlns:a16="http://schemas.microsoft.com/office/drawing/2014/main" id="{9DBE4947-3469-BB01-F8C1-A866C61E8400}"/>
              </a:ext>
            </a:extLst>
          </p:cNvPr>
          <p:cNvSpPr txBox="1"/>
          <p:nvPr/>
        </p:nvSpPr>
        <p:spPr>
          <a:xfrm>
            <a:off x="5124449" y="1397001"/>
            <a:ext cx="7989045" cy="2492990"/>
          </a:xfrm>
          <a:prstGeom prst="rect">
            <a:avLst/>
          </a:prstGeom>
          <a:noFill/>
        </p:spPr>
        <p:txBody>
          <a:bodyPr wrap="square">
            <a:spAutoFit/>
          </a:bodyPr>
          <a:lstStyle/>
          <a:p>
            <a:r>
              <a:rPr lang="en-US" sz="1200" dirty="0" err="1">
                <a:solidFill>
                  <a:srgbClr val="000000"/>
                </a:solidFill>
                <a:highlight>
                  <a:srgbClr val="FFFFFF"/>
                </a:highlight>
                <a:latin typeface="Courier New" panose="02070309020205020404" pitchFamily="49" charset="0"/>
              </a:rPr>
              <a:t>summarization_pipeline</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pipeline</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r>
              <a:rPr lang="en-US" sz="1200" b="0" dirty="0">
                <a:solidFill>
                  <a:srgbClr val="000000"/>
                </a:solidFill>
                <a:highlight>
                  <a:srgbClr val="FFFFFF"/>
                </a:highlight>
                <a:latin typeface="Courier New" panose="02070309020205020404" pitchFamily="49" charset="0"/>
              </a:rPr>
              <a:t>    </a:t>
            </a:r>
            <a:r>
              <a:rPr lang="en-US" sz="1200" b="0" dirty="0">
                <a:solidFill>
                  <a:srgbClr val="808080"/>
                </a:solidFill>
                <a:highlight>
                  <a:srgbClr val="FFFFFF"/>
                </a:highlight>
                <a:latin typeface="Courier New" panose="02070309020205020404" pitchFamily="49" charset="0"/>
              </a:rPr>
              <a:t>"summarization"</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	</a:t>
            </a:r>
            <a:r>
              <a:rPr lang="en-US" sz="1200" b="0" dirty="0">
                <a:solidFill>
                  <a:srgbClr val="000000"/>
                </a:solidFill>
                <a:highlight>
                  <a:srgbClr val="FFFFFF"/>
                </a:highlight>
                <a:latin typeface="Courier New" panose="02070309020205020404" pitchFamily="49" charset="0"/>
              </a:rPr>
              <a:t>model</a:t>
            </a:r>
            <a:r>
              <a:rPr lang="en-US" sz="1200" b="1" dirty="0">
                <a:solidFill>
                  <a:srgbClr val="000080"/>
                </a:solidFill>
                <a:highlight>
                  <a:srgbClr val="FFFFFF"/>
                </a:highlight>
                <a:latin typeface="Courier New" panose="02070309020205020404" pitchFamily="49" charset="0"/>
              </a:rPr>
              <a:t>=</a:t>
            </a:r>
            <a:r>
              <a:rPr lang="en-US" sz="1200" b="0" dirty="0">
                <a:solidFill>
                  <a:srgbClr val="808080"/>
                </a:solidFill>
                <a:highlight>
                  <a:srgbClr val="FFFFFF"/>
                </a:highlight>
                <a:latin typeface="Courier New" panose="02070309020205020404" pitchFamily="49" charset="0"/>
              </a:rPr>
              <a:t>"</a:t>
            </a:r>
            <a:r>
              <a:rPr lang="en-US" sz="1200" b="0" dirty="0" err="1">
                <a:solidFill>
                  <a:srgbClr val="808080"/>
                </a:solidFill>
                <a:highlight>
                  <a:srgbClr val="FFFFFF"/>
                </a:highlight>
                <a:latin typeface="Courier New" panose="02070309020205020404" pitchFamily="49" charset="0"/>
              </a:rPr>
              <a:t>sshleifer</a:t>
            </a:r>
            <a:r>
              <a:rPr lang="en-US" sz="1200" b="0" dirty="0">
                <a:solidFill>
                  <a:srgbClr val="808080"/>
                </a:solidFill>
                <a:highlight>
                  <a:srgbClr val="FFFFFF"/>
                </a:highlight>
                <a:latin typeface="Courier New" panose="02070309020205020404" pitchFamily="49" charset="0"/>
              </a:rPr>
              <a:t>/distilbart-cnn-12-6"</a:t>
            </a:r>
            <a:endParaRPr lang="en-US" sz="1200" b="0" dirty="0">
              <a:solidFill>
                <a:srgbClr val="000000"/>
              </a:solidFill>
              <a:highlight>
                <a:srgbClr val="FFFFFF"/>
              </a:highlight>
              <a:latin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endParaRPr lang="en-US" sz="1200" b="0" dirty="0">
              <a:solidFill>
                <a:srgbClr val="000000"/>
              </a:solidFill>
              <a:highlight>
                <a:srgbClr val="FFFFFF"/>
              </a:highlight>
              <a:latin typeface="Courier New" panose="02070309020205020404" pitchFamily="49" charset="0"/>
            </a:endParaRPr>
          </a:p>
          <a:p>
            <a:r>
              <a:rPr lang="en-US" sz="1200" b="0" dirty="0">
                <a:solidFill>
                  <a:srgbClr val="000000"/>
                </a:solidFill>
                <a:highlight>
                  <a:srgbClr val="FFFFFF"/>
                </a:highlight>
                <a:latin typeface="Courier New" panose="02070309020205020404" pitchFamily="49" charset="0"/>
              </a:rPr>
              <a:t>outputs </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summarization_pipeline</a:t>
            </a:r>
            <a:r>
              <a:rPr lang="en-US" sz="1200" b="1" dirty="0">
                <a:solidFill>
                  <a:srgbClr val="000080"/>
                </a:solidFill>
                <a:highlight>
                  <a:srgbClr val="FFFFFF"/>
                </a:highlight>
                <a:latin typeface="Courier New" panose="02070309020205020404" pitchFamily="49" charset="0"/>
              </a:rPr>
              <a:t>(</a:t>
            </a:r>
          </a:p>
          <a:p>
            <a:r>
              <a:rPr lang="en-US" sz="1200" b="1" dirty="0">
                <a:solidFill>
                  <a:srgbClr val="000080"/>
                </a:solidFill>
                <a:highlight>
                  <a:srgbClr val="FFFFFF"/>
                </a:highlight>
                <a:latin typeface="Courier New" panose="02070309020205020404" pitchFamily="49" charset="0"/>
              </a:rPr>
              <a:t>	</a:t>
            </a:r>
            <a:r>
              <a:rPr lang="en-US" sz="1200" b="0" dirty="0">
                <a:solidFill>
                  <a:srgbClr val="000000"/>
                </a:solidFill>
                <a:highlight>
                  <a:srgbClr val="FFFFFF"/>
                </a:highlight>
                <a:latin typeface="Courier New" panose="02070309020205020404" pitchFamily="49" charset="0"/>
              </a:rPr>
              <a:t>text</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max_length</a:t>
            </a:r>
            <a:r>
              <a:rPr lang="en-US" sz="1200" b="1" dirty="0">
                <a:solidFill>
                  <a:srgbClr val="000080"/>
                </a:solidFill>
                <a:highlight>
                  <a:srgbClr val="FFFFFF"/>
                </a:highlight>
                <a:latin typeface="Courier New" panose="02070309020205020404" pitchFamily="49" charset="0"/>
              </a:rPr>
              <a:t>=</a:t>
            </a:r>
            <a:r>
              <a:rPr lang="en-US" sz="1200" b="0" dirty="0">
                <a:solidFill>
                  <a:srgbClr val="FF0000"/>
                </a:solidFill>
                <a:highlight>
                  <a:srgbClr val="FFFFFF"/>
                </a:highlight>
                <a:latin typeface="Courier New" panose="02070309020205020404" pitchFamily="49" charset="0"/>
              </a:rPr>
              <a:t>60</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clean_up_tokenization_spaces</a:t>
            </a:r>
            <a:r>
              <a:rPr lang="en-US" sz="1200" b="1" dirty="0">
                <a:solidFill>
                  <a:srgbClr val="000080"/>
                </a:solidFill>
                <a:highlight>
                  <a:srgbClr val="FFFFFF"/>
                </a:highlight>
                <a:latin typeface="Courier New" panose="02070309020205020404" pitchFamily="49" charset="0"/>
              </a:rPr>
              <a:t>=</a:t>
            </a:r>
            <a:r>
              <a:rPr lang="en-US" sz="1200" b="1" dirty="0">
                <a:solidFill>
                  <a:srgbClr val="880088"/>
                </a:solidFill>
                <a:highlight>
                  <a:srgbClr val="FFFFFF"/>
                </a:highlight>
                <a:latin typeface="Courier New" panose="02070309020205020404" pitchFamily="49" charset="0"/>
              </a:rPr>
              <a:t>True</a:t>
            </a:r>
          </a:p>
          <a:p>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endParaRPr lang="en-US" sz="1200" b="1" dirty="0">
              <a:solidFill>
                <a:srgbClr val="880088"/>
              </a:solidFill>
              <a:highlight>
                <a:srgbClr val="FFFFFF"/>
              </a:highlight>
              <a:latin typeface="Courier New" panose="02070309020205020404" pitchFamily="49" charset="0"/>
            </a:endParaRPr>
          </a:p>
          <a:p>
            <a:r>
              <a:rPr lang="en-US" sz="1200" b="1" dirty="0">
                <a:solidFill>
                  <a:srgbClr val="880088"/>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b="0" dirty="0">
                <a:solidFill>
                  <a:srgbClr val="808080"/>
                </a:solidFill>
                <a:highlight>
                  <a:srgbClr val="FFFFFF"/>
                </a:highlight>
                <a:latin typeface="Courier New" panose="02070309020205020404" pitchFamily="49" charset="0"/>
              </a:rPr>
              <a:t>"Summarization:\n"</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r>
              <a:rPr lang="en-US" sz="1200" b="1" dirty="0">
                <a:solidFill>
                  <a:srgbClr val="880088"/>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outputs</a:t>
            </a:r>
            <a:r>
              <a:rPr lang="en-US" sz="1200" b="1" dirty="0">
                <a:solidFill>
                  <a:srgbClr val="000080"/>
                </a:solidFill>
                <a:highlight>
                  <a:srgbClr val="FFFFFF"/>
                </a:highlight>
                <a:latin typeface="Courier New" panose="02070309020205020404" pitchFamily="49" charset="0"/>
              </a:rPr>
              <a:t>[</a:t>
            </a:r>
            <a:r>
              <a:rPr lang="en-US" sz="1200" b="0" dirty="0">
                <a:solidFill>
                  <a:srgbClr val="FF0000"/>
                </a:solidFill>
                <a:highlight>
                  <a:srgbClr val="FFFFFF"/>
                </a:highlight>
                <a:latin typeface="Courier New" panose="02070309020205020404" pitchFamily="49" charset="0"/>
              </a:rPr>
              <a:t>0</a:t>
            </a:r>
            <a:r>
              <a:rPr lang="en-US" sz="1200" b="1" dirty="0">
                <a:solidFill>
                  <a:srgbClr val="000080"/>
                </a:solidFill>
                <a:highlight>
                  <a:srgbClr val="FFFFFF"/>
                </a:highlight>
                <a:latin typeface="Courier New" panose="02070309020205020404" pitchFamily="49" charset="0"/>
              </a:rPr>
              <a:t>][</a:t>
            </a:r>
            <a:r>
              <a:rPr lang="en-US" sz="1200" b="0" dirty="0">
                <a:solidFill>
                  <a:srgbClr val="808080"/>
                </a:solidFill>
                <a:highlight>
                  <a:srgbClr val="FFFFFF"/>
                </a:highlight>
                <a:latin typeface="Courier New" panose="02070309020205020404" pitchFamily="49" charset="0"/>
              </a:rPr>
              <a:t>"</a:t>
            </a:r>
            <a:r>
              <a:rPr lang="en-US" sz="1200" b="0" dirty="0" err="1">
                <a:solidFill>
                  <a:srgbClr val="808080"/>
                </a:solidFill>
                <a:highlight>
                  <a:srgbClr val="FFFFFF"/>
                </a:highlight>
                <a:latin typeface="Courier New" panose="02070309020205020404" pitchFamily="49" charset="0"/>
              </a:rPr>
              <a:t>summary_text</a:t>
            </a:r>
            <a:r>
              <a:rPr lang="en-US" sz="1200" b="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633062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Translation</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But what if there is no model in the language of my data? You can still try to translate the text. The </a:t>
            </a:r>
            <a:r>
              <a:rPr lang="en-US" b="0" i="0" dirty="0">
                <a:solidFill>
                  <a:schemeClr val="bg1"/>
                </a:solidFill>
                <a:effectLst/>
                <a:latin typeface="Roboto" panose="02000000000000000000" pitchFamily="2" charset="0"/>
                <a:hlinkClick r:id="rId2">
                  <a:extLst>
                    <a:ext uri="{A12FA001-AC4F-418D-AE19-62706E023703}">
                      <ahyp:hlinkClr xmlns:ahyp="http://schemas.microsoft.com/office/drawing/2018/hyperlinkcolor" val="tx"/>
                    </a:ext>
                  </a:extLst>
                </a:hlinkClick>
              </a:rPr>
              <a:t>Helsinki NLP team</a:t>
            </a:r>
            <a:r>
              <a:rPr lang="en-US" b="0" i="0" dirty="0">
                <a:solidFill>
                  <a:schemeClr val="bg1"/>
                </a:solidFill>
                <a:effectLst/>
                <a:latin typeface="Roboto" panose="02000000000000000000" pitchFamily="2" charset="0"/>
              </a:rPr>
              <a:t> has provided over 1,000 language pair models for translation 🤯. </a:t>
            </a:r>
            <a:endParaRPr lang="en-US" dirty="0">
              <a:solidFill>
                <a:schemeClr val="bg1"/>
              </a:solidFill>
            </a:endParaRPr>
          </a:p>
        </p:txBody>
      </p:sp>
      <p:sp>
        <p:nvSpPr>
          <p:cNvPr id="8" name="TextBox 7">
            <a:extLst>
              <a:ext uri="{FF2B5EF4-FFF2-40B4-BE49-F238E27FC236}">
                <a16:creationId xmlns:a16="http://schemas.microsoft.com/office/drawing/2014/main" id="{66D5B05A-1BF9-7ED4-369D-49DD13AFACE3}"/>
              </a:ext>
            </a:extLst>
          </p:cNvPr>
          <p:cNvSpPr txBox="1"/>
          <p:nvPr/>
        </p:nvSpPr>
        <p:spPr>
          <a:xfrm>
            <a:off x="5404594" y="2237938"/>
            <a:ext cx="7181105" cy="2677656"/>
          </a:xfrm>
          <a:prstGeom prst="rect">
            <a:avLst/>
          </a:prstGeom>
          <a:noFill/>
        </p:spPr>
        <p:txBody>
          <a:bodyPr wrap="square">
            <a:spAutoFit/>
          </a:bodyPr>
          <a:lstStyle/>
          <a:p>
            <a:r>
              <a:rPr lang="en-US" sz="1400" dirty="0">
                <a:solidFill>
                  <a:srgbClr val="000000"/>
                </a:solidFill>
                <a:highlight>
                  <a:srgbClr val="FFFFFF"/>
                </a:highlight>
                <a:latin typeface="Courier New" panose="02070309020205020404" pitchFamily="49" charset="0"/>
              </a:rPr>
              <a:t>translator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pipeline</a:t>
            </a:r>
            <a:r>
              <a:rPr lang="en-US" sz="1400" b="1" dirty="0">
                <a:solidFill>
                  <a:srgbClr val="000080"/>
                </a:solidFill>
                <a:highlight>
                  <a:srgbClr val="FFFFFF"/>
                </a:highlight>
                <a:latin typeface="Courier New" panose="02070309020205020404" pitchFamily="49" charset="0"/>
              </a:rPr>
              <a:t>(</a:t>
            </a:r>
          </a:p>
          <a:p>
            <a:r>
              <a:rPr lang="en-US" sz="1400" b="1" dirty="0">
                <a:solidFill>
                  <a:srgbClr val="00008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translation_en_to_de</a:t>
            </a:r>
            <a:r>
              <a:rPr lang="en-US" sz="1400" b="0" dirty="0">
                <a:solidFill>
                  <a:srgbClr val="808080"/>
                </a:solidFill>
                <a:highlight>
                  <a:srgbClr val="FFFFFF"/>
                </a:highlight>
                <a:latin typeface="Courier New" panose="02070309020205020404" pitchFamily="49" charset="0"/>
              </a:rPr>
              <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0" dirty="0">
                <a:solidFill>
                  <a:srgbClr val="000000"/>
                </a:solidFill>
                <a:highlight>
                  <a:srgbClr val="FFFFFF"/>
                </a:highlight>
                <a:latin typeface="Courier New" panose="02070309020205020404" pitchFamily="49" charset="0"/>
              </a:rPr>
              <a:t>model</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"Helsinki-NLP/opus-mt-</a:t>
            </a:r>
            <a:r>
              <a:rPr lang="en-US" sz="1400" b="0" dirty="0" err="1">
                <a:solidFill>
                  <a:srgbClr val="808080"/>
                </a:solidFill>
                <a:highlight>
                  <a:srgbClr val="FFFFFF"/>
                </a:highlight>
                <a:latin typeface="Courier New" panose="02070309020205020404" pitchFamily="49" charset="0"/>
              </a:rPr>
              <a:t>en</a:t>
            </a:r>
            <a:r>
              <a:rPr lang="en-US" sz="1400" b="0" dirty="0">
                <a:solidFill>
                  <a:srgbClr val="808080"/>
                </a:solidFill>
                <a:highlight>
                  <a:srgbClr val="FFFFFF"/>
                </a:highlight>
                <a:latin typeface="Courier New" panose="02070309020205020404" pitchFamily="49" charset="0"/>
              </a:rPr>
              <a:t>-de“</a:t>
            </a:r>
          </a:p>
          <a:p>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outputs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translator</a:t>
            </a:r>
            <a:r>
              <a:rPr lang="en-US" sz="1400" b="1" dirty="0">
                <a:solidFill>
                  <a:srgbClr val="000080"/>
                </a:solidFill>
                <a:highlight>
                  <a:srgbClr val="FFFFFF"/>
                </a:highlight>
                <a:latin typeface="Courier New" panose="02070309020205020404" pitchFamily="49" charset="0"/>
              </a:rPr>
              <a:t>(</a:t>
            </a:r>
          </a:p>
          <a:p>
            <a:r>
              <a:rPr lang="en-US" sz="1400" b="1" dirty="0">
                <a:solidFill>
                  <a:srgbClr val="000080"/>
                </a:solidFill>
                <a:highlight>
                  <a:srgbClr val="FFFFFF"/>
                </a:highlight>
                <a:latin typeface="Courier New" panose="02070309020205020404" pitchFamily="49" charset="0"/>
              </a:rPr>
              <a:t>	</a:t>
            </a:r>
            <a:r>
              <a:rPr lang="en-US" sz="1400" b="0" dirty="0">
                <a:solidFill>
                  <a:srgbClr val="000000"/>
                </a:solidFill>
                <a:highlight>
                  <a:srgbClr val="FFFFFF"/>
                </a:highlight>
                <a:latin typeface="Courier New" panose="02070309020205020404" pitchFamily="49" charset="0"/>
              </a:rPr>
              <a:t>text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clean_up_tokenization_spaces</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min_length</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100</a:t>
            </a:r>
          </a:p>
          <a:p>
            <a:r>
              <a:rPr lang="en-US" sz="1400" b="1" dirty="0">
                <a:solidFill>
                  <a:srgbClr val="000080"/>
                </a:solidFill>
                <a:highlight>
                  <a:srgbClr val="FFFFFF"/>
                </a:highlight>
                <a:latin typeface="Courier New" panose="02070309020205020404" pitchFamily="49" charset="0"/>
              </a:rPr>
              <a:t>)</a:t>
            </a:r>
          </a:p>
          <a:p>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outputs</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0</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translation_text</a:t>
            </a:r>
            <a:r>
              <a:rPr lang="en-US" sz="1400" b="0" dirty="0">
                <a:solidFill>
                  <a:srgbClr val="808080"/>
                </a:solidFill>
                <a:highlight>
                  <a:srgbClr val="FFFFFF"/>
                </a:highlight>
                <a:latin typeface="Courier New" panose="02070309020205020404" pitchFamily="49" charset="0"/>
              </a:rPr>
              <a:t>"</a:t>
            </a:r>
            <a:r>
              <a:rPr lang="en-US" sz="14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4020088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455-42E7-62D8-6562-D9BFDA62295F}"/>
              </a:ext>
            </a:extLst>
          </p:cNvPr>
          <p:cNvSpPr>
            <a:spLocks noGrp="1"/>
          </p:cNvSpPr>
          <p:nvPr>
            <p:ph type="title"/>
          </p:nvPr>
        </p:nvSpPr>
        <p:spPr/>
        <p:txBody>
          <a:bodyPr/>
          <a:lstStyle/>
          <a:p>
            <a:r>
              <a:rPr lang="en-US" dirty="0"/>
              <a:t>Zero-shot classification</a:t>
            </a:r>
          </a:p>
        </p:txBody>
      </p:sp>
      <p:sp>
        <p:nvSpPr>
          <p:cNvPr id="6" name="Text Placeholder 5">
            <a:extLst>
              <a:ext uri="{FF2B5EF4-FFF2-40B4-BE49-F238E27FC236}">
                <a16:creationId xmlns:a16="http://schemas.microsoft.com/office/drawing/2014/main" id="{613B1244-7AFA-5541-DCCE-3035B4B64C61}"/>
              </a:ext>
            </a:extLst>
          </p:cNvPr>
          <p:cNvSpPr>
            <a:spLocks noGrp="1"/>
          </p:cNvSpPr>
          <p:nvPr>
            <p:ph type="body" sz="half" idx="2"/>
          </p:nvPr>
        </p:nvSpPr>
        <p:spPr/>
        <p:txBody>
          <a:bodyPr/>
          <a:lstStyle/>
          <a:p>
            <a:r>
              <a:rPr lang="en-US" b="0" i="0" dirty="0">
                <a:solidFill>
                  <a:schemeClr val="bg1"/>
                </a:solidFill>
                <a:effectLst/>
                <a:latin typeface="Roboto" panose="02000000000000000000" pitchFamily="2" charset="0"/>
              </a:rPr>
              <a:t>In zero-shot classification the model receives a text and a list of candidate labels and determines which labels are compatible with the text. Instead of having fixed classes this allows for flexible classification without any labelled data! Usually this is a good first baseline!</a:t>
            </a:r>
            <a:endParaRPr lang="en-US" dirty="0">
              <a:solidFill>
                <a:schemeClr val="bg1"/>
              </a:solidFill>
            </a:endParaRPr>
          </a:p>
        </p:txBody>
      </p:sp>
      <p:sp>
        <p:nvSpPr>
          <p:cNvPr id="11" name="TextBox 10">
            <a:extLst>
              <a:ext uri="{FF2B5EF4-FFF2-40B4-BE49-F238E27FC236}">
                <a16:creationId xmlns:a16="http://schemas.microsoft.com/office/drawing/2014/main" id="{D52AA850-A067-B762-8B9B-3AF5FA5D72C7}"/>
              </a:ext>
            </a:extLst>
          </p:cNvPr>
          <p:cNvSpPr txBox="1"/>
          <p:nvPr/>
        </p:nvSpPr>
        <p:spPr>
          <a:xfrm>
            <a:off x="5060950" y="1295400"/>
            <a:ext cx="8775700" cy="2893100"/>
          </a:xfrm>
          <a:prstGeom prst="rect">
            <a:avLst/>
          </a:prstGeom>
          <a:noFill/>
        </p:spPr>
        <p:txBody>
          <a:bodyPr wrap="square">
            <a:spAutoFit/>
          </a:bodyPr>
          <a:lstStyle/>
          <a:p>
            <a:r>
              <a:rPr lang="en-US" sz="1400" dirty="0" err="1">
                <a:solidFill>
                  <a:srgbClr val="000000"/>
                </a:solidFill>
                <a:highlight>
                  <a:srgbClr val="FFFFFF"/>
                </a:highlight>
                <a:latin typeface="Courier New" panose="02070309020205020404" pitchFamily="49" charset="0"/>
              </a:rPr>
              <a:t>zero_shot_classifier</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pipeline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"zero-shot-classification"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0" dirty="0">
                <a:solidFill>
                  <a:srgbClr val="000000"/>
                </a:solidFill>
                <a:highlight>
                  <a:srgbClr val="FFFFFF"/>
                </a:highlight>
                <a:latin typeface="Courier New" panose="02070309020205020404" pitchFamily="49" charset="0"/>
              </a:rPr>
              <a:t>model</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facebook</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bart</a:t>
            </a:r>
            <a:r>
              <a:rPr lang="en-US" sz="1400" b="0" dirty="0">
                <a:solidFill>
                  <a:srgbClr val="808080"/>
                </a:solidFill>
                <a:highlight>
                  <a:srgbClr val="FFFFFF"/>
                </a:highlight>
                <a:latin typeface="Courier New" panose="02070309020205020404" pitchFamily="49" charset="0"/>
              </a:rPr>
              <a:t>-large-</a:t>
            </a:r>
            <a:r>
              <a:rPr lang="en-US" sz="1400" b="0" dirty="0" err="1">
                <a:solidFill>
                  <a:srgbClr val="808080"/>
                </a:solidFill>
                <a:highlight>
                  <a:srgbClr val="FFFFFF"/>
                </a:highlight>
                <a:latin typeface="Courier New" panose="02070309020205020404" pitchFamily="49" charset="0"/>
              </a:rPr>
              <a:t>mnli</a:t>
            </a:r>
            <a:r>
              <a:rPr lang="en-US" sz="1400" b="0" dirty="0">
                <a:solidFill>
                  <a:srgbClr val="808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text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"This is a course about the Transformers library"</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classes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"education"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"politics"</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"business"</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outputs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zero_shot_classifier</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text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candidate_labels</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classes</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"Zero Shot Classification:\n"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f"Input</a:t>
            </a:r>
            <a:r>
              <a:rPr lang="en-US" sz="1400" b="0" dirty="0">
                <a:solidFill>
                  <a:srgbClr val="808080"/>
                </a:solidFill>
                <a:highlight>
                  <a:srgbClr val="FFFFFF"/>
                </a:highlight>
                <a:latin typeface="Courier New" panose="02070309020205020404" pitchFamily="49" charset="0"/>
              </a:rPr>
              <a:t> Text: {</a:t>
            </a:r>
            <a:r>
              <a:rPr lang="en-US" sz="1400" b="0" dirty="0">
                <a:solidFill>
                  <a:srgbClr val="000000"/>
                </a:solidFill>
                <a:highlight>
                  <a:srgbClr val="FFFFFF"/>
                </a:highlight>
                <a:latin typeface="Courier New" panose="02070309020205020404" pitchFamily="49" charset="0"/>
              </a:rPr>
              <a:t>text</a:t>
            </a:r>
            <a:r>
              <a:rPr lang="en-US" sz="1400" b="0" dirty="0">
                <a:solidFill>
                  <a:srgbClr val="808080"/>
                </a:solidFill>
                <a:highlight>
                  <a:srgbClr val="FFFFFF"/>
                </a:highlight>
                <a:latin typeface="Courier New" panose="02070309020205020404" pitchFamily="49" charset="0"/>
              </a:rPr>
              <a:t>}\n"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880088"/>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outputs</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p:txBody>
      </p:sp>
      <p:pic>
        <p:nvPicPr>
          <p:cNvPr id="13" name="Picture 12">
            <a:extLst>
              <a:ext uri="{FF2B5EF4-FFF2-40B4-BE49-F238E27FC236}">
                <a16:creationId xmlns:a16="http://schemas.microsoft.com/office/drawing/2014/main" id="{DADB1614-EBDE-D808-A63D-782C628E2DDF}"/>
              </a:ext>
            </a:extLst>
          </p:cNvPr>
          <p:cNvPicPr>
            <a:picLocks noChangeAspect="1"/>
          </p:cNvPicPr>
          <p:nvPr/>
        </p:nvPicPr>
        <p:blipFill>
          <a:blip r:embed="rId2"/>
          <a:stretch>
            <a:fillRect/>
          </a:stretch>
        </p:blipFill>
        <p:spPr>
          <a:xfrm>
            <a:off x="5300663" y="4370119"/>
            <a:ext cx="6611938" cy="1654760"/>
          </a:xfrm>
          <a:prstGeom prst="rect">
            <a:avLst/>
          </a:prstGeom>
        </p:spPr>
      </p:pic>
    </p:spTree>
    <p:extLst>
      <p:ext uri="{BB962C8B-B14F-4D97-AF65-F5344CB8AC3E}">
        <p14:creationId xmlns:p14="http://schemas.microsoft.com/office/powerpoint/2010/main" val="3544330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04C4-D46C-FBB9-1123-BE0D35A84D0D}"/>
              </a:ext>
            </a:extLst>
          </p:cNvPr>
          <p:cNvSpPr>
            <a:spLocks noGrp="1"/>
          </p:cNvSpPr>
          <p:nvPr>
            <p:ph type="title"/>
          </p:nvPr>
        </p:nvSpPr>
        <p:spPr/>
        <p:txBody>
          <a:bodyPr/>
          <a:lstStyle/>
          <a:p>
            <a:r>
              <a:rPr lang="en-US" dirty="0"/>
              <a:t>Cleanup models and datasets</a:t>
            </a:r>
          </a:p>
        </p:txBody>
      </p:sp>
      <p:sp>
        <p:nvSpPr>
          <p:cNvPr id="3" name="Content Placeholder 2">
            <a:extLst>
              <a:ext uri="{FF2B5EF4-FFF2-40B4-BE49-F238E27FC236}">
                <a16:creationId xmlns:a16="http://schemas.microsoft.com/office/drawing/2014/main" id="{A57F8255-6D52-0E8C-7322-B24CCCFC0F92}"/>
              </a:ext>
            </a:extLst>
          </p:cNvPr>
          <p:cNvSpPr>
            <a:spLocks noGrp="1"/>
          </p:cNvSpPr>
          <p:nvPr>
            <p:ph idx="1"/>
          </p:nvPr>
        </p:nvSpPr>
        <p:spPr/>
        <p:txBody>
          <a:bodyPr/>
          <a:lstStyle/>
          <a:p>
            <a:r>
              <a:rPr lang="en-US" dirty="0"/>
              <a:t>You can delete your entire hugging face cache by just removing the cache directory.</a:t>
            </a:r>
          </a:p>
          <a:p>
            <a:pPr lvl="1"/>
            <a:r>
              <a:rPr lang="en-US" dirty="0">
                <a:latin typeface="Courier New" panose="02070309020205020404" pitchFamily="49" charset="0"/>
                <a:cs typeface="Courier New" panose="02070309020205020404" pitchFamily="49" charset="0"/>
              </a:rPr>
              <a:t>rm –rf $HF_HOME</a:t>
            </a:r>
          </a:p>
          <a:p>
            <a:r>
              <a:rPr lang="en-US" dirty="0"/>
              <a:t>If you want to be more selective, try the command:</a:t>
            </a:r>
          </a:p>
          <a:p>
            <a:pPr lvl="1"/>
            <a:r>
              <a:rPr lang="en-US" dirty="0">
                <a:latin typeface="Courier New" panose="02070309020205020404" pitchFamily="49" charset="0"/>
                <a:cs typeface="Courier New" panose="02070309020205020404" pitchFamily="49" charset="0"/>
              </a:rPr>
              <a:t>huggingface-cli delete-cache</a:t>
            </a:r>
          </a:p>
        </p:txBody>
      </p:sp>
    </p:spTree>
    <p:extLst>
      <p:ext uri="{BB962C8B-B14F-4D97-AF65-F5344CB8AC3E}">
        <p14:creationId xmlns:p14="http://schemas.microsoft.com/office/powerpoint/2010/main" val="9380935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856B-AAAB-21A5-9957-5CEB37799AEE}"/>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F3AE5975-FB15-5D09-24D6-1D9F05C74F50}"/>
              </a:ext>
            </a:extLst>
          </p:cNvPr>
          <p:cNvSpPr>
            <a:spLocks noGrp="1"/>
          </p:cNvSpPr>
          <p:nvPr>
            <p:ph idx="1"/>
          </p:nvPr>
        </p:nvSpPr>
        <p:spPr/>
        <p:txBody>
          <a:bodyPr/>
          <a:lstStyle/>
          <a:p>
            <a:r>
              <a:rPr lang="en-US" dirty="0"/>
              <a:t>A great majority of the material from these slides was adapted from the open-source hugging face educational materials</a:t>
            </a:r>
          </a:p>
          <a:p>
            <a:pPr lvl="1"/>
            <a:r>
              <a:rPr lang="en-US" dirty="0">
                <a:hlinkClick r:id="rId2"/>
              </a:rPr>
              <a:t>https://huggingface.co/course</a:t>
            </a:r>
            <a:endParaRPr lang="en-US" dirty="0"/>
          </a:p>
          <a:p>
            <a:pPr lvl="1"/>
            <a:r>
              <a:rPr lang="en-US" dirty="0">
                <a:hlinkClick r:id="rId3"/>
              </a:rPr>
              <a:t>https://colab.research.google.com/github/huggingface/education-toolkit/blob/main/03_getting-started-with-transformers.ipynb</a:t>
            </a:r>
            <a:endParaRPr lang="en-US" dirty="0"/>
          </a:p>
          <a:p>
            <a:r>
              <a:rPr lang="en-US" dirty="0"/>
              <a:t>Other sources for figures and text are indicated throughout the slides.</a:t>
            </a:r>
          </a:p>
        </p:txBody>
      </p:sp>
    </p:spTree>
    <p:extLst>
      <p:ext uri="{BB962C8B-B14F-4D97-AF65-F5344CB8AC3E}">
        <p14:creationId xmlns:p14="http://schemas.microsoft.com/office/powerpoint/2010/main" val="2586155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C3702-76EA-CEB0-D05D-85C97F3A008E}"/>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71993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91C0-9C83-4A0F-8D42-299CDEC972AA}"/>
              </a:ext>
            </a:extLst>
          </p:cNvPr>
          <p:cNvSpPr>
            <a:spLocks noGrp="1"/>
          </p:cNvSpPr>
          <p:nvPr>
            <p:ph type="title"/>
          </p:nvPr>
        </p:nvSpPr>
        <p:spPr/>
        <p:txBody>
          <a:bodyPr/>
          <a:lstStyle/>
          <a:p>
            <a:r>
              <a:rPr lang="en-US" dirty="0"/>
              <a:t>Neural Language Models</a:t>
            </a:r>
            <a:br>
              <a:rPr lang="en-US" dirty="0"/>
            </a:br>
            <a:endParaRPr lang="en-US" dirty="0"/>
          </a:p>
        </p:txBody>
      </p:sp>
      <p:sp>
        <p:nvSpPr>
          <p:cNvPr id="3" name="Content Placeholder 2">
            <a:extLst>
              <a:ext uri="{FF2B5EF4-FFF2-40B4-BE49-F238E27FC236}">
                <a16:creationId xmlns:a16="http://schemas.microsoft.com/office/drawing/2014/main" id="{7DBC3232-3730-458E-8044-145808DF8C6F}"/>
              </a:ext>
            </a:extLst>
          </p:cNvPr>
          <p:cNvSpPr>
            <a:spLocks noGrp="1"/>
          </p:cNvSpPr>
          <p:nvPr>
            <p:ph idx="1"/>
          </p:nvPr>
        </p:nvSpPr>
        <p:spPr>
          <a:xfrm>
            <a:off x="755650" y="2521527"/>
            <a:ext cx="10515600" cy="4145973"/>
          </a:xfrm>
        </p:spPr>
        <p:txBody>
          <a:bodyPr>
            <a:normAutofit fontScale="32500" lnSpcReduction="20000"/>
          </a:bodyPr>
          <a:lstStyle/>
          <a:p>
            <a:r>
              <a:rPr lang="en-US" sz="5100" dirty="0"/>
              <a:t>Classical probabilistic language models compute word co-occurrence statistics directly from the text.</a:t>
            </a:r>
          </a:p>
          <a:p>
            <a:r>
              <a:rPr lang="en-US" sz="5100" dirty="0"/>
              <a:t>As </a:t>
            </a:r>
            <a:r>
              <a:rPr lang="en-US" sz="5100" b="1" dirty="0"/>
              <a:t>n</a:t>
            </a:r>
            <a:r>
              <a:rPr lang="en-US" sz="5100" dirty="0"/>
              <a:t> in </a:t>
            </a:r>
            <a:r>
              <a:rPr lang="en-US" sz="5100" b="1" dirty="0"/>
              <a:t>n-gram</a:t>
            </a:r>
            <a:r>
              <a:rPr lang="en-US" sz="5100" dirty="0"/>
              <a:t> increases this scales very poorly. Two main problems: </a:t>
            </a:r>
          </a:p>
          <a:p>
            <a:pPr lvl="1"/>
            <a:r>
              <a:rPr lang="en-US" sz="5100" dirty="0"/>
              <a:t>Too many n-grams! This is the context problem. We can’t represent context efficiently.</a:t>
            </a:r>
          </a:p>
          <a:p>
            <a:pPr lvl="1"/>
            <a:r>
              <a:rPr lang="en-US" sz="5100" dirty="0"/>
              <a:t>Related to this is a sparsity problem, most n-grams never even occur! </a:t>
            </a:r>
          </a:p>
          <a:p>
            <a:pPr algn="l" fontAlgn="base"/>
            <a:r>
              <a:rPr lang="en-US" sz="5100" b="0" dirty="0">
                <a:effectLst/>
              </a:rPr>
              <a:t>The neural network approach to language modeling can be described using the three following model properties, taken from “</a:t>
            </a:r>
            <a:r>
              <a:rPr lang="en-US" sz="5100" b="0" u="none" strike="noStrike" dirty="0">
                <a:effectLst/>
                <a:hlinkClick r:id="rId2">
                  <a:extLst>
                    <a:ext uri="{A12FA001-AC4F-418D-AE19-62706E023703}">
                      <ahyp:hlinkClr xmlns:ahyp="http://schemas.microsoft.com/office/drawing/2018/hyperlinkcolor" val="tx"/>
                    </a:ext>
                  </a:extLst>
                </a:hlinkClick>
              </a:rPr>
              <a:t>A Neural Probabilistic Language Model</a:t>
            </a:r>
            <a:r>
              <a:rPr lang="en-US" sz="5100" b="0" dirty="0">
                <a:effectLst/>
              </a:rPr>
              <a:t>“, 2003.</a:t>
            </a:r>
          </a:p>
          <a:p>
            <a:pPr lvl="1" fontAlgn="base">
              <a:buFont typeface="+mj-lt"/>
              <a:buAutoNum type="arabicPeriod"/>
            </a:pPr>
            <a:r>
              <a:rPr lang="en-US" sz="5100" b="0" i="0" dirty="0">
                <a:effectLst/>
              </a:rPr>
              <a:t>Associate each word in the vocabulary with a distributed word feature vector.</a:t>
            </a:r>
          </a:p>
          <a:p>
            <a:pPr lvl="1" fontAlgn="base">
              <a:buFont typeface="+mj-lt"/>
              <a:buAutoNum type="arabicPeriod"/>
            </a:pPr>
            <a:r>
              <a:rPr lang="en-US" sz="5100" b="0" i="0" dirty="0">
                <a:effectLst/>
              </a:rPr>
              <a:t>Express the joint probability function of word sequences in terms of the feature vectors of these words in the sequence.</a:t>
            </a:r>
          </a:p>
          <a:p>
            <a:pPr lvl="1" fontAlgn="base">
              <a:buFont typeface="+mj-lt"/>
              <a:buAutoNum type="arabicPeriod"/>
            </a:pPr>
            <a:r>
              <a:rPr lang="en-US" sz="5100" b="0" i="0" dirty="0">
                <a:effectLst/>
              </a:rPr>
              <a:t>Learn simultaneously the word feature vector and the parameters of the probability function.</a:t>
            </a:r>
          </a:p>
          <a:p>
            <a:pPr marL="0" indent="0">
              <a:buNone/>
            </a:pPr>
            <a:endParaRPr lang="en-US" dirty="0"/>
          </a:p>
        </p:txBody>
      </p:sp>
    </p:spTree>
    <p:extLst>
      <p:ext uri="{BB962C8B-B14F-4D97-AF65-F5344CB8AC3E}">
        <p14:creationId xmlns:p14="http://schemas.microsoft.com/office/powerpoint/2010/main" val="250618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A3645-7981-47A8-B297-D2098ECED654}"/>
              </a:ext>
            </a:extLst>
          </p:cNvPr>
          <p:cNvSpPr txBox="1"/>
          <p:nvPr/>
        </p:nvSpPr>
        <p:spPr>
          <a:xfrm>
            <a:off x="7103226" y="6488668"/>
            <a:ext cx="6097384" cy="369332"/>
          </a:xfrm>
          <a:prstGeom prst="rect">
            <a:avLst/>
          </a:prstGeom>
          <a:noFill/>
        </p:spPr>
        <p:txBody>
          <a:bodyPr wrap="square">
            <a:spAutoFit/>
          </a:bodyPr>
          <a:lstStyle/>
          <a:p>
            <a:r>
              <a:rPr lang="en-US" b="0" i="0" dirty="0">
                <a:solidFill>
                  <a:srgbClr val="757575"/>
                </a:solidFill>
                <a:effectLst/>
                <a:latin typeface="sohne"/>
              </a:rPr>
              <a:t>Embeddings eliminate the sparsity problem. </a:t>
            </a:r>
            <a:r>
              <a:rPr lang="en-US" b="0" i="0" u="sng" dirty="0">
                <a:effectLst/>
                <a:latin typeface="sohne"/>
                <a:hlinkClick r:id="rId2"/>
              </a:rPr>
              <a:t>Source</a:t>
            </a:r>
            <a:endParaRPr lang="en-US" dirty="0"/>
          </a:p>
        </p:txBody>
      </p:sp>
      <p:pic>
        <p:nvPicPr>
          <p:cNvPr id="5" name="Picture 4">
            <a:extLst>
              <a:ext uri="{FF2B5EF4-FFF2-40B4-BE49-F238E27FC236}">
                <a16:creationId xmlns:a16="http://schemas.microsoft.com/office/drawing/2014/main" id="{4C9A0EC6-70B5-4A13-B7D1-2CF63176393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3337" y="2328158"/>
            <a:ext cx="6282463" cy="4230360"/>
          </a:xfrm>
          <a:prstGeom prst="rect">
            <a:avLst/>
          </a:prstGeom>
        </p:spPr>
      </p:pic>
      <p:sp>
        <p:nvSpPr>
          <p:cNvPr id="6" name="Title 1">
            <a:extLst>
              <a:ext uri="{FF2B5EF4-FFF2-40B4-BE49-F238E27FC236}">
                <a16:creationId xmlns:a16="http://schemas.microsoft.com/office/drawing/2014/main" id="{BCF6FBB8-8886-22C6-2C29-11372ED6E6FB}"/>
              </a:ext>
            </a:extLst>
          </p:cNvPr>
          <p:cNvSpPr>
            <a:spLocks noGrp="1"/>
          </p:cNvSpPr>
          <p:nvPr>
            <p:ph type="title"/>
          </p:nvPr>
        </p:nvSpPr>
        <p:spPr>
          <a:xfrm>
            <a:off x="1154954" y="973668"/>
            <a:ext cx="8761413" cy="706964"/>
          </a:xfrm>
        </p:spPr>
        <p:txBody>
          <a:bodyPr/>
          <a:lstStyle/>
          <a:p>
            <a:r>
              <a:rPr lang="en-US" sz="3200" dirty="0"/>
              <a:t>A fixed window language model</a:t>
            </a:r>
          </a:p>
        </p:txBody>
      </p:sp>
    </p:spTree>
    <p:extLst>
      <p:ext uri="{BB962C8B-B14F-4D97-AF65-F5344CB8AC3E}">
        <p14:creationId xmlns:p14="http://schemas.microsoft.com/office/powerpoint/2010/main" val="17804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C38E-FFCE-4BDE-8A04-8610538DB836}"/>
              </a:ext>
            </a:extLst>
          </p:cNvPr>
          <p:cNvSpPr>
            <a:spLocks noGrp="1"/>
          </p:cNvSpPr>
          <p:nvPr>
            <p:ph type="title"/>
          </p:nvPr>
        </p:nvSpPr>
        <p:spPr/>
        <p:txBody>
          <a:bodyPr/>
          <a:lstStyle/>
          <a:p>
            <a:r>
              <a:rPr lang="en-US" dirty="0"/>
              <a:t>Learn via stochastic gradient descent</a:t>
            </a:r>
            <a:br>
              <a:rPr lang="en-US" dirty="0"/>
            </a:br>
            <a:endParaRPr lang="en-US" dirty="0"/>
          </a:p>
        </p:txBody>
      </p:sp>
      <p:pic>
        <p:nvPicPr>
          <p:cNvPr id="15362" name="Picture 2">
            <a:extLst>
              <a:ext uri="{FF2B5EF4-FFF2-40B4-BE49-F238E27FC236}">
                <a16:creationId xmlns:a16="http://schemas.microsoft.com/office/drawing/2014/main" id="{0ED9F488-40DA-4D1C-868C-15017C960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32" y="3003175"/>
            <a:ext cx="57150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Figure 2: Unlike in gradient descent, the value of the cost function does not necessarily decrease with each iteration in stochastic gradient descent. Even if the error on one particular training example is reduced, it is possible (and in the beginning, almost as likely) that the error on the entire training set will increase. With proper tuning of the learning rate, however, stochastic gradient descent will approach the same minimum as gradient descent. (Source: BogoToBogo)">
            <a:extLst>
              <a:ext uri="{FF2B5EF4-FFF2-40B4-BE49-F238E27FC236}">
                <a16:creationId xmlns:a16="http://schemas.microsoft.com/office/drawing/2014/main" id="{0536CB75-C128-41EB-B2B2-753A2DEDB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175" y="2296982"/>
            <a:ext cx="5593193" cy="415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4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BC708E3-DFA7-4388-A071-CA0A6339F5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6420" y="2376923"/>
            <a:ext cx="5915072" cy="4417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F5ACDC-B572-405F-9BF5-50F4B64A28B9}"/>
              </a:ext>
            </a:extLst>
          </p:cNvPr>
          <p:cNvSpPr txBox="1"/>
          <p:nvPr/>
        </p:nvSpPr>
        <p:spPr>
          <a:xfrm>
            <a:off x="11120351" y="6332815"/>
            <a:ext cx="6097384" cy="369332"/>
          </a:xfrm>
          <a:prstGeom prst="rect">
            <a:avLst/>
          </a:prstGeom>
          <a:noFill/>
        </p:spPr>
        <p:txBody>
          <a:bodyPr wrap="square">
            <a:spAutoFit/>
          </a:bodyPr>
          <a:lstStyle/>
          <a:p>
            <a:r>
              <a:rPr lang="en-US" dirty="0">
                <a:hlinkClick r:id="rId3"/>
              </a:rPr>
              <a:t>Source</a:t>
            </a:r>
            <a:endParaRPr lang="en-US" dirty="0"/>
          </a:p>
        </p:txBody>
      </p:sp>
      <p:sp>
        <p:nvSpPr>
          <p:cNvPr id="2" name="Title 1">
            <a:extLst>
              <a:ext uri="{FF2B5EF4-FFF2-40B4-BE49-F238E27FC236}">
                <a16:creationId xmlns:a16="http://schemas.microsoft.com/office/drawing/2014/main" id="{25CB6CD2-316A-D02D-551D-8488EF22AB01}"/>
              </a:ext>
            </a:extLst>
          </p:cNvPr>
          <p:cNvSpPr>
            <a:spLocks noGrp="1"/>
          </p:cNvSpPr>
          <p:nvPr>
            <p:ph type="title"/>
          </p:nvPr>
        </p:nvSpPr>
        <p:spPr>
          <a:xfrm>
            <a:off x="1154954" y="973668"/>
            <a:ext cx="8761413" cy="706964"/>
          </a:xfrm>
        </p:spPr>
        <p:txBody>
          <a:bodyPr/>
          <a:lstStyle/>
          <a:p>
            <a:r>
              <a:rPr lang="en-US" sz="3200" dirty="0"/>
              <a:t>Word Vectors\Embedding Example</a:t>
            </a:r>
          </a:p>
        </p:txBody>
      </p:sp>
    </p:spTree>
    <p:extLst>
      <p:ext uri="{BB962C8B-B14F-4D97-AF65-F5344CB8AC3E}">
        <p14:creationId xmlns:p14="http://schemas.microsoft.com/office/powerpoint/2010/main" val="221040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2447</TotalTime>
  <Words>4218</Words>
  <Application>Microsoft Office PowerPoint</Application>
  <PresentationFormat>Widescreen</PresentationFormat>
  <Paragraphs>391</Paragraphs>
  <Slides>57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-apple-system</vt:lpstr>
      <vt:lpstr>Arial</vt:lpstr>
      <vt:lpstr>Calibri</vt:lpstr>
      <vt:lpstr>Century Gothic</vt:lpstr>
      <vt:lpstr>Charter</vt:lpstr>
      <vt:lpstr>Courier New</vt:lpstr>
      <vt:lpstr>Inter</vt:lpstr>
      <vt:lpstr>kepler-std-display</vt:lpstr>
      <vt:lpstr>Lucida Grande</vt:lpstr>
      <vt:lpstr>Roboto</vt:lpstr>
      <vt:lpstr>sohne</vt:lpstr>
      <vt:lpstr>Source Sans Pro</vt:lpstr>
      <vt:lpstr>Wingdings 3</vt:lpstr>
      <vt:lpstr>Ion Boardroom</vt:lpstr>
      <vt:lpstr>Getting Started with Transformers for Language Modeling</vt:lpstr>
      <vt:lpstr>Goals</vt:lpstr>
      <vt:lpstr>What is natural language processing (NLP)?</vt:lpstr>
      <vt:lpstr>Why is it hard?</vt:lpstr>
      <vt:lpstr>What is a language model? </vt:lpstr>
      <vt:lpstr>Neural Language Models </vt:lpstr>
      <vt:lpstr>A fixed window language model</vt:lpstr>
      <vt:lpstr>Learn via stochastic gradient descent </vt:lpstr>
      <vt:lpstr>Word Vectors\Embedding Example</vt:lpstr>
      <vt:lpstr>How to deal with context?</vt:lpstr>
      <vt:lpstr>NLP since 2017</vt:lpstr>
      <vt:lpstr>Transformer Model Highlights</vt:lpstr>
      <vt:lpstr>Transformer Model Highlights</vt:lpstr>
      <vt:lpstr>Model Size</vt:lpstr>
      <vt:lpstr>Compute</vt:lpstr>
      <vt:lpstr>Use Smaller Models</vt:lpstr>
      <vt:lpstr>Model Types</vt:lpstr>
      <vt:lpstr>Model Types</vt:lpstr>
      <vt:lpstr>Model Types</vt:lpstr>
      <vt:lpstr>Model Types</vt:lpstr>
      <vt:lpstr>Example Transformer: GPT </vt:lpstr>
      <vt:lpstr>Example Transformer: GPT </vt:lpstr>
      <vt:lpstr>Self-attention: high level intuition</vt:lpstr>
      <vt:lpstr>Self-attention</vt:lpstr>
      <vt:lpstr>Pre-training vs Fine-tuning</vt:lpstr>
      <vt:lpstr>Hugging Face</vt:lpstr>
      <vt:lpstr>Follow along with Google Colab</vt:lpstr>
      <vt:lpstr>Setup on Princeton HPC Resources</vt:lpstr>
      <vt:lpstr>setup_python_env.sh</vt:lpstr>
      <vt:lpstr>Cache datasets\models on scratch</vt:lpstr>
      <vt:lpstr>Downloading models and datasets</vt:lpstr>
      <vt:lpstr>Example error of failed download from worker node.</vt:lpstr>
      <vt:lpstr>Downloading models and datasets</vt:lpstr>
      <vt:lpstr>Models and datasets are big</vt:lpstr>
      <vt:lpstr>Cleanup models and datasets</vt:lpstr>
      <vt:lpstr>Pipelines</vt:lpstr>
      <vt:lpstr>Run: Pipeline Examples</vt:lpstr>
      <vt:lpstr>Run: Pipeline Examples</vt:lpstr>
      <vt:lpstr>run_pipelines.sh</vt:lpstr>
      <vt:lpstr>run_pipelines.sh</vt:lpstr>
      <vt:lpstr>run_pipelines.sh</vt:lpstr>
      <vt:lpstr>run_pipelines.sh</vt:lpstr>
      <vt:lpstr>run_pipelines.sh</vt:lpstr>
      <vt:lpstr>Sentiment Analysis</vt:lpstr>
      <vt:lpstr>Pipelines – Example Text</vt:lpstr>
      <vt:lpstr>Sentiment Analysis</vt:lpstr>
      <vt:lpstr>Named Entity Recognition (NER)</vt:lpstr>
      <vt:lpstr>Named Entity Recognition (NER)</vt:lpstr>
      <vt:lpstr>Question Answering</vt:lpstr>
      <vt:lpstr>Question Answering</vt:lpstr>
      <vt:lpstr>Summarization</vt:lpstr>
      <vt:lpstr>Summarization</vt:lpstr>
      <vt:lpstr>Translation</vt:lpstr>
      <vt:lpstr>Zero-shot classification</vt:lpstr>
      <vt:lpstr>Cleanup models and datasets</vt:lpstr>
      <vt:lpstr>Thanks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Transformers for Language Modeling</dc:title>
  <dc:creator>David Turner</dc:creator>
  <cp:lastModifiedBy>David Turner</cp:lastModifiedBy>
  <cp:revision>67</cp:revision>
  <dcterms:created xsi:type="dcterms:W3CDTF">2022-11-01T16:04:08Z</dcterms:created>
  <dcterms:modified xsi:type="dcterms:W3CDTF">2022-11-03T16:45:53Z</dcterms:modified>
</cp:coreProperties>
</file>