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60"/>
  </p:notesMasterIdLst>
  <p:handoutMasterIdLst>
    <p:handoutMasterId r:id="rId61"/>
  </p:handoutMasterIdLst>
  <p:sldIdLst>
    <p:sldId id="294" r:id="rId2"/>
    <p:sldId id="408" r:id="rId3"/>
    <p:sldId id="396" r:id="rId4"/>
    <p:sldId id="345" r:id="rId5"/>
    <p:sldId id="375" r:id="rId6"/>
    <p:sldId id="388" r:id="rId7"/>
    <p:sldId id="346" r:id="rId8"/>
    <p:sldId id="389" r:id="rId9"/>
    <p:sldId id="409" r:id="rId10"/>
    <p:sldId id="296" r:id="rId11"/>
    <p:sldId id="376" r:id="rId12"/>
    <p:sldId id="347" r:id="rId13"/>
    <p:sldId id="367" r:id="rId14"/>
    <p:sldId id="368" r:id="rId15"/>
    <p:sldId id="369" r:id="rId16"/>
    <p:sldId id="374" r:id="rId17"/>
    <p:sldId id="371" r:id="rId18"/>
    <p:sldId id="373" r:id="rId19"/>
    <p:sldId id="348" r:id="rId20"/>
    <p:sldId id="351" r:id="rId21"/>
    <p:sldId id="378" r:id="rId22"/>
    <p:sldId id="379" r:id="rId23"/>
    <p:sldId id="410" r:id="rId24"/>
    <p:sldId id="394" r:id="rId25"/>
    <p:sldId id="395" r:id="rId26"/>
    <p:sldId id="402" r:id="rId27"/>
    <p:sldId id="403" r:id="rId28"/>
    <p:sldId id="406" r:id="rId29"/>
    <p:sldId id="405" r:id="rId30"/>
    <p:sldId id="407" r:id="rId31"/>
    <p:sldId id="411" r:id="rId32"/>
    <p:sldId id="350" r:id="rId33"/>
    <p:sldId id="353" r:id="rId34"/>
    <p:sldId id="354" r:id="rId35"/>
    <p:sldId id="352" r:id="rId36"/>
    <p:sldId id="355" r:id="rId37"/>
    <p:sldId id="393" r:id="rId38"/>
    <p:sldId id="412" r:id="rId39"/>
    <p:sldId id="391" r:id="rId40"/>
    <p:sldId id="414" r:id="rId41"/>
    <p:sldId id="392" r:id="rId42"/>
    <p:sldId id="413" r:id="rId43"/>
    <p:sldId id="358" r:id="rId44"/>
    <p:sldId id="359" r:id="rId45"/>
    <p:sldId id="380" r:id="rId46"/>
    <p:sldId id="381" r:id="rId47"/>
    <p:sldId id="360" r:id="rId48"/>
    <p:sldId id="361" r:id="rId49"/>
    <p:sldId id="382" r:id="rId50"/>
    <p:sldId id="383" r:id="rId51"/>
    <p:sldId id="362" r:id="rId52"/>
    <p:sldId id="363" r:id="rId53"/>
    <p:sldId id="364" r:id="rId54"/>
    <p:sldId id="365" r:id="rId55"/>
    <p:sldId id="366" r:id="rId56"/>
    <p:sldId id="415" r:id="rId57"/>
    <p:sldId id="386" r:id="rId58"/>
    <p:sldId id="291" r:id="rId59"/>
  </p:sldIdLst>
  <p:sldSz cx="9144000" cy="6858000" type="screen4x3"/>
  <p:notesSz cx="6797675" cy="9926638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6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8C8D"/>
    <a:srgbClr val="3493DB"/>
    <a:srgbClr val="525559"/>
    <a:srgbClr val="ECF0F1"/>
    <a:srgbClr val="CCE5F6"/>
    <a:srgbClr val="99CBED"/>
    <a:srgbClr val="A9B3AC"/>
    <a:srgbClr val="D4D5D6"/>
    <a:srgbClr val="63CBED"/>
    <a:srgbClr val="BDC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69" autoAdjust="0"/>
    <p:restoredTop sz="94681"/>
  </p:normalViewPr>
  <p:slideViewPr>
    <p:cSldViewPr snapToGrid="0" snapToObjects="1">
      <p:cViewPr>
        <p:scale>
          <a:sx n="110" d="100"/>
          <a:sy n="110" d="100"/>
        </p:scale>
        <p:origin x="1152" y="-64"/>
      </p:cViewPr>
      <p:guideLst>
        <p:guide orient="horz" pos="4319"/>
        <p:guide pos="56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3240" y="-8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5F44A-B828-9E46-BE33-F7A33EE014EE}" type="datetimeFigureOut">
              <a:rPr lang="es-ES_tradnl" smtClean="0"/>
              <a:t>3/7/17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42B03-7D01-264B-BBB3-23511A859DB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10BC0-6EDF-E04B-8400-9D671E6ED9CF}" type="datetimeFigureOut">
              <a:rPr lang="es-ES_tradnl" smtClean="0"/>
              <a:t>3/7/17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B65C1-2E2E-EA40-9885-4DE0E54DBE2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864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650" y="210786"/>
            <a:ext cx="807804" cy="30975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0" y="1548447"/>
            <a:ext cx="3301999" cy="754915"/>
          </a:xfrm>
          <a:prstGeom prst="rect">
            <a:avLst/>
          </a:prstGeom>
          <a:solidFill>
            <a:srgbClr val="3493DB"/>
          </a:solidFill>
        </p:spPr>
        <p:txBody>
          <a:bodyPr anchor="ctr" anchorCtr="0"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pic>
        <p:nvPicPr>
          <p:cNvPr id="10" name="Picture 2" descr="C:\Users\igo\Desktop\logo-comunytek-claim-rgb-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0" y="198000"/>
            <a:ext cx="1162800" cy="33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35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36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002PR0061R01</a:t>
            </a:r>
          </a:p>
        </p:txBody>
      </p:sp>
      <p:sp>
        <p:nvSpPr>
          <p:cNvPr id="11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‹#›</a:t>
            </a:fld>
            <a:endParaRPr lang="es-ES" dirty="0" smtClean="0"/>
          </a:p>
        </p:txBody>
      </p:sp>
      <p:sp>
        <p:nvSpPr>
          <p:cNvPr id="12" name="Marcador de pie de página 3"/>
          <p:cNvSpPr txBox="1">
            <a:spLocks/>
          </p:cNvSpPr>
          <p:nvPr userDrawn="1"/>
        </p:nvSpPr>
        <p:spPr>
          <a:xfrm>
            <a:off x="5634000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DLT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DETALLE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1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3533172" y="1548446"/>
            <a:ext cx="5610828" cy="4042729"/>
          </a:xfrm>
        </p:spPr>
        <p:txBody>
          <a:bodyPr/>
          <a:lstStyle/>
          <a:p>
            <a:endParaRPr lang="es-ES_tradnl"/>
          </a:p>
        </p:txBody>
      </p:sp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0" y="1548447"/>
            <a:ext cx="3301999" cy="754915"/>
          </a:xfrm>
          <a:prstGeom prst="rect">
            <a:avLst/>
          </a:prstGeom>
          <a:solidFill>
            <a:srgbClr val="3493DB"/>
          </a:solidFill>
        </p:spPr>
        <p:txBody>
          <a:bodyPr anchor="ctr" anchorCtr="0">
            <a:normAutofit/>
          </a:bodyPr>
          <a:lstStyle>
            <a:lvl1pPr algn="l">
              <a:defRPr sz="24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sp>
        <p:nvSpPr>
          <p:cNvPr id="26" name="Marcador de texto 30"/>
          <p:cNvSpPr>
            <a:spLocks noGrp="1"/>
          </p:cNvSpPr>
          <p:nvPr>
            <p:ph type="body" sz="quarter" idx="15" hasCustomPrompt="1"/>
          </p:nvPr>
        </p:nvSpPr>
        <p:spPr>
          <a:xfrm>
            <a:off x="-9058" y="2496156"/>
            <a:ext cx="2630348" cy="603538"/>
          </a:xfrm>
          <a:solidFill>
            <a:srgbClr val="95A5A6"/>
          </a:solidFill>
        </p:spPr>
        <p:txBody>
          <a:bodyPr vert="horz" anchor="ctr" anchorCtr="0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dirty="0"/>
              <a:t>Clic para subtítulo</a:t>
            </a:r>
            <a:endParaRPr lang="es-ES_tradnl" dirty="0"/>
          </a:p>
        </p:txBody>
      </p:sp>
      <p:pic>
        <p:nvPicPr>
          <p:cNvPr id="11" name="Picture 2" descr="C:\Users\igo\Desktop\logo-comunytek-claim-rgb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0" y="198000"/>
            <a:ext cx="1162800" cy="33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46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‹#›</a:t>
            </a:fld>
            <a:endParaRPr lang="es-ES" dirty="0" smtClean="0"/>
          </a:p>
        </p:txBody>
      </p:sp>
      <p:sp>
        <p:nvSpPr>
          <p:cNvPr id="13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14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002PR0061R01</a:t>
            </a:r>
          </a:p>
        </p:txBody>
      </p:sp>
      <p:sp>
        <p:nvSpPr>
          <p:cNvPr id="15" name="Marcador de pie de página 3"/>
          <p:cNvSpPr txBox="1">
            <a:spLocks/>
          </p:cNvSpPr>
          <p:nvPr userDrawn="1"/>
        </p:nvSpPr>
        <p:spPr>
          <a:xfrm>
            <a:off x="5634000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DLT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DETALLE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3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a dos Columnas -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30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1" y="751531"/>
            <a:ext cx="2285999" cy="429091"/>
          </a:xfrm>
          <a:solidFill>
            <a:srgbClr val="95A5A6"/>
          </a:solidFill>
        </p:spPr>
        <p:txBody>
          <a:bodyPr vert="horz" anchor="ctr" anchorCtr="0"/>
          <a:lstStyle>
            <a:lvl1pPr marL="0" indent="0" algn="r">
              <a:buNone/>
              <a:defRPr sz="1350">
                <a:solidFill>
                  <a:schemeClr val="bg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ES" dirty="0" err="1"/>
              <a:t>Click</a:t>
            </a:r>
            <a:r>
              <a:rPr lang="es-ES" dirty="0"/>
              <a:t> para subtítulo</a:t>
            </a:r>
            <a:endParaRPr lang="es-ES_tradnl" dirty="0"/>
          </a:p>
        </p:txBody>
      </p:sp>
      <p:sp>
        <p:nvSpPr>
          <p:cNvPr id="15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495488"/>
            <a:ext cx="3886200" cy="4351338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20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495488"/>
            <a:ext cx="3886200" cy="4351338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18" name="Rectángulo 26"/>
          <p:cNvSpPr/>
          <p:nvPr userDrawn="1"/>
        </p:nvSpPr>
        <p:spPr>
          <a:xfrm>
            <a:off x="0" y="0"/>
            <a:ext cx="9153059" cy="691517"/>
          </a:xfrm>
          <a:prstGeom prst="rect">
            <a:avLst/>
          </a:prstGeom>
          <a:solidFill>
            <a:srgbClr val="34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19" name="Título 27"/>
          <p:cNvSpPr>
            <a:spLocks noGrp="1"/>
          </p:cNvSpPr>
          <p:nvPr>
            <p:ph type="title"/>
          </p:nvPr>
        </p:nvSpPr>
        <p:spPr>
          <a:xfrm>
            <a:off x="4629150" y="8485"/>
            <a:ext cx="4413095" cy="657632"/>
          </a:xfrm>
          <a:prstGeom prst="rect">
            <a:avLst/>
          </a:prstGeom>
          <a:noFill/>
          <a:effectLst/>
        </p:spPr>
        <p:txBody>
          <a:bodyPr anchor="ctr" anchorCtr="0"/>
          <a:lstStyle>
            <a:lvl1pPr algn="r">
              <a:defRPr sz="2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pic>
        <p:nvPicPr>
          <p:cNvPr id="21" name="Imagen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650" y="162000"/>
            <a:ext cx="1163780" cy="33469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4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55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‹#›</a:t>
            </a:fld>
            <a:endParaRPr lang="es-ES" dirty="0" smtClean="0"/>
          </a:p>
        </p:txBody>
      </p:sp>
      <p:sp>
        <p:nvSpPr>
          <p:cNvPr id="14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17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002PR0061R01</a:t>
            </a:r>
          </a:p>
        </p:txBody>
      </p:sp>
      <p:sp>
        <p:nvSpPr>
          <p:cNvPr id="22" name="Marcador de pie de página 3"/>
          <p:cNvSpPr txBox="1">
            <a:spLocks/>
          </p:cNvSpPr>
          <p:nvPr userDrawn="1"/>
        </p:nvSpPr>
        <p:spPr>
          <a:xfrm>
            <a:off x="5634000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DLT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DETALLE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1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imagen 3"/>
          <p:cNvSpPr>
            <a:spLocks noGrp="1"/>
          </p:cNvSpPr>
          <p:nvPr>
            <p:ph type="pic" sz="quarter" idx="15"/>
          </p:nvPr>
        </p:nvSpPr>
        <p:spPr>
          <a:xfrm>
            <a:off x="632223" y="1267352"/>
            <a:ext cx="7879556" cy="4351338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14" name="Rectángulo 26"/>
          <p:cNvSpPr/>
          <p:nvPr userDrawn="1"/>
        </p:nvSpPr>
        <p:spPr>
          <a:xfrm>
            <a:off x="0" y="0"/>
            <a:ext cx="9153059" cy="691517"/>
          </a:xfrm>
          <a:prstGeom prst="rect">
            <a:avLst/>
          </a:prstGeom>
          <a:solidFill>
            <a:srgbClr val="34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15" name="Título 27"/>
          <p:cNvSpPr>
            <a:spLocks noGrp="1"/>
          </p:cNvSpPr>
          <p:nvPr>
            <p:ph type="title"/>
          </p:nvPr>
        </p:nvSpPr>
        <p:spPr>
          <a:xfrm>
            <a:off x="4629150" y="8485"/>
            <a:ext cx="4413095" cy="657632"/>
          </a:xfrm>
          <a:prstGeom prst="rect">
            <a:avLst/>
          </a:prstGeom>
          <a:noFill/>
          <a:effectLst/>
        </p:spPr>
        <p:txBody>
          <a:bodyPr anchor="ctr" anchorCtr="0"/>
          <a:lstStyle>
            <a:lvl1pPr algn="r">
              <a:defRPr sz="2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pic>
        <p:nvPicPr>
          <p:cNvPr id="16" name="Imagen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650" y="162000"/>
            <a:ext cx="1163780" cy="33469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0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51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‹#›</a:t>
            </a:fld>
            <a:endParaRPr lang="es-ES" dirty="0" smtClean="0"/>
          </a:p>
        </p:txBody>
      </p:sp>
      <p:sp>
        <p:nvSpPr>
          <p:cNvPr id="12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13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002PR0061R01</a:t>
            </a:r>
          </a:p>
        </p:txBody>
      </p:sp>
      <p:sp>
        <p:nvSpPr>
          <p:cNvPr id="17" name="Marcador de pie de página 3"/>
          <p:cNvSpPr txBox="1">
            <a:spLocks/>
          </p:cNvSpPr>
          <p:nvPr userDrawn="1"/>
        </p:nvSpPr>
        <p:spPr>
          <a:xfrm>
            <a:off x="5634000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DLT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DETALLE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2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>
          <a:xfrm>
            <a:off x="632223" y="1267352"/>
            <a:ext cx="3882628" cy="4351338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20" name="Marcador de imagen 3"/>
          <p:cNvSpPr>
            <a:spLocks noGrp="1"/>
          </p:cNvSpPr>
          <p:nvPr>
            <p:ph type="pic" sz="quarter" idx="15"/>
          </p:nvPr>
        </p:nvSpPr>
        <p:spPr>
          <a:xfrm>
            <a:off x="4629150" y="1267352"/>
            <a:ext cx="3882628" cy="4351338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15" name="Rectángulo 26"/>
          <p:cNvSpPr/>
          <p:nvPr userDrawn="1"/>
        </p:nvSpPr>
        <p:spPr>
          <a:xfrm>
            <a:off x="0" y="0"/>
            <a:ext cx="9153059" cy="691517"/>
          </a:xfrm>
          <a:prstGeom prst="rect">
            <a:avLst/>
          </a:prstGeom>
          <a:solidFill>
            <a:srgbClr val="34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16" name="Título 27"/>
          <p:cNvSpPr>
            <a:spLocks noGrp="1"/>
          </p:cNvSpPr>
          <p:nvPr>
            <p:ph type="title"/>
          </p:nvPr>
        </p:nvSpPr>
        <p:spPr>
          <a:xfrm>
            <a:off x="4629150" y="8485"/>
            <a:ext cx="4413095" cy="657632"/>
          </a:xfrm>
          <a:prstGeom prst="rect">
            <a:avLst/>
          </a:prstGeom>
          <a:noFill/>
          <a:effectLst/>
        </p:spPr>
        <p:txBody>
          <a:bodyPr anchor="ctr" anchorCtr="0"/>
          <a:lstStyle>
            <a:lvl1pPr algn="r">
              <a:defRPr sz="2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pic>
        <p:nvPicPr>
          <p:cNvPr id="17" name="Imagen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650" y="162000"/>
            <a:ext cx="1163780" cy="33469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1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52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‹#›</a:t>
            </a:fld>
            <a:endParaRPr lang="es-ES" dirty="0" smtClean="0"/>
          </a:p>
        </p:txBody>
      </p:sp>
      <p:sp>
        <p:nvSpPr>
          <p:cNvPr id="13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14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002PR0061R01</a:t>
            </a:r>
          </a:p>
        </p:txBody>
      </p:sp>
      <p:sp>
        <p:nvSpPr>
          <p:cNvPr id="18" name="Marcador de pie de página 3"/>
          <p:cNvSpPr txBox="1">
            <a:spLocks/>
          </p:cNvSpPr>
          <p:nvPr userDrawn="1"/>
        </p:nvSpPr>
        <p:spPr>
          <a:xfrm>
            <a:off x="5634000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DLT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DETALLE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5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>
          <a:xfrm>
            <a:off x="632223" y="1267352"/>
            <a:ext cx="1682353" cy="4351338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20" name="Marcador de imagen 3"/>
          <p:cNvSpPr>
            <a:spLocks noGrp="1"/>
          </p:cNvSpPr>
          <p:nvPr>
            <p:ph type="pic" sz="quarter" idx="15"/>
          </p:nvPr>
        </p:nvSpPr>
        <p:spPr>
          <a:xfrm>
            <a:off x="4629150" y="1267352"/>
            <a:ext cx="3882628" cy="4351338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15" name="Marcador de imagen 3"/>
          <p:cNvSpPr>
            <a:spLocks noGrp="1"/>
          </p:cNvSpPr>
          <p:nvPr>
            <p:ph type="pic" sz="quarter" idx="16"/>
          </p:nvPr>
        </p:nvSpPr>
        <p:spPr>
          <a:xfrm>
            <a:off x="2623791" y="1267352"/>
            <a:ext cx="1682353" cy="4351338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17" name="Rectángulo 26"/>
          <p:cNvSpPr/>
          <p:nvPr userDrawn="1"/>
        </p:nvSpPr>
        <p:spPr>
          <a:xfrm>
            <a:off x="0" y="0"/>
            <a:ext cx="9153059" cy="691517"/>
          </a:xfrm>
          <a:prstGeom prst="rect">
            <a:avLst/>
          </a:prstGeom>
          <a:solidFill>
            <a:srgbClr val="34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18" name="Título 27"/>
          <p:cNvSpPr>
            <a:spLocks noGrp="1"/>
          </p:cNvSpPr>
          <p:nvPr>
            <p:ph type="title"/>
          </p:nvPr>
        </p:nvSpPr>
        <p:spPr>
          <a:xfrm>
            <a:off x="4629150" y="8485"/>
            <a:ext cx="4413095" cy="657632"/>
          </a:xfrm>
          <a:prstGeom prst="rect">
            <a:avLst/>
          </a:prstGeom>
          <a:noFill/>
          <a:effectLst/>
        </p:spPr>
        <p:txBody>
          <a:bodyPr anchor="ctr" anchorCtr="0"/>
          <a:lstStyle>
            <a:lvl1pPr algn="r">
              <a:defRPr sz="2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pic>
        <p:nvPicPr>
          <p:cNvPr id="21" name="Imagen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650" y="162000"/>
            <a:ext cx="1163780" cy="33469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3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5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‹#›</a:t>
            </a:fld>
            <a:endParaRPr lang="es-ES" dirty="0" smtClean="0"/>
          </a:p>
        </p:txBody>
      </p:sp>
      <p:sp>
        <p:nvSpPr>
          <p:cNvPr id="14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16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002PR0061R01</a:t>
            </a:r>
          </a:p>
        </p:txBody>
      </p:sp>
      <p:sp>
        <p:nvSpPr>
          <p:cNvPr id="19" name="Marcador de pie de página 3"/>
          <p:cNvSpPr txBox="1">
            <a:spLocks/>
          </p:cNvSpPr>
          <p:nvPr userDrawn="1"/>
        </p:nvSpPr>
        <p:spPr>
          <a:xfrm>
            <a:off x="5634000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DLT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DETALLE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>
          <a:xfrm>
            <a:off x="632223" y="1301643"/>
            <a:ext cx="2771060" cy="1975425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17" name="Marcador de imagen 3"/>
          <p:cNvSpPr>
            <a:spLocks noGrp="1"/>
          </p:cNvSpPr>
          <p:nvPr>
            <p:ph type="pic" sz="quarter" idx="15"/>
          </p:nvPr>
        </p:nvSpPr>
        <p:spPr>
          <a:xfrm>
            <a:off x="632223" y="3661086"/>
            <a:ext cx="2771060" cy="1975425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19" name="Marcador de imagen 3"/>
          <p:cNvSpPr>
            <a:spLocks noGrp="1"/>
          </p:cNvSpPr>
          <p:nvPr>
            <p:ph type="pic" sz="quarter" idx="16"/>
          </p:nvPr>
        </p:nvSpPr>
        <p:spPr>
          <a:xfrm>
            <a:off x="3649743" y="1283654"/>
            <a:ext cx="2771060" cy="1975425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21" name="Marcador de imagen 3"/>
          <p:cNvSpPr>
            <a:spLocks noGrp="1"/>
          </p:cNvSpPr>
          <p:nvPr>
            <p:ph type="pic" sz="quarter" idx="17"/>
          </p:nvPr>
        </p:nvSpPr>
        <p:spPr>
          <a:xfrm>
            <a:off x="3649743" y="3661086"/>
            <a:ext cx="2771060" cy="1975425"/>
          </a:xfrm>
          <a:ln w="38100">
            <a:solidFill>
              <a:srgbClr val="ECF0F1"/>
            </a:solidFill>
          </a:ln>
        </p:spPr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8"/>
          </p:nvPr>
        </p:nvSpPr>
        <p:spPr>
          <a:xfrm>
            <a:off x="6643688" y="1301751"/>
            <a:ext cx="2141935" cy="4335463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</p:txBody>
      </p:sp>
      <p:sp>
        <p:nvSpPr>
          <p:cNvPr id="20" name="Rectángulo 26"/>
          <p:cNvSpPr/>
          <p:nvPr userDrawn="1"/>
        </p:nvSpPr>
        <p:spPr>
          <a:xfrm>
            <a:off x="0" y="0"/>
            <a:ext cx="9153059" cy="691517"/>
          </a:xfrm>
          <a:prstGeom prst="rect">
            <a:avLst/>
          </a:prstGeom>
          <a:solidFill>
            <a:srgbClr val="34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22" name="Título 27"/>
          <p:cNvSpPr>
            <a:spLocks noGrp="1"/>
          </p:cNvSpPr>
          <p:nvPr>
            <p:ph type="title"/>
          </p:nvPr>
        </p:nvSpPr>
        <p:spPr>
          <a:xfrm>
            <a:off x="4629150" y="8485"/>
            <a:ext cx="4413095" cy="657632"/>
          </a:xfrm>
          <a:prstGeom prst="rect">
            <a:avLst/>
          </a:prstGeom>
          <a:noFill/>
          <a:effectLst/>
        </p:spPr>
        <p:txBody>
          <a:bodyPr anchor="ctr" anchorCtr="0"/>
          <a:lstStyle>
            <a:lvl1pPr algn="r">
              <a:defRPr sz="2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pic>
        <p:nvPicPr>
          <p:cNvPr id="23" name="Imagen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650" y="162000"/>
            <a:ext cx="1163780" cy="33469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6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57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‹#›</a:t>
            </a:fld>
            <a:endParaRPr lang="es-ES" dirty="0" smtClean="0"/>
          </a:p>
        </p:txBody>
      </p:sp>
      <p:sp>
        <p:nvSpPr>
          <p:cNvPr id="16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18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002PR0061R01</a:t>
            </a:r>
          </a:p>
        </p:txBody>
      </p:sp>
      <p:sp>
        <p:nvSpPr>
          <p:cNvPr id="24" name="Marcador de pie de página 3"/>
          <p:cNvSpPr txBox="1">
            <a:spLocks/>
          </p:cNvSpPr>
          <p:nvPr userDrawn="1"/>
        </p:nvSpPr>
        <p:spPr>
          <a:xfrm>
            <a:off x="5634000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DLT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DETALLE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5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contenido 3"/>
          <p:cNvSpPr>
            <a:spLocks noGrp="1"/>
          </p:cNvSpPr>
          <p:nvPr>
            <p:ph sz="half" idx="2"/>
          </p:nvPr>
        </p:nvSpPr>
        <p:spPr>
          <a:xfrm>
            <a:off x="890962" y="1319361"/>
            <a:ext cx="7636933" cy="4351338"/>
          </a:xfrm>
        </p:spPr>
        <p:txBody>
          <a:bodyPr/>
          <a:lstStyle>
            <a:lvl1pPr marL="171450" indent="-171450">
              <a:buClr>
                <a:srgbClr val="3493DB"/>
              </a:buClr>
              <a:buFont typeface="Wingdings" panose="05000000000000000000" pitchFamily="2" charset="2"/>
              <a:buChar char="ü"/>
              <a:defRPr/>
            </a:lvl1pPr>
            <a:lvl2pPr marL="514350" indent="-171450">
              <a:buClr>
                <a:srgbClr val="3498DB"/>
              </a:buClr>
              <a:buFont typeface="Wingdings" panose="05000000000000000000" pitchFamily="2" charset="2"/>
              <a:buChar char="§"/>
              <a:defRPr/>
            </a:lvl2pPr>
            <a:lvl3pPr marL="857250" indent="-171450">
              <a:buClr>
                <a:srgbClr val="3493DB"/>
              </a:buClr>
              <a:buFont typeface="Courier New" panose="02070309020205020404" pitchFamily="49" charset="0"/>
              <a:buChar char="o"/>
              <a:defRPr/>
            </a:lvl3pPr>
            <a:lvl4pPr marL="1200150" indent="-171450">
              <a:buClr>
                <a:srgbClr val="3493DB"/>
              </a:buClr>
              <a:buFont typeface="Arial" panose="020B0604020202020204" pitchFamily="34" charset="0"/>
              <a:buChar char="•"/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17" name="Rectángulo 26"/>
          <p:cNvSpPr/>
          <p:nvPr userDrawn="1"/>
        </p:nvSpPr>
        <p:spPr>
          <a:xfrm>
            <a:off x="0" y="0"/>
            <a:ext cx="9153059" cy="691517"/>
          </a:xfrm>
          <a:prstGeom prst="rect">
            <a:avLst/>
          </a:prstGeom>
          <a:solidFill>
            <a:srgbClr val="34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18" name="Título 27"/>
          <p:cNvSpPr>
            <a:spLocks noGrp="1"/>
          </p:cNvSpPr>
          <p:nvPr>
            <p:ph type="title"/>
          </p:nvPr>
        </p:nvSpPr>
        <p:spPr>
          <a:xfrm>
            <a:off x="4629150" y="8485"/>
            <a:ext cx="4413095" cy="657632"/>
          </a:xfrm>
          <a:prstGeom prst="rect">
            <a:avLst/>
          </a:prstGeom>
          <a:noFill/>
          <a:effectLst/>
        </p:spPr>
        <p:txBody>
          <a:bodyPr anchor="ctr" anchorCtr="0"/>
          <a:lstStyle>
            <a:lvl1pPr algn="r">
              <a:defRPr sz="28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s-ES_tradnl" dirty="0"/>
              <a:t>Clic para editar título</a:t>
            </a:r>
          </a:p>
        </p:txBody>
      </p:sp>
      <p:pic>
        <p:nvPicPr>
          <p:cNvPr id="20" name="Imagen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650" y="162000"/>
            <a:ext cx="1163780" cy="334694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5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12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13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002PR0061R01</a:t>
            </a:r>
          </a:p>
        </p:txBody>
      </p:sp>
      <p:sp>
        <p:nvSpPr>
          <p:cNvPr id="10" name="Marcador de pie de página 3"/>
          <p:cNvSpPr txBox="1">
            <a:spLocks/>
          </p:cNvSpPr>
          <p:nvPr userDrawn="1"/>
        </p:nvSpPr>
        <p:spPr>
          <a:xfrm>
            <a:off x="5634000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DLT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DETALLE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‹#›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0619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se /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2104200" y="2337318"/>
            <a:ext cx="4882842" cy="2441382"/>
          </a:xfrm>
          <a:solidFill>
            <a:srgbClr val="ECF0F1"/>
          </a:solidFill>
        </p:spPr>
        <p:txBody>
          <a:bodyPr anchor="ctr" anchorCtr="1"/>
          <a:lstStyle>
            <a:lvl1pPr marL="0" indent="0">
              <a:buNone/>
              <a:defRPr sz="18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Inserte </a:t>
            </a:r>
            <a:r>
              <a:rPr lang="es-ES_tradnl" dirty="0" err="1"/>
              <a:t>aqu</a:t>
            </a:r>
            <a:r>
              <a:rPr lang="es-ES" dirty="0"/>
              <a:t>í la frase </a:t>
            </a:r>
            <a:r>
              <a:rPr lang="es-ES" dirty="0" err="1"/>
              <a:t>inspiracional</a:t>
            </a:r>
            <a:r>
              <a:rPr lang="es-ES" dirty="0"/>
              <a:t> o cita célebre, puede utilizar el color azul como énfasis en alguna palabra.</a:t>
            </a:r>
            <a:endParaRPr lang="es-ES_tradnl" dirty="0"/>
          </a:p>
        </p:txBody>
      </p:sp>
      <p:sp>
        <p:nvSpPr>
          <p:cNvPr id="12" name="Rectángulo redondeado 11"/>
          <p:cNvSpPr/>
          <p:nvPr userDrawn="1"/>
        </p:nvSpPr>
        <p:spPr>
          <a:xfrm>
            <a:off x="2918" y="1376266"/>
            <a:ext cx="2228025" cy="961053"/>
          </a:xfrm>
          <a:prstGeom prst="roundRect">
            <a:avLst>
              <a:gd name="adj" fmla="val 0"/>
            </a:avLst>
          </a:prstGeom>
          <a:solidFill>
            <a:srgbClr val="349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11" name="CuadroTexto 10"/>
          <p:cNvSpPr txBox="1"/>
          <p:nvPr userDrawn="1"/>
        </p:nvSpPr>
        <p:spPr>
          <a:xfrm>
            <a:off x="1469572" y="1271563"/>
            <a:ext cx="595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7200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“</a:t>
            </a:r>
          </a:p>
        </p:txBody>
      </p:sp>
      <p:pic>
        <p:nvPicPr>
          <p:cNvPr id="1026" name="Picture 2" descr="C:\Users\igo\Desktop\logo-comunytek-claim-rgb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50" y="162000"/>
            <a:ext cx="1162800" cy="33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ángulo 6"/>
          <p:cNvSpPr/>
          <p:nvPr userDrawn="1"/>
        </p:nvSpPr>
        <p:spPr>
          <a:xfrm>
            <a:off x="1" y="6413553"/>
            <a:ext cx="9144000" cy="485774"/>
          </a:xfrm>
          <a:prstGeom prst="rect">
            <a:avLst/>
          </a:prstGeom>
          <a:solidFill>
            <a:srgbClr val="ECF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sz="1350"/>
          </a:p>
        </p:txBody>
      </p:sp>
      <p:sp>
        <p:nvSpPr>
          <p:cNvPr id="41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‹#›</a:t>
            </a:fld>
            <a:endParaRPr lang="es-ES" dirty="0" smtClean="0"/>
          </a:p>
        </p:txBody>
      </p:sp>
      <p:sp>
        <p:nvSpPr>
          <p:cNvPr id="14" name="Marcador de pie de página 3"/>
          <p:cNvSpPr txBox="1">
            <a:spLocks/>
          </p:cNvSpPr>
          <p:nvPr userDrawn="1"/>
        </p:nvSpPr>
        <p:spPr>
          <a:xfrm>
            <a:off x="82709" y="6522644"/>
            <a:ext cx="812666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COMUNYTEK |</a:t>
            </a:r>
          </a:p>
        </p:txBody>
      </p:sp>
      <p:sp>
        <p:nvSpPr>
          <p:cNvPr id="15" name="Marcador de pie de página 3"/>
          <p:cNvSpPr txBox="1">
            <a:spLocks/>
          </p:cNvSpPr>
          <p:nvPr userDrawn="1"/>
        </p:nvSpPr>
        <p:spPr>
          <a:xfrm>
            <a:off x="938528" y="6532168"/>
            <a:ext cx="812666" cy="287687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lvl="0" indent="0">
              <a:lnSpc>
                <a:spcPct val="90000"/>
              </a:lnSpc>
              <a:spcBef>
                <a:spcPts val="1000"/>
              </a:spcBef>
              <a:buFontTx/>
              <a:buNone/>
              <a:defRPr sz="900" b="1">
                <a:solidFill>
                  <a:srgbClr val="95A5A6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>
                <a:solidFill>
                  <a:srgbClr val="7F8C8D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>
                <a:solidFill>
                  <a:srgbClr val="7F8C8D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>
                <a:solidFill>
                  <a:srgbClr val="7F8C8D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>
                <a:solidFill>
                  <a:srgbClr val="7F8C8D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ES" dirty="0" smtClean="0"/>
              <a:t>002PR0061R01</a:t>
            </a:r>
          </a:p>
        </p:txBody>
      </p:sp>
      <p:sp>
        <p:nvSpPr>
          <p:cNvPr id="16" name="Marcador de pie de página 3"/>
          <p:cNvSpPr txBox="1">
            <a:spLocks/>
          </p:cNvSpPr>
          <p:nvPr userDrawn="1"/>
        </p:nvSpPr>
        <p:spPr>
          <a:xfrm>
            <a:off x="5634000" y="6522644"/>
            <a:ext cx="3086100" cy="287687"/>
          </a:xfrm>
          <a:prstGeom prst="rect">
            <a:avLst/>
          </a:prstGeom>
        </p:spPr>
        <p:txBody>
          <a:bodyPr rIns="0" anchor="ctr" anchorCtr="0"/>
          <a:lstStyle>
            <a:defPPr>
              <a:defRPr lang="es-ES_tradnl"/>
            </a:defPPr>
            <a:lvl1pPr marL="0" algn="r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DLT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 </a:t>
            </a:r>
            <a:r>
              <a:rPr lang="es-ES" baseline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DETALLE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9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55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3"/>
          </p:nvPr>
        </p:nvSpPr>
        <p:spPr>
          <a:xfrm>
            <a:off x="8720826" y="6525025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 smtClean="0"/>
              <a:t> </a:t>
            </a:r>
            <a:fld id="{4C718125-E96C-EF41-BA90-B9419A8E7E23}" type="slidenum">
              <a:rPr lang="es-ES" smtClean="0"/>
              <a:pPr/>
              <a:t>‹#›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0" r:id="rId2"/>
    <p:sldLayoutId id="2147483672" r:id="rId3"/>
    <p:sldLayoutId id="2147483678" r:id="rId4"/>
    <p:sldLayoutId id="2147483680" r:id="rId5"/>
    <p:sldLayoutId id="2147483679" r:id="rId6"/>
    <p:sldLayoutId id="2147483681" r:id="rId7"/>
    <p:sldLayoutId id="2147483701" r:id="rId8"/>
    <p:sldLayoutId id="2147483651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1"/>
        </a:buBlip>
        <a:defRPr sz="2000" kern="1200">
          <a:solidFill>
            <a:srgbClr val="7F8C8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1"/>
        </a:buBlip>
        <a:defRPr sz="1800" kern="1200">
          <a:solidFill>
            <a:srgbClr val="7F8C8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1"/>
        </a:buBlip>
        <a:defRPr sz="1600" kern="1200">
          <a:solidFill>
            <a:srgbClr val="7F8C8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1"/>
        </a:buBlip>
        <a:defRPr sz="1400" kern="1200">
          <a:solidFill>
            <a:srgbClr val="7F8C8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1"/>
        </a:buBlip>
        <a:defRPr sz="1200" kern="1200">
          <a:solidFill>
            <a:srgbClr val="7F8C8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es.wikipedia.org/wiki/Tolerancia_frente_a_fallo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tiff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monax.io/platform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tiff"/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www.hyperledger.org/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www.oroyfinanzas.com/2014/11/sidechain-bitcoin-blockstream-que-es-un-sidechain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tatic1.squarespace.com/static/54f4aa6be4b04c134f9001e2/t/58d6a9cd9de4bba5f5e0d11d/1490463196102/?format=500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8" y="1050878"/>
            <a:ext cx="8809786" cy="505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48447"/>
            <a:ext cx="3611880" cy="754915"/>
          </a:xfrm>
        </p:spPr>
        <p:txBody>
          <a:bodyPr/>
          <a:lstStyle/>
          <a:p>
            <a:r>
              <a:rPr lang="en-GB" dirty="0" smtClean="0"/>
              <a:t>DLTs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detalle</a:t>
            </a:r>
            <a:endParaRPr lang="en-GB" dirty="0"/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 lIns="0" anchor="ctr" anchorCtr="0"/>
          <a:lstStyle>
            <a:defPPr>
              <a:defRPr lang="es-ES_tradnl"/>
            </a:defPPr>
            <a:lvl1pPr marL="0" algn="l" defTabSz="914400" rtl="0" eaLnBrk="1" latinLnBrk="0" hangingPunct="1">
              <a:defRPr lang="es-ES_tradnl" sz="900" b="1" kern="1200" dirty="0">
                <a:solidFill>
                  <a:srgbClr val="95A5A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mtClean="0"/>
              <a:t> </a:t>
            </a:r>
            <a:fld id="{4C718125-E96C-EF41-BA90-B9419A8E7E23}" type="slidenum">
              <a:rPr lang="es-ES" smtClean="0"/>
              <a:pPr/>
              <a:t>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604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78003" y="1455504"/>
            <a:ext cx="8034119" cy="4351338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b="1" dirty="0" smtClean="0"/>
              <a:t>Mecanismos</a:t>
            </a:r>
            <a:r>
              <a:rPr lang="es-ES" sz="2800" dirty="0" smtClean="0"/>
              <a:t> de consenso </a:t>
            </a:r>
            <a:r>
              <a:rPr lang="es-ES" sz="2800" b="1" dirty="0" smtClean="0"/>
              <a:t>de-centralizados.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Permite </a:t>
            </a:r>
            <a:r>
              <a:rPr lang="es-ES" sz="2800" b="1" dirty="0" smtClean="0"/>
              <a:t>mantener</a:t>
            </a:r>
            <a:r>
              <a:rPr lang="es-ES" sz="2800" dirty="0" smtClean="0"/>
              <a:t> un </a:t>
            </a:r>
            <a:r>
              <a:rPr lang="es-ES" sz="2800" b="1" dirty="0" smtClean="0"/>
              <a:t>estado</a:t>
            </a:r>
            <a:r>
              <a:rPr lang="es-ES" sz="2800" dirty="0" smtClean="0"/>
              <a:t> </a:t>
            </a:r>
            <a:r>
              <a:rPr lang="es-ES" sz="2800" b="1" dirty="0" smtClean="0"/>
              <a:t>global</a:t>
            </a:r>
            <a:r>
              <a:rPr lang="es-ES" sz="2800" dirty="0" smtClean="0"/>
              <a:t> y </a:t>
            </a:r>
            <a:r>
              <a:rPr lang="es-ES" sz="2800" b="1" dirty="0" smtClean="0"/>
              <a:t>actualizado</a:t>
            </a:r>
            <a:r>
              <a:rPr lang="es-ES" sz="2800" dirty="0" smtClean="0"/>
              <a:t> de la red.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Deben ser “</a:t>
            </a:r>
            <a:r>
              <a:rPr lang="es-ES" sz="2800" b="1" dirty="0" smtClean="0">
                <a:hlinkClick r:id="rId2"/>
              </a:rPr>
              <a:t>tolerantes</a:t>
            </a:r>
            <a:r>
              <a:rPr lang="es-ES" sz="2800" dirty="0" smtClean="0">
                <a:hlinkClick r:id="rId2"/>
              </a:rPr>
              <a:t> a </a:t>
            </a:r>
            <a:r>
              <a:rPr lang="es-ES" sz="2800" b="1" dirty="0" smtClean="0">
                <a:hlinkClick r:id="rId2"/>
              </a:rPr>
              <a:t>fallos</a:t>
            </a:r>
            <a:r>
              <a:rPr lang="es-ES" sz="2800" dirty="0" smtClean="0">
                <a:hlinkClick r:id="rId2"/>
              </a:rPr>
              <a:t> </a:t>
            </a:r>
            <a:r>
              <a:rPr lang="es-ES" sz="2800" b="1" dirty="0" smtClean="0">
                <a:hlinkClick r:id="rId2"/>
              </a:rPr>
              <a:t>bizantinos</a:t>
            </a:r>
            <a:r>
              <a:rPr lang="es-ES" sz="2800" dirty="0" smtClean="0"/>
              <a:t>”.</a:t>
            </a:r>
          </a:p>
          <a:p>
            <a:pPr marL="482600" lvl="1" indent="-3048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dirty="0"/>
              <a:t>Agrupados en </a:t>
            </a:r>
            <a:r>
              <a:rPr lang="es-ES" sz="2800" b="1" dirty="0"/>
              <a:t>dos</a:t>
            </a:r>
            <a:r>
              <a:rPr lang="es-ES" sz="2800" dirty="0"/>
              <a:t> grandes </a:t>
            </a:r>
            <a:r>
              <a:rPr lang="es-ES" sz="2800" b="1" dirty="0" smtClean="0"/>
              <a:t>grupos</a:t>
            </a:r>
            <a:endParaRPr lang="es-ES" sz="2800" b="1" dirty="0"/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dirty="0"/>
              <a:t>Prueba de trabajo (</a:t>
            </a:r>
            <a:r>
              <a:rPr lang="es-ES" sz="2200" dirty="0" err="1"/>
              <a:t>proof</a:t>
            </a:r>
            <a:r>
              <a:rPr lang="es-ES" sz="2200" dirty="0"/>
              <a:t> of </a:t>
            </a:r>
            <a:r>
              <a:rPr lang="es-ES" sz="2200" dirty="0" err="1"/>
              <a:t>work</a:t>
            </a:r>
            <a:r>
              <a:rPr lang="es-ES" sz="2200" dirty="0" smtClean="0"/>
              <a:t>)</a:t>
            </a:r>
            <a:endParaRPr lang="es-ES" sz="2200" dirty="0"/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dirty="0"/>
              <a:t>Prueba de participación (</a:t>
            </a:r>
            <a:r>
              <a:rPr lang="es-ES" sz="2200" dirty="0" err="1"/>
              <a:t>proof</a:t>
            </a:r>
            <a:r>
              <a:rPr lang="es-ES" sz="2200" dirty="0"/>
              <a:t> of </a:t>
            </a:r>
            <a:r>
              <a:rPr lang="es-ES" sz="2200" dirty="0" err="1"/>
              <a:t>stake</a:t>
            </a:r>
            <a:r>
              <a:rPr lang="es-ES" sz="2200" dirty="0" smtClean="0"/>
              <a:t>)</a:t>
            </a:r>
            <a:endParaRPr lang="es-ES" sz="2200" dirty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25337" y="8485"/>
            <a:ext cx="5916909" cy="657632"/>
          </a:xfrm>
        </p:spPr>
        <p:txBody>
          <a:bodyPr/>
          <a:lstStyle/>
          <a:p>
            <a:r>
              <a:rPr lang="es-ES" dirty="0" smtClean="0"/>
              <a:t>Protocolos de consenso</a:t>
            </a:r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10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5149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19176" y="1459061"/>
            <a:ext cx="8034119" cy="4351338"/>
          </a:xfrm>
        </p:spPr>
        <p:txBody>
          <a:bodyPr>
            <a:normAutofit fontScale="92500" lnSpcReduction="10000"/>
          </a:bodyPr>
          <a:lstStyle/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800" b="1" dirty="0" smtClean="0"/>
              <a:t>Tolerante a fallos bizantinos </a:t>
            </a:r>
            <a:r>
              <a:rPr lang="es-ES" sz="2800" dirty="0" smtClean="0"/>
              <a:t>implica que el hecho de que haya </a:t>
            </a:r>
            <a:r>
              <a:rPr lang="es-ES" sz="2800" b="1" dirty="0" smtClean="0"/>
              <a:t>nodos malintencionados o caídos no compromete la red.</a:t>
            </a:r>
          </a:p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800" dirty="0" smtClean="0"/>
              <a:t>Requiere un </a:t>
            </a:r>
            <a:r>
              <a:rPr lang="es-ES" sz="2800" b="1" dirty="0" smtClean="0"/>
              <a:t>mínimo</a:t>
            </a:r>
            <a:r>
              <a:rPr lang="es-ES" sz="2800" dirty="0" smtClean="0"/>
              <a:t> de </a:t>
            </a:r>
            <a:r>
              <a:rPr lang="es-ES" sz="2800" b="1" dirty="0" smtClean="0"/>
              <a:t>4</a:t>
            </a:r>
            <a:r>
              <a:rPr lang="es-ES" sz="2800" dirty="0" smtClean="0"/>
              <a:t> </a:t>
            </a:r>
            <a:r>
              <a:rPr lang="es-ES" sz="2800" b="1" dirty="0" smtClean="0"/>
              <a:t>nodos</a:t>
            </a:r>
            <a:r>
              <a:rPr lang="es-ES" sz="2800" dirty="0" smtClean="0"/>
              <a:t> en la red.</a:t>
            </a:r>
          </a:p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800" dirty="0" smtClean="0"/>
              <a:t>Aseguran que </a:t>
            </a:r>
            <a:r>
              <a:rPr lang="es-ES" sz="2800" b="1" dirty="0" smtClean="0"/>
              <a:t>ningún</a:t>
            </a:r>
            <a:r>
              <a:rPr lang="es-ES" sz="2800" dirty="0" smtClean="0"/>
              <a:t> </a:t>
            </a:r>
            <a:r>
              <a:rPr lang="es-ES" sz="2800" b="1" dirty="0" smtClean="0"/>
              <a:t>nodo</a:t>
            </a:r>
            <a:r>
              <a:rPr lang="es-ES" sz="2800" dirty="0" smtClean="0"/>
              <a:t> pueda hacerse con el </a:t>
            </a:r>
            <a:r>
              <a:rPr lang="es-ES" sz="2800" b="1" dirty="0" smtClean="0"/>
              <a:t>control</a:t>
            </a:r>
            <a:r>
              <a:rPr lang="es-ES" sz="2800" dirty="0" smtClean="0"/>
              <a:t> de la </a:t>
            </a:r>
            <a:r>
              <a:rPr lang="es-ES" sz="2800" b="1" dirty="0" smtClean="0"/>
              <a:t>red.</a:t>
            </a:r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400" dirty="0" smtClean="0"/>
              <a:t>La cadena más larga siempre prevalece</a:t>
            </a:r>
          </a:p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800" dirty="0" smtClean="0"/>
              <a:t>Aseguran que </a:t>
            </a:r>
            <a:r>
              <a:rPr lang="es-ES" sz="2800" b="1" dirty="0" smtClean="0"/>
              <a:t>ningún</a:t>
            </a:r>
            <a:r>
              <a:rPr lang="es-ES" sz="2800" dirty="0" smtClean="0"/>
              <a:t> </a:t>
            </a:r>
            <a:r>
              <a:rPr lang="es-ES" sz="2800" b="1" dirty="0" smtClean="0"/>
              <a:t>nodo</a:t>
            </a:r>
            <a:r>
              <a:rPr lang="es-ES" sz="2800" dirty="0" smtClean="0"/>
              <a:t> pueda </a:t>
            </a:r>
            <a:r>
              <a:rPr lang="es-ES" sz="2800" b="1" dirty="0" smtClean="0"/>
              <a:t>comprometer</a:t>
            </a:r>
            <a:r>
              <a:rPr lang="es-ES" sz="2800" dirty="0" smtClean="0"/>
              <a:t> la </a:t>
            </a:r>
            <a:r>
              <a:rPr lang="es-ES" sz="2800" b="1" dirty="0" smtClean="0"/>
              <a:t>estabilidad</a:t>
            </a:r>
            <a:r>
              <a:rPr lang="es-ES" sz="2800" dirty="0" smtClean="0"/>
              <a:t> de la red.</a:t>
            </a:r>
          </a:p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800" dirty="0" smtClean="0"/>
              <a:t>Aseguran que </a:t>
            </a:r>
            <a:r>
              <a:rPr lang="es-ES" sz="2800" b="1" dirty="0" smtClean="0"/>
              <a:t>ninguna</a:t>
            </a:r>
            <a:r>
              <a:rPr lang="es-ES" sz="2800" dirty="0" smtClean="0"/>
              <a:t> </a:t>
            </a:r>
            <a:r>
              <a:rPr lang="es-ES" sz="2800" b="1" dirty="0" smtClean="0"/>
              <a:t>transacción</a:t>
            </a:r>
            <a:r>
              <a:rPr lang="es-ES" sz="2800" dirty="0" smtClean="0"/>
              <a:t> que </a:t>
            </a:r>
            <a:r>
              <a:rPr lang="es-ES" sz="2800" b="1" dirty="0" smtClean="0"/>
              <a:t>no</a:t>
            </a:r>
            <a:r>
              <a:rPr lang="es-ES" sz="2800" dirty="0" smtClean="0"/>
              <a:t> </a:t>
            </a:r>
            <a:r>
              <a:rPr lang="es-ES" sz="2800" b="1" dirty="0" smtClean="0"/>
              <a:t>cumpla</a:t>
            </a:r>
            <a:r>
              <a:rPr lang="es-ES" sz="2800" dirty="0" smtClean="0"/>
              <a:t> las </a:t>
            </a:r>
            <a:r>
              <a:rPr lang="es-ES" sz="2800" b="1" dirty="0" smtClean="0"/>
              <a:t>reglas</a:t>
            </a:r>
            <a:r>
              <a:rPr lang="es-ES" sz="2800" dirty="0" smtClean="0"/>
              <a:t> se </a:t>
            </a:r>
            <a:r>
              <a:rPr lang="es-ES" sz="2800" b="1" dirty="0" smtClean="0"/>
              <a:t>añada</a:t>
            </a:r>
            <a:r>
              <a:rPr lang="es-ES" sz="2800" dirty="0" smtClean="0"/>
              <a:t> a la </a:t>
            </a:r>
            <a:r>
              <a:rPr lang="es-ES" sz="2800" b="1" dirty="0" smtClean="0"/>
              <a:t>cadena</a:t>
            </a:r>
            <a:r>
              <a:rPr lang="es-ES" sz="2800" dirty="0" smtClean="0"/>
              <a:t> de bloques.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25337" y="8485"/>
            <a:ext cx="5916909" cy="657632"/>
          </a:xfrm>
        </p:spPr>
        <p:txBody>
          <a:bodyPr/>
          <a:lstStyle/>
          <a:p>
            <a:r>
              <a:rPr lang="es-ES" dirty="0" smtClean="0"/>
              <a:t>Protocolos de consenso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5207000" y="691678"/>
            <a:ext cx="39401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b="1" dirty="0" smtClean="0">
                <a:solidFill>
                  <a:schemeClr val="bg1"/>
                </a:solidFill>
              </a:rPr>
              <a:t>Tolerancia a fallos bizantinos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11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8644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0"/>
            <a:ext cx="8034119" cy="4852839"/>
          </a:xfrm>
        </p:spPr>
        <p:txBody>
          <a:bodyPr>
            <a:normAutofit fontScale="92500" lnSpcReduction="20000"/>
          </a:bodyPr>
          <a:lstStyle/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600" dirty="0"/>
              <a:t>Las </a:t>
            </a:r>
            <a:r>
              <a:rPr lang="es-ES" sz="2600" b="1" dirty="0"/>
              <a:t>transacciones</a:t>
            </a:r>
            <a:r>
              <a:rPr lang="es-ES" sz="2600" dirty="0"/>
              <a:t> se </a:t>
            </a:r>
            <a:r>
              <a:rPr lang="es-ES" sz="2600" b="1" dirty="0"/>
              <a:t>agrupan</a:t>
            </a:r>
            <a:r>
              <a:rPr lang="es-ES" sz="2600" dirty="0"/>
              <a:t> en </a:t>
            </a:r>
            <a:r>
              <a:rPr lang="es-ES" sz="2600" b="1" dirty="0"/>
              <a:t>bloques</a:t>
            </a:r>
            <a:r>
              <a:rPr lang="es-ES" sz="2600" dirty="0"/>
              <a:t> </a:t>
            </a:r>
            <a:r>
              <a:rPr lang="es-ES" sz="2600" dirty="0" smtClean="0"/>
              <a:t>y se procesan en cada minero.</a:t>
            </a:r>
            <a:endParaRPr lang="es-ES" sz="2600" dirty="0"/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600" dirty="0" smtClean="0"/>
              <a:t>Cada </a:t>
            </a:r>
            <a:r>
              <a:rPr lang="es-ES" sz="2600" b="1" dirty="0" smtClean="0"/>
              <a:t>minero</a:t>
            </a:r>
            <a:r>
              <a:rPr lang="es-ES" sz="2600" dirty="0" smtClean="0"/>
              <a:t> adjunta </a:t>
            </a:r>
            <a:r>
              <a:rPr lang="es-ES" sz="2600" b="1" dirty="0" smtClean="0"/>
              <a:t>información de confiabilidad</a:t>
            </a:r>
            <a:r>
              <a:rPr lang="es-ES" sz="2600" dirty="0" smtClean="0"/>
              <a:t> al bloque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600" dirty="0" smtClean="0"/>
              <a:t>Esta </a:t>
            </a:r>
            <a:r>
              <a:rPr lang="es-ES" sz="2200" b="1" dirty="0"/>
              <a:t>información de confiabilidad</a:t>
            </a:r>
            <a:r>
              <a:rPr lang="es-ES" sz="2200" dirty="0"/>
              <a:t> </a:t>
            </a:r>
            <a:r>
              <a:rPr lang="es-ES" sz="2200" dirty="0" smtClean="0"/>
              <a:t>cambia en función del tipo de protocolo</a:t>
            </a:r>
            <a:endParaRPr lang="es-ES" sz="2600" dirty="0" smtClean="0"/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600" dirty="0" smtClean="0"/>
              <a:t>El </a:t>
            </a:r>
            <a:r>
              <a:rPr lang="es-ES" sz="2600" b="1" dirty="0" smtClean="0"/>
              <a:t>bloque</a:t>
            </a:r>
            <a:r>
              <a:rPr lang="es-ES" sz="2600" dirty="0" smtClean="0"/>
              <a:t> junto con esta información se </a:t>
            </a:r>
            <a:r>
              <a:rPr lang="es-ES" sz="2600" b="1" dirty="0" smtClean="0"/>
              <a:t>envían</a:t>
            </a:r>
            <a:r>
              <a:rPr lang="es-ES" sz="2600" dirty="0" smtClean="0"/>
              <a:t> a los </a:t>
            </a:r>
            <a:r>
              <a:rPr lang="es-ES" sz="2600" b="1" dirty="0" smtClean="0"/>
              <a:t>validadores.</a:t>
            </a:r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600" dirty="0" smtClean="0"/>
              <a:t>Cada </a:t>
            </a:r>
            <a:r>
              <a:rPr lang="es-ES" sz="2600" b="1" dirty="0" smtClean="0"/>
              <a:t>validador</a:t>
            </a:r>
            <a:r>
              <a:rPr lang="es-ES" sz="2600" dirty="0" smtClean="0"/>
              <a:t> </a:t>
            </a:r>
            <a:r>
              <a:rPr lang="es-ES" sz="2600" b="1" dirty="0" smtClean="0"/>
              <a:t>comprueba</a:t>
            </a:r>
            <a:r>
              <a:rPr lang="es-ES" sz="2600" dirty="0" smtClean="0"/>
              <a:t> si las </a:t>
            </a:r>
            <a:r>
              <a:rPr lang="es-ES" sz="2600" b="1" dirty="0" smtClean="0"/>
              <a:t>transacciones</a:t>
            </a:r>
            <a:r>
              <a:rPr lang="es-ES" sz="2600" dirty="0" smtClean="0"/>
              <a:t> cumplen sus </a:t>
            </a:r>
            <a:r>
              <a:rPr lang="es-ES" sz="2600" b="1" dirty="0" smtClean="0"/>
              <a:t>reglas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600" dirty="0" smtClean="0"/>
              <a:t>Solo se añade un bloque si cumple las reglas.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600" dirty="0" smtClean="0"/>
              <a:t>Si dos validadores son diferentes, se podría crear un “</a:t>
            </a:r>
            <a:r>
              <a:rPr lang="es-ES" sz="2600" dirty="0" err="1" smtClean="0"/>
              <a:t>fork</a:t>
            </a:r>
            <a:r>
              <a:rPr lang="es-ES" sz="2600" dirty="0" smtClean="0"/>
              <a:t>”.</a:t>
            </a:r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5719" y="8485"/>
            <a:ext cx="7636528" cy="657632"/>
          </a:xfrm>
        </p:spPr>
        <p:txBody>
          <a:bodyPr/>
          <a:lstStyle/>
          <a:p>
            <a:r>
              <a:rPr lang="es-ES" dirty="0" smtClean="0"/>
              <a:t>Protocolos de consenso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6502400" y="691678"/>
            <a:ext cx="26447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b="1" dirty="0" smtClean="0">
                <a:solidFill>
                  <a:schemeClr val="bg1"/>
                </a:solidFill>
              </a:rPr>
              <a:t>¿Cómo funcionan?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12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325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5719" y="8485"/>
            <a:ext cx="7636528" cy="657632"/>
          </a:xfrm>
        </p:spPr>
        <p:txBody>
          <a:bodyPr/>
          <a:lstStyle/>
          <a:p>
            <a:r>
              <a:rPr lang="es-ES" dirty="0" smtClean="0"/>
              <a:t>Protocolos de consenso - Ejemplo</a:t>
            </a:r>
            <a:endParaRPr lang="en-GB" dirty="0"/>
          </a:p>
        </p:txBody>
      </p:sp>
      <p:sp>
        <p:nvSpPr>
          <p:cNvPr id="6" name="5 Rectángulo"/>
          <p:cNvSpPr/>
          <p:nvPr/>
        </p:nvSpPr>
        <p:spPr>
          <a:xfrm>
            <a:off x="3712192" y="1119116"/>
            <a:ext cx="2224585" cy="95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Conjunto de transacciones sin procesar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218365" y="2620368"/>
            <a:ext cx="2702257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Minero1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3466533" y="2620370"/>
            <a:ext cx="2470244" cy="1078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Minero2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218365" y="4478739"/>
            <a:ext cx="2702257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Validador1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3350526" y="4478740"/>
            <a:ext cx="2702257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Validador2</a:t>
            </a:r>
          </a:p>
        </p:txBody>
      </p:sp>
      <p:sp>
        <p:nvSpPr>
          <p:cNvPr id="11" name="10 Elipse"/>
          <p:cNvSpPr/>
          <p:nvPr/>
        </p:nvSpPr>
        <p:spPr>
          <a:xfrm>
            <a:off x="6339990" y="4478740"/>
            <a:ext cx="2702257" cy="12010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Validador3</a:t>
            </a:r>
          </a:p>
        </p:txBody>
      </p:sp>
      <p:sp>
        <p:nvSpPr>
          <p:cNvPr id="12" name="11 Elipse"/>
          <p:cNvSpPr/>
          <p:nvPr/>
        </p:nvSpPr>
        <p:spPr>
          <a:xfrm>
            <a:off x="6339990" y="2620367"/>
            <a:ext cx="2702257" cy="12010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Minero3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719919" y="666117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721624" y="1371597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recto de flecha"/>
          <p:cNvCxnSpPr>
            <a:stCxn id="13" idx="2"/>
            <a:endCxn id="14" idx="0"/>
          </p:cNvCxnSpPr>
          <p:nvPr/>
        </p:nvCxnSpPr>
        <p:spPr>
          <a:xfrm>
            <a:off x="945107" y="1171084"/>
            <a:ext cx="1705" cy="200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721624" y="2013041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recto de flecha"/>
          <p:cNvCxnSpPr>
            <a:stCxn id="14" idx="2"/>
            <a:endCxn id="17" idx="0"/>
          </p:cNvCxnSpPr>
          <p:nvPr/>
        </p:nvCxnSpPr>
        <p:spPr>
          <a:xfrm>
            <a:off x="946812" y="1876564"/>
            <a:ext cx="0" cy="136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6153149" y="918600"/>
            <a:ext cx="2889097" cy="15994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Escenario con 6 nodos, siendo los nodos negros nodos malignos que intentan obtener más moneda de la acordada por la red</a:t>
            </a:r>
            <a:endParaRPr lang="es-ES" dirty="0"/>
          </a:p>
        </p:txBody>
      </p:sp>
      <p:sp>
        <p:nvSpPr>
          <p:cNvPr id="20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13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771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5719" y="8485"/>
            <a:ext cx="7636528" cy="657632"/>
          </a:xfrm>
        </p:spPr>
        <p:txBody>
          <a:bodyPr/>
          <a:lstStyle/>
          <a:p>
            <a:r>
              <a:rPr lang="es-ES" dirty="0"/>
              <a:t>Protocolos de consenso - Ejemplo</a:t>
            </a:r>
            <a:endParaRPr lang="en-GB" dirty="0"/>
          </a:p>
        </p:txBody>
      </p:sp>
      <p:sp>
        <p:nvSpPr>
          <p:cNvPr id="6" name="5 Rectángulo"/>
          <p:cNvSpPr/>
          <p:nvPr/>
        </p:nvSpPr>
        <p:spPr>
          <a:xfrm>
            <a:off x="3712192" y="1119116"/>
            <a:ext cx="2224585" cy="95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Conjunto de transacciones sin procesar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218365" y="2620368"/>
            <a:ext cx="2702257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Minero1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3466533" y="2620370"/>
            <a:ext cx="2470244" cy="1078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Minero2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218365" y="4478739"/>
            <a:ext cx="2702257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Validador1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3350526" y="4478740"/>
            <a:ext cx="2702257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Validador2</a:t>
            </a:r>
          </a:p>
        </p:txBody>
      </p:sp>
      <p:sp>
        <p:nvSpPr>
          <p:cNvPr id="11" name="10 Elipse"/>
          <p:cNvSpPr/>
          <p:nvPr/>
        </p:nvSpPr>
        <p:spPr>
          <a:xfrm>
            <a:off x="6339990" y="4478740"/>
            <a:ext cx="2702257" cy="12010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Validador3</a:t>
            </a:r>
          </a:p>
        </p:txBody>
      </p:sp>
      <p:sp>
        <p:nvSpPr>
          <p:cNvPr id="12" name="11 Elipse"/>
          <p:cNvSpPr/>
          <p:nvPr/>
        </p:nvSpPr>
        <p:spPr>
          <a:xfrm>
            <a:off x="6339990" y="2620367"/>
            <a:ext cx="2702257" cy="12010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Minero3</a:t>
            </a:r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2634018" y="2074459"/>
            <a:ext cx="2067637" cy="76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8" idx="0"/>
          </p:cNvCxnSpPr>
          <p:nvPr/>
        </p:nvCxnSpPr>
        <p:spPr>
          <a:xfrm>
            <a:off x="4701655" y="2074459"/>
            <a:ext cx="0" cy="5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6" idx="2"/>
            <a:endCxn id="12" idx="1"/>
          </p:cNvCxnSpPr>
          <p:nvPr/>
        </p:nvCxnSpPr>
        <p:spPr>
          <a:xfrm>
            <a:off x="4824485" y="2074459"/>
            <a:ext cx="1911241" cy="721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6735726" y="1119116"/>
            <a:ext cx="2162614" cy="955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Transacciones son recogidas por los mineros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>
            <a:off x="719919" y="666117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721624" y="1371597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24 Conector recto de flecha"/>
          <p:cNvCxnSpPr>
            <a:stCxn id="23" idx="2"/>
            <a:endCxn id="24" idx="0"/>
          </p:cNvCxnSpPr>
          <p:nvPr/>
        </p:nvCxnSpPr>
        <p:spPr>
          <a:xfrm>
            <a:off x="945107" y="1171084"/>
            <a:ext cx="1705" cy="200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721624" y="2013041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7" name="26 Conector recto de flecha"/>
          <p:cNvCxnSpPr>
            <a:stCxn id="24" idx="2"/>
            <a:endCxn id="26" idx="0"/>
          </p:cNvCxnSpPr>
          <p:nvPr/>
        </p:nvCxnSpPr>
        <p:spPr>
          <a:xfrm>
            <a:off x="946812" y="1876564"/>
            <a:ext cx="0" cy="136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14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6266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5719" y="8485"/>
            <a:ext cx="7636528" cy="657632"/>
          </a:xfrm>
        </p:spPr>
        <p:txBody>
          <a:bodyPr/>
          <a:lstStyle/>
          <a:p>
            <a:r>
              <a:rPr lang="es-ES" dirty="0"/>
              <a:t>Protocolos de consenso - Ejemplo</a:t>
            </a:r>
            <a:endParaRPr lang="en-GB" dirty="0"/>
          </a:p>
        </p:txBody>
      </p:sp>
      <p:sp>
        <p:nvSpPr>
          <p:cNvPr id="6" name="5 Rectángulo"/>
          <p:cNvSpPr/>
          <p:nvPr/>
        </p:nvSpPr>
        <p:spPr>
          <a:xfrm>
            <a:off x="3712192" y="1119116"/>
            <a:ext cx="2224585" cy="95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Conjunto de transacciones sin procesar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218365" y="2620368"/>
            <a:ext cx="2702257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Minero1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3466533" y="2620370"/>
            <a:ext cx="2470244" cy="1078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Minero2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218365" y="4478739"/>
            <a:ext cx="2702257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Validador1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3350526" y="4478740"/>
            <a:ext cx="2702257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Validador2</a:t>
            </a:r>
          </a:p>
        </p:txBody>
      </p:sp>
      <p:sp>
        <p:nvSpPr>
          <p:cNvPr id="11" name="10 Elipse"/>
          <p:cNvSpPr/>
          <p:nvPr/>
        </p:nvSpPr>
        <p:spPr>
          <a:xfrm>
            <a:off x="6339990" y="4478740"/>
            <a:ext cx="2702257" cy="12010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Validador3</a:t>
            </a:r>
          </a:p>
        </p:txBody>
      </p:sp>
      <p:sp>
        <p:nvSpPr>
          <p:cNvPr id="12" name="11 Elipse"/>
          <p:cNvSpPr/>
          <p:nvPr/>
        </p:nvSpPr>
        <p:spPr>
          <a:xfrm>
            <a:off x="6339990" y="2620367"/>
            <a:ext cx="2702257" cy="12010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Minero3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6410323" y="717150"/>
            <a:ext cx="2434313" cy="18518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Dos mineros resuelven el bloque al mismo tiempo. El minero negro que intenta darse más moneda de la acordada y el minero 2</a:t>
            </a:r>
            <a:endParaRPr lang="es-ES" dirty="0"/>
          </a:p>
        </p:txBody>
      </p:sp>
      <p:sp>
        <p:nvSpPr>
          <p:cNvPr id="22" name="21 Rectángulo"/>
          <p:cNvSpPr/>
          <p:nvPr/>
        </p:nvSpPr>
        <p:spPr>
          <a:xfrm>
            <a:off x="719919" y="666117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721624" y="1371597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23 Conector recto de flecha"/>
          <p:cNvCxnSpPr>
            <a:stCxn id="22" idx="2"/>
            <a:endCxn id="23" idx="0"/>
          </p:cNvCxnSpPr>
          <p:nvPr/>
        </p:nvCxnSpPr>
        <p:spPr>
          <a:xfrm>
            <a:off x="945107" y="1171084"/>
            <a:ext cx="1705" cy="200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721624" y="2013041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25 Conector recto de flecha"/>
          <p:cNvCxnSpPr>
            <a:stCxn id="23" idx="2"/>
            <a:endCxn id="25" idx="0"/>
          </p:cNvCxnSpPr>
          <p:nvPr/>
        </p:nvCxnSpPr>
        <p:spPr>
          <a:xfrm>
            <a:off x="946812" y="1876564"/>
            <a:ext cx="0" cy="136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4954705" y="3316403"/>
            <a:ext cx="450376" cy="5049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7817033" y="3316404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15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8940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5719" y="8485"/>
            <a:ext cx="7636528" cy="657632"/>
          </a:xfrm>
        </p:spPr>
        <p:txBody>
          <a:bodyPr/>
          <a:lstStyle/>
          <a:p>
            <a:r>
              <a:rPr lang="es-ES" dirty="0"/>
              <a:t>Protocolos de consenso - Ejemplo</a:t>
            </a:r>
            <a:endParaRPr lang="en-GB" dirty="0"/>
          </a:p>
        </p:txBody>
      </p:sp>
      <p:sp>
        <p:nvSpPr>
          <p:cNvPr id="6" name="5 Rectángulo"/>
          <p:cNvSpPr/>
          <p:nvPr/>
        </p:nvSpPr>
        <p:spPr>
          <a:xfrm>
            <a:off x="3712192" y="1119116"/>
            <a:ext cx="2224585" cy="95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Conjunto de transacciones sin procesar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218365" y="2620368"/>
            <a:ext cx="2702257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Minero1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3466533" y="2620370"/>
            <a:ext cx="2470244" cy="1078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Minero2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218365" y="4478739"/>
            <a:ext cx="2702257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Validador1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3350526" y="4478740"/>
            <a:ext cx="2702257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Validador2</a:t>
            </a:r>
          </a:p>
        </p:txBody>
      </p:sp>
      <p:sp>
        <p:nvSpPr>
          <p:cNvPr id="11" name="10 Elipse"/>
          <p:cNvSpPr/>
          <p:nvPr/>
        </p:nvSpPr>
        <p:spPr>
          <a:xfrm>
            <a:off x="6339990" y="4478740"/>
            <a:ext cx="2702257" cy="12010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Validador3</a:t>
            </a:r>
          </a:p>
        </p:txBody>
      </p:sp>
      <p:sp>
        <p:nvSpPr>
          <p:cNvPr id="12" name="11 Elipse"/>
          <p:cNvSpPr/>
          <p:nvPr/>
        </p:nvSpPr>
        <p:spPr>
          <a:xfrm>
            <a:off x="6339990" y="2620367"/>
            <a:ext cx="2702257" cy="12010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Minero3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6339990" y="750053"/>
            <a:ext cx="2541358" cy="17679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 validador negro solo añade la transacción del minero negro, ya que esa transacción ilegal no cumple las reglas en Validador1 y 2</a:t>
            </a:r>
            <a:endParaRPr lang="es-ES" dirty="0"/>
          </a:p>
        </p:txBody>
      </p:sp>
      <p:cxnSp>
        <p:nvCxnSpPr>
          <p:cNvPr id="13" name="12 Conector recto de flecha"/>
          <p:cNvCxnSpPr>
            <a:stCxn id="27" idx="2"/>
            <a:endCxn id="9" idx="7"/>
          </p:cNvCxnSpPr>
          <p:nvPr/>
        </p:nvCxnSpPr>
        <p:spPr>
          <a:xfrm flipH="1">
            <a:off x="2524886" y="3821370"/>
            <a:ext cx="2655007" cy="833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7" idx="2"/>
            <a:endCxn id="10" idx="0"/>
          </p:cNvCxnSpPr>
          <p:nvPr/>
        </p:nvCxnSpPr>
        <p:spPr>
          <a:xfrm flipH="1">
            <a:off x="4701655" y="3821370"/>
            <a:ext cx="478238" cy="657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27" idx="2"/>
            <a:endCxn id="11" idx="0"/>
          </p:cNvCxnSpPr>
          <p:nvPr/>
        </p:nvCxnSpPr>
        <p:spPr>
          <a:xfrm>
            <a:off x="5179893" y="3821370"/>
            <a:ext cx="2511226" cy="657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endCxn id="9" idx="0"/>
          </p:cNvCxnSpPr>
          <p:nvPr/>
        </p:nvCxnSpPr>
        <p:spPr>
          <a:xfrm flipH="1">
            <a:off x="1569494" y="3821370"/>
            <a:ext cx="6346207" cy="657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29" idx="2"/>
            <a:endCxn id="10" idx="0"/>
          </p:cNvCxnSpPr>
          <p:nvPr/>
        </p:nvCxnSpPr>
        <p:spPr>
          <a:xfrm flipH="1">
            <a:off x="4701655" y="3821371"/>
            <a:ext cx="3340566" cy="657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9" idx="2"/>
            <a:endCxn id="11" idx="0"/>
          </p:cNvCxnSpPr>
          <p:nvPr/>
        </p:nvCxnSpPr>
        <p:spPr>
          <a:xfrm flipH="1">
            <a:off x="7691119" y="3821371"/>
            <a:ext cx="351102" cy="657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719919" y="666117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721624" y="1371597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21 Conector recto de flecha"/>
          <p:cNvCxnSpPr>
            <a:stCxn id="20" idx="2"/>
            <a:endCxn id="21" idx="0"/>
          </p:cNvCxnSpPr>
          <p:nvPr/>
        </p:nvCxnSpPr>
        <p:spPr>
          <a:xfrm>
            <a:off x="945107" y="1171084"/>
            <a:ext cx="1705" cy="200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721624" y="2013041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24 Conector recto de flecha"/>
          <p:cNvCxnSpPr>
            <a:stCxn id="21" idx="2"/>
            <a:endCxn id="23" idx="0"/>
          </p:cNvCxnSpPr>
          <p:nvPr/>
        </p:nvCxnSpPr>
        <p:spPr>
          <a:xfrm>
            <a:off x="946812" y="1876564"/>
            <a:ext cx="0" cy="136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4954705" y="3316403"/>
            <a:ext cx="450376" cy="5049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7817033" y="3316404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16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4622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5719" y="8485"/>
            <a:ext cx="7636528" cy="657632"/>
          </a:xfrm>
        </p:spPr>
        <p:txBody>
          <a:bodyPr/>
          <a:lstStyle/>
          <a:p>
            <a:r>
              <a:rPr lang="es-ES" dirty="0"/>
              <a:t>Protocolos de consenso - Ejemplo</a:t>
            </a:r>
            <a:endParaRPr lang="en-GB" dirty="0"/>
          </a:p>
        </p:txBody>
      </p:sp>
      <p:sp>
        <p:nvSpPr>
          <p:cNvPr id="6" name="5 Rectángulo"/>
          <p:cNvSpPr/>
          <p:nvPr/>
        </p:nvSpPr>
        <p:spPr>
          <a:xfrm>
            <a:off x="3712192" y="1119116"/>
            <a:ext cx="2224585" cy="955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Conjunto de transacciones sin procesar</a:t>
            </a:r>
            <a:endParaRPr lang="es-ES" dirty="0"/>
          </a:p>
        </p:txBody>
      </p:sp>
      <p:sp>
        <p:nvSpPr>
          <p:cNvPr id="7" name="6 Elipse"/>
          <p:cNvSpPr/>
          <p:nvPr/>
        </p:nvSpPr>
        <p:spPr>
          <a:xfrm>
            <a:off x="218365" y="2620368"/>
            <a:ext cx="2702257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Minero1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3466533" y="2620370"/>
            <a:ext cx="2470244" cy="10781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Minero2</a:t>
            </a:r>
            <a:endParaRPr lang="es-ES" dirty="0"/>
          </a:p>
        </p:txBody>
      </p:sp>
      <p:sp>
        <p:nvSpPr>
          <p:cNvPr id="9" name="8 Elipse"/>
          <p:cNvSpPr/>
          <p:nvPr/>
        </p:nvSpPr>
        <p:spPr>
          <a:xfrm>
            <a:off x="218365" y="4478739"/>
            <a:ext cx="2702257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Validador1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3350526" y="4478740"/>
            <a:ext cx="2702257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Validador2</a:t>
            </a:r>
          </a:p>
        </p:txBody>
      </p:sp>
      <p:sp>
        <p:nvSpPr>
          <p:cNvPr id="11" name="10 Elipse"/>
          <p:cNvSpPr/>
          <p:nvPr/>
        </p:nvSpPr>
        <p:spPr>
          <a:xfrm>
            <a:off x="6339990" y="4478740"/>
            <a:ext cx="2702257" cy="12010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Validador3</a:t>
            </a:r>
          </a:p>
        </p:txBody>
      </p:sp>
      <p:sp>
        <p:nvSpPr>
          <p:cNvPr id="12" name="11 Elipse"/>
          <p:cNvSpPr/>
          <p:nvPr/>
        </p:nvSpPr>
        <p:spPr>
          <a:xfrm>
            <a:off x="6339990" y="2620367"/>
            <a:ext cx="2702257" cy="12010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Minero3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6735726" y="1119116"/>
            <a:ext cx="2162614" cy="1187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Los validadores azules solo añaden la transacción del minero 2</a:t>
            </a:r>
            <a:endParaRPr lang="es-ES" dirty="0"/>
          </a:p>
        </p:txBody>
      </p:sp>
      <p:cxnSp>
        <p:nvCxnSpPr>
          <p:cNvPr id="13" name="12 Conector recto de flecha"/>
          <p:cNvCxnSpPr>
            <a:stCxn id="27" idx="2"/>
            <a:endCxn id="9" idx="7"/>
          </p:cNvCxnSpPr>
          <p:nvPr/>
        </p:nvCxnSpPr>
        <p:spPr>
          <a:xfrm flipH="1">
            <a:off x="2524886" y="3821370"/>
            <a:ext cx="2655007" cy="833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27" idx="2"/>
            <a:endCxn id="10" idx="0"/>
          </p:cNvCxnSpPr>
          <p:nvPr/>
        </p:nvCxnSpPr>
        <p:spPr>
          <a:xfrm flipH="1">
            <a:off x="4701655" y="3821370"/>
            <a:ext cx="478238" cy="657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27" idx="2"/>
            <a:endCxn id="11" idx="0"/>
          </p:cNvCxnSpPr>
          <p:nvPr/>
        </p:nvCxnSpPr>
        <p:spPr>
          <a:xfrm>
            <a:off x="5179893" y="3821370"/>
            <a:ext cx="2511226" cy="657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endCxn id="9" idx="0"/>
          </p:cNvCxnSpPr>
          <p:nvPr/>
        </p:nvCxnSpPr>
        <p:spPr>
          <a:xfrm flipH="1">
            <a:off x="1569494" y="3821370"/>
            <a:ext cx="6346207" cy="657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>
            <a:stCxn id="29" idx="2"/>
            <a:endCxn id="10" idx="0"/>
          </p:cNvCxnSpPr>
          <p:nvPr/>
        </p:nvCxnSpPr>
        <p:spPr>
          <a:xfrm flipH="1">
            <a:off x="4701655" y="3821371"/>
            <a:ext cx="3340566" cy="657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>
            <a:stCxn id="29" idx="2"/>
            <a:endCxn id="11" idx="0"/>
          </p:cNvCxnSpPr>
          <p:nvPr/>
        </p:nvCxnSpPr>
        <p:spPr>
          <a:xfrm flipH="1">
            <a:off x="7691119" y="3821371"/>
            <a:ext cx="351102" cy="657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719919" y="666117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721624" y="1371597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21 Conector recto de flecha"/>
          <p:cNvCxnSpPr>
            <a:stCxn id="20" idx="2"/>
            <a:endCxn id="21" idx="0"/>
          </p:cNvCxnSpPr>
          <p:nvPr/>
        </p:nvCxnSpPr>
        <p:spPr>
          <a:xfrm>
            <a:off x="945107" y="1171084"/>
            <a:ext cx="1705" cy="200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721624" y="2013041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24 Conector recto de flecha"/>
          <p:cNvCxnSpPr>
            <a:stCxn id="21" idx="2"/>
            <a:endCxn id="23" idx="0"/>
          </p:cNvCxnSpPr>
          <p:nvPr/>
        </p:nvCxnSpPr>
        <p:spPr>
          <a:xfrm>
            <a:off x="946812" y="1876564"/>
            <a:ext cx="0" cy="136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4954705" y="3316403"/>
            <a:ext cx="450376" cy="5049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7817033" y="3316404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17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2671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5719" y="8485"/>
            <a:ext cx="7636528" cy="657632"/>
          </a:xfrm>
        </p:spPr>
        <p:txBody>
          <a:bodyPr/>
          <a:lstStyle/>
          <a:p>
            <a:r>
              <a:rPr lang="es-ES" dirty="0"/>
              <a:t>Protocolos de consenso - Ejemplo</a:t>
            </a:r>
            <a:endParaRPr lang="en-GB" dirty="0"/>
          </a:p>
        </p:txBody>
      </p:sp>
      <p:sp>
        <p:nvSpPr>
          <p:cNvPr id="9" name="8 Elipse"/>
          <p:cNvSpPr/>
          <p:nvPr/>
        </p:nvSpPr>
        <p:spPr>
          <a:xfrm>
            <a:off x="218362" y="1053151"/>
            <a:ext cx="2702257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mtClean="0"/>
              <a:t>Validador1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3350523" y="1053152"/>
            <a:ext cx="2702257" cy="12010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Validador2</a:t>
            </a:r>
          </a:p>
        </p:txBody>
      </p:sp>
      <p:sp>
        <p:nvSpPr>
          <p:cNvPr id="11" name="10 Elipse"/>
          <p:cNvSpPr/>
          <p:nvPr/>
        </p:nvSpPr>
        <p:spPr>
          <a:xfrm>
            <a:off x="6339987" y="1053152"/>
            <a:ext cx="2702257" cy="120100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Validador3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1170295" y="2692809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1172000" y="3398289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21 Conector recto de flecha"/>
          <p:cNvCxnSpPr>
            <a:stCxn id="20" idx="2"/>
            <a:endCxn id="21" idx="0"/>
          </p:cNvCxnSpPr>
          <p:nvPr/>
        </p:nvCxnSpPr>
        <p:spPr>
          <a:xfrm>
            <a:off x="1395483" y="3197776"/>
            <a:ext cx="1705" cy="200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1172000" y="4039733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24 Conector recto de flecha"/>
          <p:cNvCxnSpPr>
            <a:stCxn id="21" idx="2"/>
            <a:endCxn id="23" idx="0"/>
          </p:cNvCxnSpPr>
          <p:nvPr/>
        </p:nvCxnSpPr>
        <p:spPr>
          <a:xfrm>
            <a:off x="1397188" y="3903256"/>
            <a:ext cx="0" cy="136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23" idx="2"/>
          </p:cNvCxnSpPr>
          <p:nvPr/>
        </p:nvCxnSpPr>
        <p:spPr>
          <a:xfrm flipH="1">
            <a:off x="1395483" y="4544700"/>
            <a:ext cx="1705" cy="341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"/>
          <p:cNvSpPr/>
          <p:nvPr/>
        </p:nvSpPr>
        <p:spPr>
          <a:xfrm>
            <a:off x="1186213" y="4885898"/>
            <a:ext cx="450376" cy="5049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Rectángulo"/>
          <p:cNvSpPr/>
          <p:nvPr/>
        </p:nvSpPr>
        <p:spPr>
          <a:xfrm>
            <a:off x="4570862" y="2692809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Rectángulo"/>
          <p:cNvSpPr/>
          <p:nvPr/>
        </p:nvSpPr>
        <p:spPr>
          <a:xfrm>
            <a:off x="4572567" y="3398289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34 Conector recto de flecha"/>
          <p:cNvCxnSpPr>
            <a:stCxn id="33" idx="2"/>
            <a:endCxn id="34" idx="0"/>
          </p:cNvCxnSpPr>
          <p:nvPr/>
        </p:nvCxnSpPr>
        <p:spPr>
          <a:xfrm>
            <a:off x="4796050" y="3197776"/>
            <a:ext cx="1705" cy="200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4572567" y="4039733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36 Conector recto de flecha"/>
          <p:cNvCxnSpPr>
            <a:stCxn id="34" idx="2"/>
            <a:endCxn id="36" idx="0"/>
          </p:cNvCxnSpPr>
          <p:nvPr/>
        </p:nvCxnSpPr>
        <p:spPr>
          <a:xfrm>
            <a:off x="4797755" y="3903256"/>
            <a:ext cx="0" cy="136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36" idx="2"/>
          </p:cNvCxnSpPr>
          <p:nvPr/>
        </p:nvCxnSpPr>
        <p:spPr>
          <a:xfrm flipH="1">
            <a:off x="4796050" y="4544700"/>
            <a:ext cx="1705" cy="341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4586780" y="4885898"/>
            <a:ext cx="450376" cy="5049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Rectángulo"/>
          <p:cNvSpPr/>
          <p:nvPr/>
        </p:nvSpPr>
        <p:spPr>
          <a:xfrm>
            <a:off x="7464222" y="2692809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Rectángulo"/>
          <p:cNvSpPr/>
          <p:nvPr/>
        </p:nvSpPr>
        <p:spPr>
          <a:xfrm>
            <a:off x="7465927" y="3398289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48 Conector recto de flecha"/>
          <p:cNvCxnSpPr>
            <a:stCxn id="47" idx="2"/>
            <a:endCxn id="48" idx="0"/>
          </p:cNvCxnSpPr>
          <p:nvPr/>
        </p:nvCxnSpPr>
        <p:spPr>
          <a:xfrm>
            <a:off x="7689410" y="3197776"/>
            <a:ext cx="1705" cy="200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Rectángulo"/>
          <p:cNvSpPr/>
          <p:nvPr/>
        </p:nvSpPr>
        <p:spPr>
          <a:xfrm>
            <a:off x="7465927" y="4039733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1" name="50 Conector recto de flecha"/>
          <p:cNvCxnSpPr>
            <a:stCxn id="48" idx="2"/>
            <a:endCxn id="50" idx="0"/>
          </p:cNvCxnSpPr>
          <p:nvPr/>
        </p:nvCxnSpPr>
        <p:spPr>
          <a:xfrm>
            <a:off x="7691115" y="3903256"/>
            <a:ext cx="0" cy="136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50" idx="2"/>
          </p:cNvCxnSpPr>
          <p:nvPr/>
        </p:nvCxnSpPr>
        <p:spPr>
          <a:xfrm flipH="1">
            <a:off x="7689410" y="4544700"/>
            <a:ext cx="1705" cy="341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Rectángulo"/>
          <p:cNvSpPr/>
          <p:nvPr/>
        </p:nvSpPr>
        <p:spPr>
          <a:xfrm>
            <a:off x="7465927" y="4885899"/>
            <a:ext cx="450376" cy="5049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555281" y="5591174"/>
            <a:ext cx="8486965" cy="8096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Ahora tenemos dos cadenas diferentes, sin embargo, por probabilidad, la cadena de los nodos 1 y 2 será más utilizada por los mineros, con lo cual terminará siendo más larga. Por lo que la cadena con el bloque gris (bloque “ilegal”) desaparecerá.</a:t>
            </a:r>
            <a:endParaRPr lang="es-ES" dirty="0"/>
          </a:p>
        </p:txBody>
      </p:sp>
      <p:sp>
        <p:nvSpPr>
          <p:cNvPr id="29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18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28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81076" y="1446361"/>
            <a:ext cx="8034119" cy="4351338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 smtClean="0"/>
              <a:t>La información de </a:t>
            </a:r>
            <a:r>
              <a:rPr lang="es-ES" sz="2400" b="1" dirty="0" smtClean="0"/>
              <a:t>confiabilidad</a:t>
            </a:r>
            <a:r>
              <a:rPr lang="es-ES" sz="2400" dirty="0" smtClean="0"/>
              <a:t> en este caso prueba que el validador ha resuelto un </a:t>
            </a:r>
            <a:r>
              <a:rPr lang="es-ES" sz="2400" b="1" dirty="0" smtClean="0"/>
              <a:t>algoritmo</a:t>
            </a:r>
            <a:r>
              <a:rPr lang="es-ES" sz="2400" dirty="0" smtClean="0"/>
              <a:t> </a:t>
            </a:r>
            <a:r>
              <a:rPr lang="es-ES" sz="2400" b="1" dirty="0" smtClean="0"/>
              <a:t>complejo</a:t>
            </a:r>
            <a:r>
              <a:rPr lang="es-ES" sz="2400" dirty="0" smtClean="0"/>
              <a:t> de </a:t>
            </a:r>
            <a:r>
              <a:rPr lang="es-ES" sz="2400" b="1" dirty="0" smtClean="0"/>
              <a:t>resolver: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b="1" dirty="0" smtClean="0">
                <a:solidFill>
                  <a:srgbClr val="00B050"/>
                </a:solidFill>
              </a:rPr>
              <a:t>+</a:t>
            </a:r>
            <a:r>
              <a:rPr lang="es-ES" sz="2200" dirty="0" smtClean="0"/>
              <a:t> Evita que una sola persona envíe muchas transacciones a la red.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b="1" dirty="0" smtClean="0">
                <a:solidFill>
                  <a:srgbClr val="C00000"/>
                </a:solidFill>
              </a:rPr>
              <a:t>-</a:t>
            </a:r>
            <a:r>
              <a:rPr lang="es-ES" sz="2200" dirty="0" smtClean="0"/>
              <a:t> Gasto computacional elevado.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b="1" dirty="0" smtClean="0">
                <a:solidFill>
                  <a:srgbClr val="C00000"/>
                </a:solidFill>
              </a:rPr>
              <a:t>-</a:t>
            </a:r>
            <a:r>
              <a:rPr lang="es-ES" sz="2200" dirty="0" smtClean="0"/>
              <a:t> Gasto energético elevado.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b="1" dirty="0" smtClean="0">
                <a:solidFill>
                  <a:srgbClr val="C00000"/>
                </a:solidFill>
              </a:rPr>
              <a:t>-</a:t>
            </a:r>
            <a:r>
              <a:rPr lang="es-ES" sz="2200" dirty="0" smtClean="0"/>
              <a:t> Es necesario mantener la dificultad del algoritmo alta.</a:t>
            </a:r>
            <a:endParaRPr lang="es-ES" sz="2400" dirty="0" smtClean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Para </a:t>
            </a:r>
            <a:r>
              <a:rPr lang="es-ES" sz="2400" b="1" dirty="0" smtClean="0"/>
              <a:t>dominar</a:t>
            </a:r>
            <a:r>
              <a:rPr lang="es-ES" sz="2400" dirty="0" smtClean="0"/>
              <a:t> la </a:t>
            </a:r>
            <a:r>
              <a:rPr lang="es-ES" sz="2400" b="1" dirty="0" smtClean="0"/>
              <a:t>red</a:t>
            </a:r>
            <a:r>
              <a:rPr lang="es-ES" sz="2400" dirty="0" smtClean="0"/>
              <a:t> es necesario tener </a:t>
            </a:r>
            <a:r>
              <a:rPr lang="es-ES" sz="2400" b="1" dirty="0" smtClean="0"/>
              <a:t>mayor</a:t>
            </a:r>
            <a:r>
              <a:rPr lang="es-ES" sz="2400" dirty="0" smtClean="0"/>
              <a:t> </a:t>
            </a:r>
            <a:r>
              <a:rPr lang="es-ES" sz="2400" b="1" dirty="0" smtClean="0"/>
              <a:t>poder</a:t>
            </a:r>
            <a:r>
              <a:rPr lang="es-ES" sz="2400" dirty="0" smtClean="0"/>
              <a:t> de </a:t>
            </a:r>
            <a:r>
              <a:rPr lang="es-ES" sz="2400" b="1" dirty="0" smtClean="0"/>
              <a:t>computación</a:t>
            </a:r>
            <a:r>
              <a:rPr lang="es-ES" sz="2400" dirty="0" smtClean="0"/>
              <a:t> que el total del </a:t>
            </a:r>
            <a:r>
              <a:rPr lang="es-ES" sz="2400" b="1" dirty="0" smtClean="0"/>
              <a:t>resto</a:t>
            </a:r>
            <a:r>
              <a:rPr lang="es-ES" sz="2400" dirty="0" smtClean="0"/>
              <a:t> de actores.</a:t>
            </a:r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 smtClean="0"/>
              <a:t>Protocolos de consenso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7023100" y="691678"/>
            <a:ext cx="21240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b="1" dirty="0" err="1" smtClean="0">
                <a:solidFill>
                  <a:schemeClr val="bg1"/>
                </a:solidFill>
              </a:rPr>
              <a:t>Proof</a:t>
            </a:r>
            <a:r>
              <a:rPr lang="es-ES_tradnl" b="1" dirty="0" smtClean="0">
                <a:solidFill>
                  <a:schemeClr val="bg1"/>
                </a:solidFill>
              </a:rPr>
              <a:t> of </a:t>
            </a:r>
            <a:r>
              <a:rPr lang="es-ES_tradnl" b="1" dirty="0" err="1" smtClean="0">
                <a:solidFill>
                  <a:schemeClr val="bg1"/>
                </a:solidFill>
              </a:rPr>
              <a:t>work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19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1360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1"/>
            <a:ext cx="8034119" cy="4351338"/>
          </a:xfrm>
        </p:spPr>
        <p:txBody>
          <a:bodyPr/>
          <a:lstStyle/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b="1" dirty="0" smtClean="0"/>
              <a:t>Tipos de </a:t>
            </a:r>
            <a:r>
              <a:rPr lang="es-ES" sz="2400" b="1" dirty="0" err="1" smtClean="0"/>
              <a:t>blockchains</a:t>
            </a:r>
            <a:r>
              <a:rPr lang="es-ES" sz="2400" b="1" dirty="0"/>
              <a:t>.</a:t>
            </a:r>
            <a:endParaRPr lang="es-ES" sz="2400" b="1" dirty="0" smtClean="0"/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Protocolos de consenso.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Escalabilidad del </a:t>
            </a:r>
            <a:r>
              <a:rPr lang="es-ES" sz="2400" dirty="0" err="1" smtClean="0"/>
              <a:t>blockchain</a:t>
            </a:r>
            <a:r>
              <a:rPr lang="es-ES" sz="2400" dirty="0" smtClean="0"/>
              <a:t>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Permisos y privacidad en el </a:t>
            </a:r>
            <a:r>
              <a:rPr lang="es-ES" sz="2400" dirty="0" err="1" smtClean="0"/>
              <a:t>blockchain</a:t>
            </a:r>
            <a:r>
              <a:rPr lang="es-ES" sz="2400" dirty="0" smtClean="0"/>
              <a:t>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Smart </a:t>
            </a:r>
            <a:r>
              <a:rPr lang="es-ES" sz="2400" dirty="0" err="1" smtClean="0"/>
              <a:t>contracts</a:t>
            </a:r>
            <a:r>
              <a:rPr lang="es-ES" sz="2400" dirty="0" smtClean="0"/>
              <a:t>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8485"/>
            <a:ext cx="6070445" cy="657632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2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618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0"/>
            <a:ext cx="8034119" cy="4802039"/>
          </a:xfrm>
        </p:spPr>
        <p:txBody>
          <a:bodyPr>
            <a:normAutofit fontScale="92500" lnSpcReduction="10000"/>
          </a:bodyPr>
          <a:lstStyle/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 smtClean="0"/>
              <a:t>Surge para intentar </a:t>
            </a:r>
            <a:r>
              <a:rPr lang="es-ES" sz="2400" b="1" dirty="0" smtClean="0"/>
              <a:t>resolver</a:t>
            </a:r>
            <a:r>
              <a:rPr lang="es-ES" sz="2400" dirty="0" smtClean="0"/>
              <a:t> el </a:t>
            </a:r>
            <a:r>
              <a:rPr lang="es-ES" sz="2400" b="1" dirty="0" smtClean="0"/>
              <a:t>malgasto</a:t>
            </a:r>
            <a:r>
              <a:rPr lang="es-ES" sz="2400" dirty="0" smtClean="0"/>
              <a:t> de </a:t>
            </a:r>
            <a:r>
              <a:rPr lang="es-ES" sz="2400" b="1" dirty="0" smtClean="0"/>
              <a:t>recursos</a:t>
            </a:r>
            <a:r>
              <a:rPr lang="es-ES" sz="2400" dirty="0" smtClean="0"/>
              <a:t> de los algoritmos </a:t>
            </a:r>
            <a:r>
              <a:rPr lang="es-ES" sz="2400" dirty="0" err="1" smtClean="0"/>
              <a:t>proof</a:t>
            </a:r>
            <a:r>
              <a:rPr lang="es-ES" sz="2400" dirty="0" smtClean="0"/>
              <a:t> of </a:t>
            </a:r>
            <a:r>
              <a:rPr lang="es-ES" sz="2400" dirty="0" err="1" smtClean="0"/>
              <a:t>work</a:t>
            </a:r>
            <a:r>
              <a:rPr lang="es-ES" sz="2400" dirty="0"/>
              <a:t>.</a:t>
            </a:r>
            <a:endParaRPr lang="es-ES" sz="2400" dirty="0" smtClean="0"/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400" dirty="0" smtClean="0"/>
              <a:t>La información de </a:t>
            </a:r>
            <a:r>
              <a:rPr lang="es-ES" sz="2400" b="1" dirty="0" smtClean="0"/>
              <a:t>confiabilidad</a:t>
            </a:r>
            <a:r>
              <a:rPr lang="es-ES" sz="2400" dirty="0" smtClean="0"/>
              <a:t> en este caso prueba que el </a:t>
            </a:r>
            <a:r>
              <a:rPr lang="es-ES" sz="2400" b="1" dirty="0" smtClean="0"/>
              <a:t>validador</a:t>
            </a:r>
            <a:r>
              <a:rPr lang="es-ES" sz="2400" dirty="0" smtClean="0"/>
              <a:t> </a:t>
            </a:r>
            <a:r>
              <a:rPr lang="es-ES" sz="2400" b="1" dirty="0" smtClean="0"/>
              <a:t>apuesta</a:t>
            </a:r>
            <a:r>
              <a:rPr lang="es-ES" sz="2400" dirty="0" smtClean="0"/>
              <a:t> a que la </a:t>
            </a:r>
            <a:r>
              <a:rPr lang="es-ES" sz="2400" b="1" dirty="0" smtClean="0"/>
              <a:t>transacción</a:t>
            </a:r>
            <a:r>
              <a:rPr lang="es-ES" sz="2400" dirty="0" smtClean="0"/>
              <a:t> es </a:t>
            </a:r>
            <a:r>
              <a:rPr lang="es-ES" sz="2400" b="1" dirty="0" smtClean="0"/>
              <a:t>correcta: 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000" b="1" dirty="0" smtClean="0">
                <a:solidFill>
                  <a:srgbClr val="00B050"/>
                </a:solidFill>
              </a:rPr>
              <a:t>+</a:t>
            </a:r>
            <a:r>
              <a:rPr lang="es-ES" sz="2200" dirty="0" smtClean="0"/>
              <a:t> Gasto energético muy bajo.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000" b="1" dirty="0" smtClean="0">
                <a:solidFill>
                  <a:srgbClr val="00B050"/>
                </a:solidFill>
              </a:rPr>
              <a:t>+</a:t>
            </a:r>
            <a:r>
              <a:rPr lang="es-ES" sz="2200" dirty="0" smtClean="0"/>
              <a:t> Latencia inferior a </a:t>
            </a:r>
            <a:r>
              <a:rPr lang="es-ES" sz="2200" dirty="0" err="1" smtClean="0"/>
              <a:t>Proof</a:t>
            </a:r>
            <a:r>
              <a:rPr lang="es-ES" sz="2200" dirty="0" smtClean="0"/>
              <a:t> of </a:t>
            </a:r>
            <a:r>
              <a:rPr lang="es-ES" sz="2200" dirty="0" err="1" smtClean="0"/>
              <a:t>work</a:t>
            </a:r>
            <a:r>
              <a:rPr lang="es-ES" sz="2200" dirty="0" smtClean="0"/>
              <a:t>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000" b="1" dirty="0" smtClean="0">
                <a:solidFill>
                  <a:srgbClr val="C00000"/>
                </a:solidFill>
              </a:rPr>
              <a:t>-</a:t>
            </a:r>
            <a:r>
              <a:rPr lang="es-ES" sz="2200" dirty="0" smtClean="0"/>
              <a:t> La elección del concepto que se apuesta es difícil en redes públicas</a:t>
            </a:r>
            <a:endParaRPr lang="es-ES" sz="2400" dirty="0" smtClean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b="1" dirty="0" smtClean="0"/>
              <a:t>Diferentes</a:t>
            </a:r>
            <a:r>
              <a:rPr lang="es-ES" sz="2400" dirty="0" smtClean="0"/>
              <a:t> </a:t>
            </a:r>
            <a:r>
              <a:rPr lang="es-ES" sz="2400" b="1" dirty="0" smtClean="0"/>
              <a:t>tipos</a:t>
            </a:r>
            <a:r>
              <a:rPr lang="es-ES" sz="2400" dirty="0" smtClean="0"/>
              <a:t> de concepto: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b="1" dirty="0" smtClean="0"/>
              <a:t>Asignación estática</a:t>
            </a:r>
            <a:r>
              <a:rPr lang="es-ES" sz="2200" dirty="0" smtClean="0"/>
              <a:t> (redes privadas)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b="1" dirty="0" smtClean="0"/>
              <a:t>Prueba de participación.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b="1" dirty="0" smtClean="0"/>
              <a:t>Deposito de seguridad.</a:t>
            </a:r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 smtClean="0"/>
              <a:t>Protocolos de consenso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7023100" y="691678"/>
            <a:ext cx="21240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b="1" dirty="0" err="1" smtClean="0">
                <a:solidFill>
                  <a:schemeClr val="bg1"/>
                </a:solidFill>
              </a:rPr>
              <a:t>Proof</a:t>
            </a:r>
            <a:r>
              <a:rPr lang="es-ES_tradnl" b="1" dirty="0" smtClean="0">
                <a:solidFill>
                  <a:schemeClr val="bg1"/>
                </a:solidFill>
              </a:rPr>
              <a:t> of </a:t>
            </a:r>
            <a:r>
              <a:rPr lang="es-ES_tradnl" b="1" dirty="0" err="1" smtClean="0">
                <a:solidFill>
                  <a:schemeClr val="bg1"/>
                </a:solidFill>
              </a:rPr>
              <a:t>stake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20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8967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0"/>
            <a:ext cx="8034119" cy="4573439"/>
          </a:xfrm>
        </p:spPr>
        <p:txBody>
          <a:bodyPr>
            <a:normAutofit lnSpcReduction="10000"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b="1" dirty="0" smtClean="0"/>
              <a:t>Asignación estática (redes privadas):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Red con </a:t>
            </a:r>
            <a:r>
              <a:rPr lang="es-ES" sz="2400" b="1" dirty="0" smtClean="0"/>
              <a:t>nodos</a:t>
            </a:r>
            <a:r>
              <a:rPr lang="es-ES" sz="2400" dirty="0" smtClean="0"/>
              <a:t> </a:t>
            </a:r>
            <a:r>
              <a:rPr lang="es-ES" sz="2400" b="1" dirty="0" smtClean="0"/>
              <a:t>conocidos.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Cada </a:t>
            </a:r>
            <a:r>
              <a:rPr lang="es-ES" sz="2400" b="1" dirty="0" smtClean="0"/>
              <a:t>nodo</a:t>
            </a:r>
            <a:r>
              <a:rPr lang="es-ES" sz="2400" dirty="0" smtClean="0"/>
              <a:t> recibe una </a:t>
            </a:r>
            <a:r>
              <a:rPr lang="es-ES" sz="2400" b="1" dirty="0" smtClean="0"/>
              <a:t>cantidad</a:t>
            </a:r>
            <a:r>
              <a:rPr lang="es-ES" sz="2400" dirty="0" smtClean="0"/>
              <a:t> </a:t>
            </a:r>
            <a:r>
              <a:rPr lang="es-ES" sz="2400" b="1" dirty="0" smtClean="0"/>
              <a:t>fija</a:t>
            </a:r>
            <a:r>
              <a:rPr lang="es-ES" sz="2400" dirty="0" smtClean="0"/>
              <a:t> de </a:t>
            </a:r>
            <a:r>
              <a:rPr lang="es-ES" sz="2400" b="1" dirty="0" smtClean="0"/>
              <a:t>poder</a:t>
            </a:r>
            <a:r>
              <a:rPr lang="es-ES" sz="2400" dirty="0" smtClean="0"/>
              <a:t> de </a:t>
            </a:r>
            <a:r>
              <a:rPr lang="es-ES" sz="2400" b="1" dirty="0" smtClean="0"/>
              <a:t>votación.</a:t>
            </a:r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400" dirty="0" smtClean="0"/>
              <a:t>Si un nodo es comprometido y empieza a enviar transacciones inválidas, perderá progresivamente este poder de votación.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b="1" dirty="0" smtClean="0"/>
              <a:t>Prueba de participación: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Poder de </a:t>
            </a:r>
            <a:r>
              <a:rPr lang="es-ES" sz="2400" b="1" dirty="0" smtClean="0"/>
              <a:t>votación</a:t>
            </a:r>
            <a:r>
              <a:rPr lang="es-ES" sz="2400" dirty="0" smtClean="0"/>
              <a:t> </a:t>
            </a:r>
            <a:r>
              <a:rPr lang="es-ES" sz="2400" b="1" dirty="0" smtClean="0"/>
              <a:t>proporcional</a:t>
            </a:r>
            <a:r>
              <a:rPr lang="es-ES" sz="2400" dirty="0" smtClean="0"/>
              <a:t> a la </a:t>
            </a:r>
            <a:r>
              <a:rPr lang="es-ES" sz="2400" b="1" dirty="0" smtClean="0"/>
              <a:t>participación</a:t>
            </a:r>
            <a:r>
              <a:rPr lang="es-ES" sz="2400" dirty="0" smtClean="0"/>
              <a:t> en la </a:t>
            </a:r>
            <a:r>
              <a:rPr lang="es-ES" sz="2400" b="1" dirty="0" smtClean="0"/>
              <a:t>red.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Las </a:t>
            </a:r>
            <a:r>
              <a:rPr lang="es-ES" sz="2400" b="1" dirty="0" smtClean="0"/>
              <a:t>personas</a:t>
            </a:r>
            <a:r>
              <a:rPr lang="es-ES" sz="2400" dirty="0" smtClean="0"/>
              <a:t> con </a:t>
            </a:r>
            <a:r>
              <a:rPr lang="es-ES" sz="2400" b="1" dirty="0" smtClean="0"/>
              <a:t>más</a:t>
            </a:r>
            <a:r>
              <a:rPr lang="es-ES" sz="2400" dirty="0" smtClean="0"/>
              <a:t> </a:t>
            </a:r>
            <a:r>
              <a:rPr lang="es-ES" sz="2400" b="1" dirty="0" smtClean="0"/>
              <a:t>dinero</a:t>
            </a:r>
            <a:r>
              <a:rPr lang="es-ES" sz="2400" dirty="0" smtClean="0"/>
              <a:t> </a:t>
            </a:r>
            <a:r>
              <a:rPr lang="es-ES" sz="2400" b="1" dirty="0" smtClean="0"/>
              <a:t>dominan</a:t>
            </a:r>
            <a:r>
              <a:rPr lang="es-ES" sz="2400" dirty="0" smtClean="0"/>
              <a:t> la red.</a:t>
            </a:r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 smtClean="0"/>
              <a:t>Protocolos de consenso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5803900" y="691678"/>
            <a:ext cx="33432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b="1" dirty="0" smtClean="0">
                <a:solidFill>
                  <a:schemeClr val="bg1"/>
                </a:solidFill>
              </a:rPr>
              <a:t>Tipos de “</a:t>
            </a:r>
            <a:r>
              <a:rPr lang="es-ES_tradnl" b="1" dirty="0" err="1" smtClean="0">
                <a:solidFill>
                  <a:schemeClr val="bg1"/>
                </a:solidFill>
              </a:rPr>
              <a:t>proof</a:t>
            </a:r>
            <a:r>
              <a:rPr lang="es-ES_tradnl" b="1" dirty="0" smtClean="0">
                <a:solidFill>
                  <a:schemeClr val="bg1"/>
                </a:solidFill>
              </a:rPr>
              <a:t> of </a:t>
            </a:r>
            <a:r>
              <a:rPr lang="es-ES_tradnl" b="1" dirty="0" err="1" smtClean="0">
                <a:solidFill>
                  <a:schemeClr val="bg1"/>
                </a:solidFill>
              </a:rPr>
              <a:t>stake</a:t>
            </a:r>
            <a:r>
              <a:rPr lang="es-ES_tradnl" b="1" dirty="0" smtClean="0">
                <a:solidFill>
                  <a:schemeClr val="bg1"/>
                </a:solidFill>
              </a:rPr>
              <a:t>”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21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768189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1"/>
            <a:ext cx="8034119" cy="4751012"/>
          </a:xfrm>
        </p:spPr>
        <p:txBody>
          <a:bodyPr>
            <a:normAutofit lnSpcReduction="10000"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b="1" dirty="0" smtClean="0"/>
              <a:t>Depósito de seguridad: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Cada </a:t>
            </a:r>
            <a:r>
              <a:rPr lang="es-ES" sz="2400" b="1" dirty="0" smtClean="0"/>
              <a:t>validador</a:t>
            </a:r>
            <a:r>
              <a:rPr lang="es-ES" sz="2400" dirty="0" smtClean="0"/>
              <a:t> debe </a:t>
            </a:r>
            <a:r>
              <a:rPr lang="es-ES" sz="2400" b="1" dirty="0" smtClean="0"/>
              <a:t>depositar</a:t>
            </a:r>
            <a:r>
              <a:rPr lang="es-ES" sz="2400" dirty="0" smtClean="0"/>
              <a:t> </a:t>
            </a:r>
            <a:r>
              <a:rPr lang="es-ES" sz="2400" b="1" dirty="0" smtClean="0"/>
              <a:t>dinero.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Cuando se valida una transacción, el </a:t>
            </a:r>
            <a:r>
              <a:rPr lang="es-ES" sz="2400" b="1" dirty="0" smtClean="0"/>
              <a:t>validador</a:t>
            </a:r>
            <a:r>
              <a:rPr lang="es-ES" sz="2400" dirty="0" smtClean="0"/>
              <a:t> </a:t>
            </a:r>
            <a:r>
              <a:rPr lang="es-ES" sz="2400" b="1" dirty="0" smtClean="0"/>
              <a:t>apuesta</a:t>
            </a:r>
            <a:r>
              <a:rPr lang="es-ES" sz="2400" dirty="0" smtClean="0"/>
              <a:t> este </a:t>
            </a:r>
            <a:r>
              <a:rPr lang="es-ES" sz="2400" b="1" dirty="0" smtClean="0"/>
              <a:t>dinero</a:t>
            </a:r>
            <a:r>
              <a:rPr lang="es-ES" sz="2400" dirty="0" smtClean="0"/>
              <a:t> junto a su </a:t>
            </a:r>
            <a:r>
              <a:rPr lang="es-ES" sz="2400" b="1" dirty="0" smtClean="0"/>
              <a:t>voto.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Si el </a:t>
            </a:r>
            <a:r>
              <a:rPr lang="es-ES" sz="2400" b="1" dirty="0" smtClean="0"/>
              <a:t>voto</a:t>
            </a:r>
            <a:r>
              <a:rPr lang="es-ES" sz="2400" dirty="0" smtClean="0"/>
              <a:t> es </a:t>
            </a:r>
            <a:r>
              <a:rPr lang="es-ES" sz="2400" b="1" dirty="0" smtClean="0"/>
              <a:t>correcto</a:t>
            </a:r>
            <a:r>
              <a:rPr lang="es-ES" sz="2400" dirty="0" smtClean="0"/>
              <a:t> y la transacción se añade, el </a:t>
            </a:r>
            <a:r>
              <a:rPr lang="es-ES" sz="2400" b="1" dirty="0" smtClean="0"/>
              <a:t>validador</a:t>
            </a:r>
            <a:r>
              <a:rPr lang="es-ES" sz="2400" dirty="0" smtClean="0"/>
              <a:t> </a:t>
            </a:r>
            <a:r>
              <a:rPr lang="es-ES" sz="2400" b="1" dirty="0" smtClean="0"/>
              <a:t>recibe</a:t>
            </a:r>
            <a:r>
              <a:rPr lang="es-ES" sz="2400" dirty="0" smtClean="0"/>
              <a:t> su </a:t>
            </a:r>
            <a:r>
              <a:rPr lang="es-ES" sz="2400" b="1" dirty="0" smtClean="0"/>
              <a:t>apuesta</a:t>
            </a:r>
            <a:r>
              <a:rPr lang="es-ES" sz="2400" dirty="0" smtClean="0"/>
              <a:t> </a:t>
            </a:r>
            <a:r>
              <a:rPr lang="es-ES" sz="2400" b="1" dirty="0" smtClean="0"/>
              <a:t>y</a:t>
            </a:r>
            <a:r>
              <a:rPr lang="es-ES" sz="2400" dirty="0" smtClean="0"/>
              <a:t> los </a:t>
            </a:r>
            <a:r>
              <a:rPr lang="es-ES" sz="2400" b="1" dirty="0" smtClean="0"/>
              <a:t>beneficios</a:t>
            </a:r>
            <a:r>
              <a:rPr lang="es-ES" sz="2400" dirty="0" smtClean="0"/>
              <a:t> por “minado”.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Si el </a:t>
            </a:r>
            <a:r>
              <a:rPr lang="es-ES" sz="2400" b="1" dirty="0" smtClean="0"/>
              <a:t>voto</a:t>
            </a:r>
            <a:r>
              <a:rPr lang="es-ES" sz="2400" dirty="0" smtClean="0"/>
              <a:t> es </a:t>
            </a:r>
            <a:r>
              <a:rPr lang="es-ES" sz="2400" b="1" dirty="0" smtClean="0"/>
              <a:t>incorrecto</a:t>
            </a:r>
            <a:r>
              <a:rPr lang="es-ES" sz="2400" dirty="0" smtClean="0"/>
              <a:t>, el </a:t>
            </a:r>
            <a:r>
              <a:rPr lang="es-ES" sz="2400" b="1" dirty="0" smtClean="0"/>
              <a:t>validador</a:t>
            </a:r>
            <a:r>
              <a:rPr lang="es-ES" sz="2400" dirty="0" smtClean="0"/>
              <a:t> </a:t>
            </a:r>
            <a:r>
              <a:rPr lang="es-ES" sz="2400" b="1" dirty="0" smtClean="0"/>
              <a:t>pierde</a:t>
            </a:r>
            <a:r>
              <a:rPr lang="es-ES" sz="2400" dirty="0" smtClean="0"/>
              <a:t> </a:t>
            </a:r>
            <a:r>
              <a:rPr lang="es-ES" sz="2400" b="1" dirty="0" smtClean="0"/>
              <a:t>dinero</a:t>
            </a:r>
            <a:r>
              <a:rPr lang="es-ES" sz="2400" dirty="0" smtClean="0"/>
              <a:t> de su apuesta</a:t>
            </a:r>
          </a:p>
          <a:p>
            <a:pPr marL="1168400" lvl="3" indent="-304800" algn="just">
              <a:spcBef>
                <a:spcPts val="1200"/>
              </a:spcBef>
            </a:pPr>
            <a:r>
              <a:rPr lang="es-ES" sz="2200" b="1" dirty="0" err="1" smtClean="0"/>
              <a:t>Ethereum</a:t>
            </a:r>
            <a:r>
              <a:rPr lang="es-ES" sz="2200" dirty="0" smtClean="0"/>
              <a:t> (2ª moneda por capitalización de mercado, 1ª entre las que permiten </a:t>
            </a:r>
            <a:r>
              <a:rPr lang="es-ES" sz="2200" dirty="0" err="1" smtClean="0"/>
              <a:t>SmartContracts</a:t>
            </a:r>
            <a:r>
              <a:rPr lang="es-ES" sz="2200" dirty="0" smtClean="0"/>
              <a:t>) va a cambiar su protocolo de </a:t>
            </a:r>
            <a:r>
              <a:rPr lang="es-ES" sz="2200" dirty="0" err="1" smtClean="0"/>
              <a:t>Proof</a:t>
            </a:r>
            <a:r>
              <a:rPr lang="es-ES" sz="2200" dirty="0" smtClean="0"/>
              <a:t>-of-</a:t>
            </a:r>
            <a:r>
              <a:rPr lang="es-ES" sz="2200" dirty="0" err="1" smtClean="0"/>
              <a:t>work</a:t>
            </a:r>
            <a:r>
              <a:rPr lang="es-ES" sz="2200" dirty="0" smtClean="0"/>
              <a:t> a </a:t>
            </a:r>
            <a:r>
              <a:rPr lang="es-ES" sz="2200" dirty="0" err="1" smtClean="0"/>
              <a:t>Proof</a:t>
            </a:r>
            <a:r>
              <a:rPr lang="es-ES" sz="2200" dirty="0" smtClean="0"/>
              <a:t>-of-</a:t>
            </a:r>
            <a:r>
              <a:rPr lang="es-ES" sz="2200" dirty="0" err="1" smtClean="0"/>
              <a:t>stake</a:t>
            </a:r>
            <a:r>
              <a:rPr lang="es-ES" sz="2200" dirty="0" smtClean="0"/>
              <a:t> con deposito de seguridad (CASPER)</a:t>
            </a:r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 smtClean="0"/>
              <a:t>Protocolos de consenso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5803900" y="691678"/>
            <a:ext cx="33432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b="1" dirty="0" smtClean="0">
                <a:solidFill>
                  <a:schemeClr val="bg1"/>
                </a:solidFill>
              </a:rPr>
              <a:t>Tipos de “</a:t>
            </a:r>
            <a:r>
              <a:rPr lang="es-ES_tradnl" b="1" dirty="0" err="1" smtClean="0">
                <a:solidFill>
                  <a:schemeClr val="bg1"/>
                </a:solidFill>
              </a:rPr>
              <a:t>proof</a:t>
            </a:r>
            <a:r>
              <a:rPr lang="es-ES_tradnl" b="1" dirty="0" smtClean="0">
                <a:solidFill>
                  <a:schemeClr val="bg1"/>
                </a:solidFill>
              </a:rPr>
              <a:t> of </a:t>
            </a:r>
            <a:r>
              <a:rPr lang="es-ES_tradnl" b="1" dirty="0" err="1" smtClean="0">
                <a:solidFill>
                  <a:schemeClr val="bg1"/>
                </a:solidFill>
              </a:rPr>
              <a:t>stake</a:t>
            </a:r>
            <a:r>
              <a:rPr lang="es-ES_tradnl" b="1" dirty="0" smtClean="0">
                <a:solidFill>
                  <a:schemeClr val="bg1"/>
                </a:solidFill>
              </a:rPr>
              <a:t>”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22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96668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1"/>
            <a:ext cx="8034119" cy="4351338"/>
          </a:xfrm>
        </p:spPr>
        <p:txBody>
          <a:bodyPr/>
          <a:lstStyle/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Tipos de </a:t>
            </a:r>
            <a:r>
              <a:rPr lang="es-ES" sz="2400" dirty="0" err="1" smtClean="0"/>
              <a:t>blockchains</a:t>
            </a:r>
            <a:r>
              <a:rPr lang="es-ES" sz="2400" dirty="0" smtClean="0"/>
              <a:t>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Protocolos de consenso.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b="1" dirty="0" smtClean="0"/>
              <a:t>Escalabilidad del </a:t>
            </a:r>
            <a:r>
              <a:rPr lang="es-ES" sz="2400" b="1" dirty="0" err="1" smtClean="0"/>
              <a:t>blockchain</a:t>
            </a:r>
            <a:r>
              <a:rPr lang="es-ES" sz="2400" b="1" dirty="0" smtClean="0"/>
              <a:t>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Permisos y privacidad en el </a:t>
            </a:r>
            <a:r>
              <a:rPr lang="es-ES" sz="2400" dirty="0" err="1" smtClean="0"/>
              <a:t>blockchain</a:t>
            </a:r>
            <a:r>
              <a:rPr lang="es-ES" sz="2400" dirty="0" smtClean="0"/>
              <a:t>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Smart </a:t>
            </a:r>
            <a:r>
              <a:rPr lang="es-ES" sz="2400" dirty="0" err="1" smtClean="0"/>
              <a:t>contracts</a:t>
            </a:r>
            <a:r>
              <a:rPr lang="es-ES" sz="2400" dirty="0" smtClean="0"/>
              <a:t>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8485"/>
            <a:ext cx="6070445" cy="657632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23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61847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19176" y="1319360"/>
            <a:ext cx="8034119" cy="4878239"/>
          </a:xfrm>
        </p:spPr>
        <p:txBody>
          <a:bodyPr>
            <a:normAutofit fontScale="92500" lnSpcReduction="10000"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L</a:t>
            </a:r>
            <a:r>
              <a:rPr lang="es-ES" sz="2400" dirty="0" smtClean="0"/>
              <a:t>as </a:t>
            </a:r>
            <a:r>
              <a:rPr lang="es-ES" sz="2400" b="1" dirty="0" smtClean="0"/>
              <a:t>redes</a:t>
            </a:r>
            <a:r>
              <a:rPr lang="es-ES" sz="2400" dirty="0" smtClean="0"/>
              <a:t> de </a:t>
            </a:r>
            <a:r>
              <a:rPr lang="es-ES" sz="2400" b="1" dirty="0" smtClean="0"/>
              <a:t>blockchain</a:t>
            </a:r>
            <a:r>
              <a:rPr lang="es-ES" sz="2400" dirty="0" smtClean="0"/>
              <a:t> en general </a:t>
            </a:r>
            <a:r>
              <a:rPr lang="es-ES" sz="2400" b="1" dirty="0" smtClean="0"/>
              <a:t>no escalan</a:t>
            </a:r>
            <a:r>
              <a:rPr lang="es-ES" sz="2400" dirty="0" smtClean="0"/>
              <a:t> al aumentar el </a:t>
            </a:r>
            <a:r>
              <a:rPr lang="es-ES" sz="2400" b="1" dirty="0" smtClean="0"/>
              <a:t>número</a:t>
            </a:r>
            <a:r>
              <a:rPr lang="es-ES" sz="2400" dirty="0" smtClean="0"/>
              <a:t> de </a:t>
            </a:r>
            <a:r>
              <a:rPr lang="es-ES" sz="2400" b="1" dirty="0" smtClean="0"/>
              <a:t>nodos: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dirty="0"/>
              <a:t>N</a:t>
            </a:r>
            <a:r>
              <a:rPr lang="es-ES" sz="2200" dirty="0" smtClean="0"/>
              <a:t>o aumenta el número de transacciones que se pueden procesar por segundo, aunque algunas soluciones ya ofrecen rendimientos de hasta 10.000 </a:t>
            </a:r>
            <a:r>
              <a:rPr lang="es-ES" sz="2200" dirty="0" err="1" smtClean="0"/>
              <a:t>tx</a:t>
            </a:r>
            <a:r>
              <a:rPr lang="es-ES" sz="2200" dirty="0" smtClean="0"/>
              <a:t>/segundo teóricos.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b="1" dirty="0" smtClean="0"/>
              <a:t>Más</a:t>
            </a:r>
            <a:r>
              <a:rPr lang="es-ES" sz="2400" dirty="0" smtClean="0"/>
              <a:t> </a:t>
            </a:r>
            <a:r>
              <a:rPr lang="es-ES" sz="2400" b="1" dirty="0" smtClean="0"/>
              <a:t>nodos</a:t>
            </a:r>
            <a:r>
              <a:rPr lang="es-ES" sz="2400" dirty="0" smtClean="0"/>
              <a:t> aportan </a:t>
            </a:r>
            <a:r>
              <a:rPr lang="es-ES" sz="2400" b="1" dirty="0" smtClean="0"/>
              <a:t>más</a:t>
            </a:r>
            <a:r>
              <a:rPr lang="es-ES" sz="2400" dirty="0" smtClean="0"/>
              <a:t> </a:t>
            </a:r>
            <a:r>
              <a:rPr lang="es-ES" sz="2400" b="1" dirty="0" smtClean="0"/>
              <a:t>seguridad</a:t>
            </a:r>
            <a:r>
              <a:rPr lang="es-ES" sz="2400" dirty="0" smtClean="0"/>
              <a:t>, no mayor velocidad.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La </a:t>
            </a:r>
            <a:r>
              <a:rPr lang="es-ES" sz="2400" b="1" dirty="0" smtClean="0"/>
              <a:t>solución</a:t>
            </a:r>
            <a:r>
              <a:rPr lang="es-ES" sz="2400" dirty="0" smtClean="0"/>
              <a:t> parece estar en el </a:t>
            </a:r>
            <a:r>
              <a:rPr lang="es-ES" sz="2400" b="1" dirty="0" smtClean="0"/>
              <a:t>Sharding.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Es decir, </a:t>
            </a:r>
            <a:r>
              <a:rPr lang="es-ES" sz="2400" b="1" dirty="0" smtClean="0"/>
              <a:t>subdividir</a:t>
            </a:r>
            <a:r>
              <a:rPr lang="es-ES" sz="2400" dirty="0" smtClean="0"/>
              <a:t> los </a:t>
            </a:r>
            <a:r>
              <a:rPr lang="es-ES" sz="2400" b="1" dirty="0" smtClean="0"/>
              <a:t>nodos</a:t>
            </a:r>
            <a:r>
              <a:rPr lang="es-ES" sz="2400" dirty="0" smtClean="0"/>
              <a:t> en </a:t>
            </a:r>
            <a:r>
              <a:rPr lang="es-ES" sz="2400" b="1" dirty="0" smtClean="0"/>
              <a:t>grupos/subredes</a:t>
            </a:r>
            <a:r>
              <a:rPr lang="es-ES" sz="2400" dirty="0" smtClean="0"/>
              <a:t> (</a:t>
            </a:r>
            <a:r>
              <a:rPr lang="es-ES" sz="2400" dirty="0" err="1" smtClean="0"/>
              <a:t>shards</a:t>
            </a:r>
            <a:r>
              <a:rPr lang="es-ES" sz="2400" dirty="0" smtClean="0"/>
              <a:t>) más pequeños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dirty="0" smtClean="0"/>
              <a:t>Los </a:t>
            </a:r>
            <a:r>
              <a:rPr lang="es-ES" sz="2200" b="1" dirty="0" smtClean="0"/>
              <a:t>contratos</a:t>
            </a:r>
            <a:r>
              <a:rPr lang="es-ES" sz="2200" dirty="0" smtClean="0"/>
              <a:t> se </a:t>
            </a:r>
            <a:r>
              <a:rPr lang="es-ES" sz="2200" b="1" dirty="0" smtClean="0"/>
              <a:t>despliegan</a:t>
            </a:r>
            <a:r>
              <a:rPr lang="es-ES" sz="2200" dirty="0" smtClean="0"/>
              <a:t> </a:t>
            </a:r>
            <a:r>
              <a:rPr lang="es-ES" sz="2200" b="1" dirty="0" smtClean="0"/>
              <a:t>en</a:t>
            </a:r>
            <a:r>
              <a:rPr lang="es-ES" sz="2200" dirty="0" smtClean="0"/>
              <a:t> </a:t>
            </a:r>
            <a:r>
              <a:rPr lang="es-ES" sz="2200" b="1" dirty="0" smtClean="0"/>
              <a:t>un</a:t>
            </a:r>
            <a:r>
              <a:rPr lang="es-ES" sz="2200" dirty="0" smtClean="0"/>
              <a:t> </a:t>
            </a:r>
            <a:r>
              <a:rPr lang="es-ES" sz="2200" b="1" dirty="0" err="1" smtClean="0"/>
              <a:t>Shard</a:t>
            </a:r>
            <a:r>
              <a:rPr lang="es-ES" sz="2200" dirty="0" smtClean="0"/>
              <a:t> </a:t>
            </a:r>
            <a:r>
              <a:rPr lang="es-ES" sz="2200" b="1" dirty="0" smtClean="0"/>
              <a:t>concreto</a:t>
            </a:r>
            <a:r>
              <a:rPr lang="es-ES" sz="2200" dirty="0" smtClean="0"/>
              <a:t> (a elección del desarrollador o automáticamente)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dirty="0" smtClean="0"/>
              <a:t>Las </a:t>
            </a:r>
            <a:r>
              <a:rPr lang="es-ES" sz="2200" b="1" dirty="0" smtClean="0"/>
              <a:t>transacciones</a:t>
            </a:r>
            <a:r>
              <a:rPr lang="es-ES" sz="2200" dirty="0" smtClean="0"/>
              <a:t> que afecten a ese contrato, solo se </a:t>
            </a:r>
            <a:r>
              <a:rPr lang="es-ES" sz="2200" b="1" dirty="0" smtClean="0"/>
              <a:t>procesan</a:t>
            </a:r>
            <a:r>
              <a:rPr lang="es-ES" sz="2200" dirty="0" smtClean="0"/>
              <a:t> y validan por los </a:t>
            </a:r>
            <a:r>
              <a:rPr lang="es-ES" sz="2200" b="1" dirty="0" smtClean="0"/>
              <a:t>nodos</a:t>
            </a:r>
            <a:r>
              <a:rPr lang="es-ES" sz="2200" dirty="0" smtClean="0"/>
              <a:t> asignados a ese </a:t>
            </a:r>
            <a:r>
              <a:rPr lang="es-ES" sz="2200" b="1" dirty="0" err="1" smtClean="0"/>
              <a:t>Shard</a:t>
            </a:r>
            <a:r>
              <a:rPr lang="es-ES" sz="2200" b="1" dirty="0" smtClean="0"/>
              <a:t>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b="1" dirty="0" smtClean="0"/>
              <a:t>Añadiendo</a:t>
            </a:r>
            <a:r>
              <a:rPr lang="es-ES" sz="2200" dirty="0" smtClean="0"/>
              <a:t> más </a:t>
            </a:r>
            <a:r>
              <a:rPr lang="es-ES" sz="2200" b="1" dirty="0" err="1" smtClean="0"/>
              <a:t>shards</a:t>
            </a:r>
            <a:r>
              <a:rPr lang="es-ES" sz="2200" dirty="0" smtClean="0"/>
              <a:t> podemos </a:t>
            </a:r>
            <a:r>
              <a:rPr lang="es-ES" sz="2200" b="1" dirty="0" smtClean="0"/>
              <a:t>escalar.</a:t>
            </a:r>
            <a:endParaRPr lang="es-ES" sz="2200" dirty="0" smtClean="0"/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 smtClean="0"/>
              <a:t>Escalabilidad</a:t>
            </a:r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24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76128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446361"/>
            <a:ext cx="8034119" cy="4351338"/>
          </a:xfrm>
        </p:spPr>
        <p:txBody>
          <a:bodyPr>
            <a:normAutofit/>
          </a:bodyPr>
          <a:lstStyle/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800" dirty="0" smtClean="0"/>
              <a:t>Es </a:t>
            </a:r>
            <a:r>
              <a:rPr lang="es-ES" sz="2800" b="1" dirty="0" smtClean="0"/>
              <a:t>sencillo</a:t>
            </a:r>
            <a:r>
              <a:rPr lang="es-ES" sz="2800" dirty="0" smtClean="0"/>
              <a:t> de implementar </a:t>
            </a:r>
            <a:r>
              <a:rPr lang="es-ES" sz="2800" b="1" dirty="0" smtClean="0"/>
              <a:t>con</a:t>
            </a:r>
            <a:r>
              <a:rPr lang="es-ES" sz="2800" dirty="0" smtClean="0"/>
              <a:t> </a:t>
            </a:r>
            <a:r>
              <a:rPr lang="es-ES" sz="2800" b="1" dirty="0" smtClean="0"/>
              <a:t>“</a:t>
            </a:r>
            <a:r>
              <a:rPr lang="es-ES" sz="2800" b="1" dirty="0" err="1" smtClean="0"/>
              <a:t>proof</a:t>
            </a:r>
            <a:r>
              <a:rPr lang="es-ES" sz="2800" b="1" dirty="0" smtClean="0"/>
              <a:t> of </a:t>
            </a:r>
            <a:r>
              <a:rPr lang="es-ES" sz="2800" b="1" dirty="0" err="1" smtClean="0"/>
              <a:t>stake</a:t>
            </a:r>
            <a:r>
              <a:rPr lang="es-ES" sz="2800" b="1" dirty="0" smtClean="0"/>
              <a:t>”:</a:t>
            </a:r>
            <a:endParaRPr lang="es-ES" sz="2800" dirty="0" smtClean="0"/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600" dirty="0"/>
              <a:t>S</a:t>
            </a:r>
            <a:r>
              <a:rPr lang="es-ES" sz="2600" dirty="0" smtClean="0"/>
              <a:t>e puede elegir un número de validadores por </a:t>
            </a:r>
            <a:r>
              <a:rPr lang="es-ES" sz="2600" dirty="0" err="1" smtClean="0"/>
              <a:t>shard</a:t>
            </a:r>
            <a:r>
              <a:rPr lang="es-ES" sz="2600" dirty="0" smtClean="0"/>
              <a:t>.</a:t>
            </a:r>
          </a:p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800" dirty="0" smtClean="0"/>
              <a:t>Es </a:t>
            </a:r>
            <a:r>
              <a:rPr lang="es-ES" sz="2800" b="1" dirty="0" smtClean="0"/>
              <a:t>complejo</a:t>
            </a:r>
            <a:r>
              <a:rPr lang="es-ES" sz="2800" dirty="0" smtClean="0"/>
              <a:t> de implementar </a:t>
            </a:r>
            <a:r>
              <a:rPr lang="es-ES" sz="2800" b="1" dirty="0" smtClean="0"/>
              <a:t>con</a:t>
            </a:r>
            <a:r>
              <a:rPr lang="es-ES" sz="2800" dirty="0" smtClean="0"/>
              <a:t> “</a:t>
            </a:r>
            <a:r>
              <a:rPr lang="es-ES" sz="2800" b="1" dirty="0" err="1" smtClean="0"/>
              <a:t>proof</a:t>
            </a:r>
            <a:r>
              <a:rPr lang="es-ES" sz="2800" dirty="0" smtClean="0"/>
              <a:t> of </a:t>
            </a:r>
            <a:r>
              <a:rPr lang="es-ES" sz="2800" b="1" dirty="0" err="1" smtClean="0"/>
              <a:t>work</a:t>
            </a:r>
            <a:r>
              <a:rPr lang="es-ES" sz="2800" b="1" dirty="0" smtClean="0"/>
              <a:t>”</a:t>
            </a:r>
            <a:endParaRPr lang="es-ES" sz="2800" dirty="0"/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600" dirty="0"/>
              <a:t>L</a:t>
            </a:r>
            <a:r>
              <a:rPr lang="es-ES" sz="2600" dirty="0" smtClean="0"/>
              <a:t>os mineros recogen todas las transacciones y no es sencillo limitarlos para un </a:t>
            </a:r>
            <a:r>
              <a:rPr lang="es-ES" sz="2600" dirty="0" err="1" smtClean="0"/>
              <a:t>shard</a:t>
            </a:r>
            <a:r>
              <a:rPr lang="es-ES" sz="2600" dirty="0" smtClean="0"/>
              <a:t> concreto.</a:t>
            </a:r>
            <a:endParaRPr lang="es-ES" sz="2600" dirty="0"/>
          </a:p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800" dirty="0" smtClean="0"/>
              <a:t>Si se </a:t>
            </a:r>
            <a:r>
              <a:rPr lang="es-ES" sz="2800" b="1" dirty="0" smtClean="0"/>
              <a:t>divide</a:t>
            </a:r>
            <a:r>
              <a:rPr lang="es-ES" sz="2800" dirty="0" smtClean="0"/>
              <a:t> </a:t>
            </a:r>
            <a:r>
              <a:rPr lang="es-ES" sz="2800" b="1" dirty="0" smtClean="0"/>
              <a:t>la</a:t>
            </a:r>
            <a:r>
              <a:rPr lang="es-ES" sz="2800" dirty="0" smtClean="0"/>
              <a:t> </a:t>
            </a:r>
            <a:r>
              <a:rPr lang="es-ES" sz="2800" b="1" dirty="0" smtClean="0"/>
              <a:t>red</a:t>
            </a:r>
            <a:r>
              <a:rPr lang="es-ES" sz="2800" dirty="0" smtClean="0"/>
              <a:t>, se está </a:t>
            </a:r>
            <a:r>
              <a:rPr lang="es-ES" sz="2800" b="1" dirty="0" smtClean="0"/>
              <a:t>disminuyendo</a:t>
            </a:r>
            <a:r>
              <a:rPr lang="es-ES" sz="2800" dirty="0" smtClean="0"/>
              <a:t> la </a:t>
            </a:r>
            <a:r>
              <a:rPr lang="es-ES" sz="2800" b="1" dirty="0" smtClean="0"/>
              <a:t>seguridad</a:t>
            </a:r>
            <a:r>
              <a:rPr lang="es-ES" sz="2800" dirty="0" smtClean="0"/>
              <a:t> de la misma (cada sub-red tiene menos nodos)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 smtClean="0"/>
              <a:t>Escalabilidad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4286250" y="691678"/>
            <a:ext cx="486092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b="1" dirty="0" smtClean="0">
                <a:solidFill>
                  <a:schemeClr val="bg1"/>
                </a:solidFill>
              </a:rPr>
              <a:t>Limitaciones de implementación de </a:t>
            </a:r>
            <a:r>
              <a:rPr lang="es-ES_tradnl" b="1" dirty="0" err="1" smtClean="0">
                <a:solidFill>
                  <a:schemeClr val="bg1"/>
                </a:solidFill>
              </a:rPr>
              <a:t>Sharding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25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012267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1"/>
            <a:ext cx="8034119" cy="4351338"/>
          </a:xfrm>
        </p:spPr>
        <p:txBody>
          <a:bodyPr/>
          <a:lstStyle/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Tipos de </a:t>
            </a:r>
            <a:r>
              <a:rPr lang="es-ES" sz="2400" dirty="0" err="1" smtClean="0"/>
              <a:t>blockchains</a:t>
            </a:r>
            <a:r>
              <a:rPr lang="es-ES" sz="2400" dirty="0" smtClean="0"/>
              <a:t> 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Protocolos de consenso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Escalabilidad del </a:t>
            </a:r>
            <a:r>
              <a:rPr lang="es-ES" sz="2400" dirty="0" err="1" smtClean="0"/>
              <a:t>blockchain</a:t>
            </a:r>
            <a:endParaRPr lang="es-ES" sz="2400" dirty="0" smtClean="0"/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b="1" dirty="0" smtClean="0"/>
              <a:t>Permisos y privacidad en el </a:t>
            </a:r>
            <a:r>
              <a:rPr lang="es-ES" sz="2400" b="1" dirty="0" err="1" smtClean="0"/>
              <a:t>blockchain</a:t>
            </a:r>
            <a:r>
              <a:rPr lang="es-ES" sz="2400" b="1" dirty="0" smtClean="0"/>
              <a:t>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Smart </a:t>
            </a:r>
            <a:r>
              <a:rPr lang="es-ES" sz="2400" dirty="0" err="1" smtClean="0"/>
              <a:t>contracts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8485"/>
            <a:ext cx="6070445" cy="657632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26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01256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19176" y="1319360"/>
            <a:ext cx="8034119" cy="4878239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Las </a:t>
            </a:r>
            <a:r>
              <a:rPr lang="es-ES" sz="2400" b="1" dirty="0" smtClean="0"/>
              <a:t>redes públicas no tienen permisos </a:t>
            </a:r>
            <a:r>
              <a:rPr lang="es-ES" sz="2400" dirty="0" smtClean="0"/>
              <a:t>(</a:t>
            </a:r>
            <a:r>
              <a:rPr lang="es-ES" sz="2400" dirty="0" err="1" smtClean="0"/>
              <a:t>permissionless</a:t>
            </a:r>
            <a:r>
              <a:rPr lang="es-ES" sz="2400" dirty="0" smtClean="0"/>
              <a:t>)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dirty="0" smtClean="0"/>
              <a:t>Cualquier usuario se puede unir y participar en la red.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Las </a:t>
            </a:r>
            <a:r>
              <a:rPr lang="es-ES" sz="2400" b="1" dirty="0" smtClean="0"/>
              <a:t>redes privadas pueden tener permisos </a:t>
            </a:r>
            <a:r>
              <a:rPr lang="es-ES" sz="2400" dirty="0" smtClean="0"/>
              <a:t>(</a:t>
            </a:r>
            <a:r>
              <a:rPr lang="es-ES" sz="2400" dirty="0" err="1" smtClean="0"/>
              <a:t>permissioned</a:t>
            </a:r>
            <a:r>
              <a:rPr lang="es-ES" sz="2400" dirty="0" smtClean="0"/>
              <a:t>)</a:t>
            </a:r>
            <a:endParaRPr lang="es-ES" sz="2400" b="1" dirty="0" smtClean="0"/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dirty="0" smtClean="0"/>
              <a:t>Los </a:t>
            </a:r>
            <a:r>
              <a:rPr lang="es-ES" sz="2200" b="1" dirty="0" smtClean="0"/>
              <a:t>usuarios son conocidos a priori </a:t>
            </a:r>
            <a:r>
              <a:rPr lang="es-ES" sz="2200" dirty="0" smtClean="0"/>
              <a:t>y se puede definir su </a:t>
            </a:r>
            <a:r>
              <a:rPr lang="es-ES" sz="2200" b="1" dirty="0" smtClean="0"/>
              <a:t>rol con diferentes tipos de permisos</a:t>
            </a:r>
            <a:r>
              <a:rPr lang="es-ES" sz="2200" dirty="0" smtClean="0"/>
              <a:t>, algunos de los más comunes son:</a:t>
            </a:r>
          </a:p>
          <a:p>
            <a:pPr marL="1168400" lvl="3" indent="-304800" algn="just">
              <a:spcBef>
                <a:spcPts val="1200"/>
              </a:spcBef>
            </a:pPr>
            <a:r>
              <a:rPr lang="es-ES" sz="2000" dirty="0" smtClean="0"/>
              <a:t>Permisos </a:t>
            </a:r>
            <a:r>
              <a:rPr lang="es-ES" sz="2000" dirty="0"/>
              <a:t>para validar </a:t>
            </a:r>
            <a:r>
              <a:rPr lang="es-ES" sz="2000" dirty="0" smtClean="0"/>
              <a:t>transacciones.</a:t>
            </a:r>
          </a:p>
          <a:p>
            <a:pPr marL="1168400" lvl="3" indent="-304800" algn="just">
              <a:spcBef>
                <a:spcPts val="1200"/>
              </a:spcBef>
            </a:pPr>
            <a:r>
              <a:rPr lang="es-ES" sz="2000" dirty="0" smtClean="0"/>
              <a:t>Permisos para desplegar contratos.</a:t>
            </a:r>
          </a:p>
          <a:p>
            <a:pPr marL="1168400" lvl="3" indent="-304800" algn="just">
              <a:spcBef>
                <a:spcPts val="1200"/>
              </a:spcBef>
            </a:pPr>
            <a:r>
              <a:rPr lang="es-ES" sz="2000" dirty="0" smtClean="0"/>
              <a:t>Permisos para invocar transacciones.</a:t>
            </a:r>
          </a:p>
          <a:p>
            <a:pPr marL="1168400" lvl="3" indent="-304800" algn="just">
              <a:spcBef>
                <a:spcPts val="1200"/>
              </a:spcBef>
            </a:pPr>
            <a:r>
              <a:rPr lang="es-ES" sz="2000" dirty="0" smtClean="0"/>
              <a:t>Permisos para registrar nuevos usuarios.</a:t>
            </a:r>
            <a:endParaRPr lang="es-ES" sz="2400" dirty="0" smtClean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 smtClean="0"/>
              <a:t>Permisos en el </a:t>
            </a:r>
            <a:r>
              <a:rPr lang="es-ES" dirty="0" err="1" smtClean="0"/>
              <a:t>blockchain</a:t>
            </a:r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27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92431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19176" y="1319360"/>
            <a:ext cx="8034119" cy="4878239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Permitir que </a:t>
            </a:r>
            <a:r>
              <a:rPr lang="es-ES" sz="2400" b="1" dirty="0" smtClean="0"/>
              <a:t>uno o varios participantes </a:t>
            </a:r>
            <a:r>
              <a:rPr lang="es-ES" sz="2400" dirty="0" smtClean="0"/>
              <a:t>realicen </a:t>
            </a:r>
            <a:r>
              <a:rPr lang="es-ES" sz="2400" b="1" dirty="0" smtClean="0"/>
              <a:t>transacciones que no sean accesibles </a:t>
            </a:r>
            <a:r>
              <a:rPr lang="es-ES" sz="2400" dirty="0" smtClean="0"/>
              <a:t>por los demás.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 smtClean="0"/>
              <a:t>Privacidad en el </a:t>
            </a:r>
            <a:r>
              <a:rPr lang="es-ES" dirty="0" err="1" smtClean="0"/>
              <a:t>blockchain</a:t>
            </a:r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28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660444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19176" y="1733018"/>
            <a:ext cx="8034119" cy="4878239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b="1" dirty="0" smtClean="0"/>
              <a:t>Privacidad muy limitada</a:t>
            </a:r>
            <a:r>
              <a:rPr lang="es-ES" sz="2400" dirty="0" smtClean="0"/>
              <a:t>, se puede enviar el dato encriptado de forma que solo ambos participantes puedan </a:t>
            </a:r>
            <a:r>
              <a:rPr lang="es-ES" sz="2400" dirty="0" err="1" smtClean="0"/>
              <a:t>desencriptarlo</a:t>
            </a:r>
            <a:r>
              <a:rPr lang="es-ES" sz="2400" dirty="0" smtClean="0"/>
              <a:t>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El </a:t>
            </a:r>
            <a:r>
              <a:rPr lang="es-ES" sz="2400" b="1" dirty="0" err="1" smtClean="0"/>
              <a:t>SmartContract</a:t>
            </a:r>
            <a:r>
              <a:rPr lang="es-ES" sz="2400" b="1" dirty="0" smtClean="0"/>
              <a:t> no será capaz de </a:t>
            </a:r>
            <a:r>
              <a:rPr lang="es-ES" sz="2400" b="1" dirty="0" err="1" smtClean="0"/>
              <a:t>desencriptar</a:t>
            </a:r>
            <a:r>
              <a:rPr lang="es-ES" sz="2400" dirty="0"/>
              <a:t> </a:t>
            </a:r>
            <a:r>
              <a:rPr lang="es-ES" sz="2400" dirty="0" smtClean="0"/>
              <a:t>el dato, por lo cual el </a:t>
            </a:r>
            <a:r>
              <a:rPr lang="es-ES" sz="2400" b="1" dirty="0" smtClean="0"/>
              <a:t>uso</a:t>
            </a:r>
            <a:r>
              <a:rPr lang="es-ES" sz="2400" dirty="0" smtClean="0"/>
              <a:t> del mismo dentro del </a:t>
            </a:r>
            <a:r>
              <a:rPr lang="es-ES" sz="2400" dirty="0" err="1" smtClean="0"/>
              <a:t>blockchain</a:t>
            </a:r>
            <a:r>
              <a:rPr lang="es-ES" sz="2400" dirty="0" smtClean="0"/>
              <a:t> será </a:t>
            </a:r>
            <a:r>
              <a:rPr lang="es-ES" sz="2400" b="1" dirty="0" smtClean="0"/>
              <a:t>muy limitado.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Necesita que ambas entidades </a:t>
            </a:r>
            <a:r>
              <a:rPr lang="es-ES" sz="2400" b="1" dirty="0" smtClean="0"/>
              <a:t>intercambien claves </a:t>
            </a:r>
            <a:r>
              <a:rPr lang="es-ES" sz="2400" dirty="0" smtClean="0"/>
              <a:t>de encriptación </a:t>
            </a:r>
            <a:r>
              <a:rPr lang="es-ES" sz="2400" b="1" dirty="0" smtClean="0"/>
              <a:t>de forma externa </a:t>
            </a:r>
            <a:r>
              <a:rPr lang="es-ES" sz="2400" dirty="0" smtClean="0"/>
              <a:t>al </a:t>
            </a:r>
            <a:r>
              <a:rPr lang="es-ES" sz="2400" dirty="0" err="1" smtClean="0"/>
              <a:t>blockchain</a:t>
            </a:r>
            <a:r>
              <a:rPr lang="es-ES" sz="2400" dirty="0" smtClean="0"/>
              <a:t>.</a:t>
            </a:r>
            <a:endParaRPr lang="es-ES" sz="1800" dirty="0" smtClean="0"/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 smtClean="0"/>
              <a:t>Privacidad en el </a:t>
            </a:r>
            <a:r>
              <a:rPr lang="es-ES" dirty="0" err="1" smtClean="0"/>
              <a:t>blockchain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4286250" y="691678"/>
            <a:ext cx="486092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b="1" dirty="0" smtClean="0">
                <a:solidFill>
                  <a:schemeClr val="bg1"/>
                </a:solidFill>
              </a:rPr>
              <a:t>Redes sin soporte a la privacidad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29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27976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1"/>
            <a:ext cx="8034119" cy="4351338"/>
          </a:xfrm>
        </p:spPr>
        <p:txBody>
          <a:bodyPr/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Existen </a:t>
            </a:r>
            <a:r>
              <a:rPr lang="es-ES" sz="2800" b="1" dirty="0" smtClean="0"/>
              <a:t>tres</a:t>
            </a:r>
            <a:r>
              <a:rPr lang="es-ES" sz="2800" dirty="0" smtClean="0"/>
              <a:t> </a:t>
            </a:r>
            <a:r>
              <a:rPr lang="es-ES" sz="2800" b="1" dirty="0" smtClean="0"/>
              <a:t>tipos</a:t>
            </a:r>
            <a:r>
              <a:rPr lang="es-ES" sz="2800" dirty="0" smtClean="0"/>
              <a:t> diferenciados de cadenas </a:t>
            </a:r>
            <a:r>
              <a:rPr lang="es-ES" sz="2800" b="1" dirty="0" err="1" smtClean="0"/>
              <a:t>blockchain</a:t>
            </a:r>
            <a:r>
              <a:rPr lang="es-ES" sz="2800" dirty="0" smtClean="0"/>
              <a:t> con diferentes requisitos técnicos: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Cadenas </a:t>
            </a:r>
            <a:r>
              <a:rPr lang="es-ES" sz="2400" b="1" dirty="0" smtClean="0"/>
              <a:t>públicas.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Cadenas </a:t>
            </a:r>
            <a:r>
              <a:rPr lang="es-ES" sz="2400" b="1" dirty="0" smtClean="0"/>
              <a:t>privadas.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Cadenas </a:t>
            </a:r>
            <a:r>
              <a:rPr lang="es-ES" sz="2400" b="1" dirty="0" smtClean="0"/>
              <a:t>laterales.</a:t>
            </a:r>
            <a:endParaRPr lang="es-ES" sz="2400" b="1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8485"/>
            <a:ext cx="6070445" cy="657632"/>
          </a:xfrm>
        </p:spPr>
        <p:txBody>
          <a:bodyPr/>
          <a:lstStyle/>
          <a:p>
            <a:r>
              <a:rPr lang="es-ES" dirty="0" smtClean="0"/>
              <a:t>Tipos de blockchain</a:t>
            </a:r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3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65907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19176" y="1319360"/>
            <a:ext cx="8034119" cy="4878239"/>
          </a:xfrm>
        </p:spPr>
        <p:txBody>
          <a:bodyPr>
            <a:normAutofit fontScale="92500" lnSpcReduction="10000"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Soportan la realización de </a:t>
            </a:r>
            <a:r>
              <a:rPr lang="es-ES" sz="2400" b="1" dirty="0" smtClean="0"/>
              <a:t>transacciones privadas.</a:t>
            </a:r>
            <a:endParaRPr lang="es-ES" sz="1800" b="1" dirty="0" smtClean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Implementado en </a:t>
            </a:r>
            <a:r>
              <a:rPr lang="es-ES" sz="2400" dirty="0" err="1" smtClean="0"/>
              <a:t>blockchains</a:t>
            </a:r>
            <a:r>
              <a:rPr lang="es-ES" sz="2400" dirty="0" smtClean="0"/>
              <a:t> como </a:t>
            </a:r>
            <a:r>
              <a:rPr lang="es-ES" sz="2400" b="1" dirty="0" err="1" smtClean="0"/>
              <a:t>Zcash</a:t>
            </a:r>
            <a:r>
              <a:rPr lang="es-ES" sz="2400" dirty="0" smtClean="0"/>
              <a:t> y </a:t>
            </a:r>
            <a:r>
              <a:rPr lang="es-ES" sz="2400" b="1" dirty="0" smtClean="0"/>
              <a:t>Quorum.</a:t>
            </a:r>
            <a:endParaRPr lang="es-ES" sz="2400" b="1" dirty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b="1" dirty="0" smtClean="0"/>
              <a:t>Los datos no son accesibles</a:t>
            </a:r>
            <a:r>
              <a:rPr lang="es-ES" sz="2400" dirty="0" smtClean="0"/>
              <a:t>, </a:t>
            </a:r>
            <a:r>
              <a:rPr lang="es-ES" sz="2400" dirty="0"/>
              <a:t>cada </a:t>
            </a:r>
            <a:r>
              <a:rPr lang="es-ES" sz="2400" b="1" dirty="0"/>
              <a:t>transacción</a:t>
            </a:r>
            <a:r>
              <a:rPr lang="es-ES" sz="2400" dirty="0"/>
              <a:t> genera una </a:t>
            </a:r>
            <a:r>
              <a:rPr lang="es-ES" sz="2400" b="1" dirty="0"/>
              <a:t>clave de encriptación </a:t>
            </a:r>
            <a:r>
              <a:rPr lang="es-ES" sz="2400" b="1" dirty="0" smtClean="0"/>
              <a:t>diferente:</a:t>
            </a:r>
            <a:endParaRPr lang="es-ES" sz="2400" b="1" dirty="0"/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dirty="0"/>
              <a:t>Las claves públicas son conocidas por el </a:t>
            </a:r>
            <a:r>
              <a:rPr lang="es-ES" sz="2200" dirty="0" smtClean="0"/>
              <a:t>emisor.</a:t>
            </a:r>
            <a:endParaRPr lang="es-ES" sz="2200" dirty="0"/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dirty="0"/>
              <a:t>La clave de encriptación se encripta con la clave pública de cada uno de los </a:t>
            </a:r>
            <a:r>
              <a:rPr lang="es-ES" sz="2200" dirty="0" smtClean="0"/>
              <a:t>participantes.</a:t>
            </a:r>
            <a:endParaRPr lang="es-ES" sz="2200" dirty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400" b="1" dirty="0" smtClean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La existencia de </a:t>
            </a:r>
            <a:r>
              <a:rPr lang="es-ES" sz="2400" b="1" dirty="0" smtClean="0"/>
              <a:t>la transacción </a:t>
            </a:r>
            <a:r>
              <a:rPr lang="es-ES" sz="2400" dirty="0"/>
              <a:t>y </a:t>
            </a:r>
            <a:r>
              <a:rPr lang="es-ES" sz="2400" b="1" dirty="0"/>
              <a:t>el </a:t>
            </a:r>
            <a:r>
              <a:rPr lang="es-ES" sz="2400" b="1" dirty="0" smtClean="0"/>
              <a:t>origen/destino según la implementación pueden ser conocidos: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000" dirty="0" smtClean="0"/>
              <a:t>Para evitar que sean conocidos, se utilizan técnicas </a:t>
            </a:r>
            <a:r>
              <a:rPr lang="es-ES" sz="2000" dirty="0" err="1" smtClean="0"/>
              <a:t>zero-knowledge</a:t>
            </a:r>
            <a:r>
              <a:rPr lang="es-ES" sz="2000" dirty="0" smtClean="0"/>
              <a:t>.</a:t>
            </a:r>
            <a:endParaRPr lang="es-ES" sz="2000" dirty="0"/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000" dirty="0" smtClean="0"/>
              <a:t>Se crean retos que el emisor solo podrá resolver si es el dueño de la moneda y tiene esa cantidad de dinero.</a:t>
            </a:r>
            <a:endParaRPr lang="es-ES" sz="2000" dirty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 smtClean="0"/>
              <a:t>Privacidad en el </a:t>
            </a:r>
            <a:r>
              <a:rPr lang="es-ES" dirty="0" err="1" smtClean="0"/>
              <a:t>blockchain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4286250" y="691678"/>
            <a:ext cx="486092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b="1" dirty="0" smtClean="0">
                <a:solidFill>
                  <a:schemeClr val="bg1"/>
                </a:solidFill>
              </a:rPr>
              <a:t>Redes con soporte a la privacidad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30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810555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1"/>
            <a:ext cx="8034119" cy="4351338"/>
          </a:xfrm>
        </p:spPr>
        <p:txBody>
          <a:bodyPr/>
          <a:lstStyle/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Tipos de </a:t>
            </a:r>
            <a:r>
              <a:rPr lang="es-ES" sz="2400" dirty="0" err="1" smtClean="0"/>
              <a:t>blockchains</a:t>
            </a:r>
            <a:r>
              <a:rPr lang="es-ES" sz="2400" dirty="0"/>
              <a:t>.</a:t>
            </a:r>
            <a:endParaRPr lang="es-ES" sz="2400" dirty="0" smtClean="0"/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Protocolos de consenso.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Escalabilidad del </a:t>
            </a:r>
            <a:r>
              <a:rPr lang="es-ES" sz="2400" dirty="0" err="1" smtClean="0"/>
              <a:t>blockchain</a:t>
            </a:r>
            <a:r>
              <a:rPr lang="es-ES" sz="2400" dirty="0" smtClean="0"/>
              <a:t>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Permisos y privacidad en el </a:t>
            </a:r>
            <a:r>
              <a:rPr lang="es-ES" sz="2400" dirty="0" err="1" smtClean="0"/>
              <a:t>blockchain</a:t>
            </a:r>
            <a:r>
              <a:rPr lang="es-ES" sz="2400" dirty="0" smtClean="0"/>
              <a:t>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b="1" dirty="0" smtClean="0"/>
              <a:t>Smart </a:t>
            </a:r>
            <a:r>
              <a:rPr lang="es-ES" sz="2400" b="1" dirty="0" err="1" smtClean="0"/>
              <a:t>contracts</a:t>
            </a:r>
            <a:r>
              <a:rPr lang="es-ES" sz="2400" b="1" dirty="0" smtClean="0"/>
              <a:t>:</a:t>
            </a:r>
          </a:p>
          <a:p>
            <a:pPr marL="977900" lvl="2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000" b="1" dirty="0" smtClean="0"/>
              <a:t>Qué son y qué permiten hacer.</a:t>
            </a:r>
          </a:p>
          <a:p>
            <a:pPr marL="977900" lvl="2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000" dirty="0" smtClean="0"/>
              <a:t>Integración con sistemas externos.</a:t>
            </a:r>
          </a:p>
          <a:p>
            <a:pPr marL="977900" lvl="2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000" dirty="0" smtClean="0"/>
              <a:t>Ejemplos de soluciones </a:t>
            </a:r>
            <a:r>
              <a:rPr lang="es-ES" sz="2000" dirty="0" err="1" smtClean="0"/>
              <a:t>smart</a:t>
            </a:r>
            <a:r>
              <a:rPr lang="es-ES" sz="2000" dirty="0" smtClean="0"/>
              <a:t> </a:t>
            </a:r>
            <a:r>
              <a:rPr lang="es-ES" sz="2000" dirty="0" err="1" smtClean="0"/>
              <a:t>contract</a:t>
            </a:r>
            <a:r>
              <a:rPr lang="es-ES" sz="2000" dirty="0" smtClean="0"/>
              <a:t>.</a:t>
            </a:r>
            <a:endParaRPr lang="es-ES" sz="200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8485"/>
            <a:ext cx="6070445" cy="657632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31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61847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itsonblocks.files.wordpress.com/2016/02/contract.jpg?w=594&amp;h=373&amp;cro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22" y="2423000"/>
            <a:ext cx="56578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1"/>
            <a:ext cx="8034119" cy="4351338"/>
          </a:xfrm>
        </p:spPr>
        <p:txBody>
          <a:bodyPr>
            <a:normAutofit/>
          </a:bodyPr>
          <a:lstStyle/>
          <a:p>
            <a:pPr marL="177800" lvl="1"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8000" dirty="0" smtClean="0"/>
              <a:t>   Smart </a:t>
            </a:r>
            <a:r>
              <a:rPr lang="es-ES" sz="8000" dirty="0" err="1" smtClean="0"/>
              <a:t>contracts</a:t>
            </a:r>
            <a:endParaRPr lang="es-ES" sz="8000" dirty="0" smtClean="0"/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32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963964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0"/>
            <a:ext cx="8034119" cy="4548039"/>
          </a:xfrm>
        </p:spPr>
        <p:txBody>
          <a:bodyPr>
            <a:normAutofit lnSpcReduction="10000"/>
          </a:bodyPr>
          <a:lstStyle/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dirty="0" smtClean="0"/>
              <a:t>Son </a:t>
            </a:r>
            <a:r>
              <a:rPr lang="es-ES" sz="2800" b="1" dirty="0" smtClean="0"/>
              <a:t>generalización</a:t>
            </a:r>
            <a:r>
              <a:rPr lang="es-ES" sz="2800" dirty="0" smtClean="0"/>
              <a:t> de la </a:t>
            </a:r>
            <a:r>
              <a:rPr lang="es-ES" sz="2800" b="1" dirty="0" smtClean="0"/>
              <a:t>lógica</a:t>
            </a:r>
            <a:r>
              <a:rPr lang="es-ES" sz="2800" dirty="0" smtClean="0"/>
              <a:t> del </a:t>
            </a:r>
            <a:r>
              <a:rPr lang="es-ES" sz="2800" b="1" dirty="0" err="1" smtClean="0"/>
              <a:t>bitcoin</a:t>
            </a:r>
            <a:r>
              <a:rPr lang="es-ES" sz="2800" b="1" dirty="0" smtClean="0"/>
              <a:t>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Podemos transferir monedas con confianza ¿por qué no aplicar lo mismo a otros tipo de contratos?.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Ofrece un </a:t>
            </a:r>
            <a:r>
              <a:rPr lang="es-ES" sz="2800" b="1" dirty="0" smtClean="0"/>
              <a:t>almacenamiento</a:t>
            </a:r>
            <a:r>
              <a:rPr lang="es-ES" sz="2800" dirty="0" smtClean="0"/>
              <a:t> para </a:t>
            </a:r>
            <a:r>
              <a:rPr lang="es-ES" sz="2800" b="1" dirty="0" smtClean="0"/>
              <a:t>datos</a:t>
            </a:r>
            <a:r>
              <a:rPr lang="es-ES" sz="2800" dirty="0" smtClean="0"/>
              <a:t> </a:t>
            </a:r>
            <a:r>
              <a:rPr lang="es-ES" sz="2800" b="1" dirty="0" smtClean="0"/>
              <a:t>y</a:t>
            </a:r>
            <a:r>
              <a:rPr lang="es-ES" sz="2800" dirty="0" smtClean="0"/>
              <a:t> </a:t>
            </a:r>
            <a:r>
              <a:rPr lang="es-ES" sz="2800" b="1" dirty="0" smtClean="0"/>
              <a:t>código</a:t>
            </a:r>
            <a:r>
              <a:rPr lang="es-ES" sz="2800" dirty="0" smtClean="0"/>
              <a:t>, que será </a:t>
            </a:r>
            <a:r>
              <a:rPr lang="es-ES" sz="2800" b="1" dirty="0" smtClean="0"/>
              <a:t>ejecutado</a:t>
            </a:r>
            <a:r>
              <a:rPr lang="es-ES" sz="2800" dirty="0" smtClean="0"/>
              <a:t> y </a:t>
            </a:r>
            <a:r>
              <a:rPr lang="es-ES" sz="2800" b="1" dirty="0" smtClean="0"/>
              <a:t>comprobado</a:t>
            </a:r>
            <a:r>
              <a:rPr lang="es-ES" sz="2800" dirty="0" smtClean="0"/>
              <a:t> en cada </a:t>
            </a:r>
            <a:r>
              <a:rPr lang="es-ES" sz="2800" b="1" dirty="0" smtClean="0"/>
              <a:t>transacción.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Cada </a:t>
            </a:r>
            <a:r>
              <a:rPr lang="es-ES" sz="2800" b="1" dirty="0" smtClean="0"/>
              <a:t>transacción</a:t>
            </a:r>
            <a:r>
              <a:rPr lang="es-ES" sz="2800" dirty="0" smtClean="0"/>
              <a:t> </a:t>
            </a:r>
            <a:r>
              <a:rPr lang="es-ES" sz="2800" b="1" dirty="0" smtClean="0"/>
              <a:t>invocará</a:t>
            </a:r>
            <a:r>
              <a:rPr lang="es-ES" sz="2800" dirty="0" smtClean="0"/>
              <a:t> a una </a:t>
            </a:r>
            <a:r>
              <a:rPr lang="es-ES" sz="2800" b="1" dirty="0" smtClean="0"/>
              <a:t>rutina</a:t>
            </a:r>
            <a:r>
              <a:rPr lang="es-ES" sz="2800" dirty="0" smtClean="0"/>
              <a:t> del </a:t>
            </a:r>
            <a:r>
              <a:rPr lang="es-ES" sz="2800" b="1" dirty="0" smtClean="0"/>
              <a:t>código</a:t>
            </a:r>
            <a:r>
              <a:rPr lang="es-ES" sz="2800" dirty="0" smtClean="0"/>
              <a:t> que </a:t>
            </a:r>
            <a:r>
              <a:rPr lang="es-ES" sz="2800" b="1" dirty="0" smtClean="0"/>
              <a:t>almacenará</a:t>
            </a:r>
            <a:r>
              <a:rPr lang="es-ES" sz="2800" dirty="0" smtClean="0"/>
              <a:t> </a:t>
            </a:r>
            <a:r>
              <a:rPr lang="es-ES" sz="2800" b="1" dirty="0" smtClean="0"/>
              <a:t>datos</a:t>
            </a:r>
            <a:r>
              <a:rPr lang="es-ES" sz="2800" dirty="0" smtClean="0"/>
              <a:t>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En lugar de verificar una transacción monetaria en cada transacción, </a:t>
            </a:r>
            <a:r>
              <a:rPr lang="es-ES" sz="2800" b="1" dirty="0" smtClean="0"/>
              <a:t>se</a:t>
            </a:r>
            <a:r>
              <a:rPr lang="es-ES" sz="2800" dirty="0" smtClean="0"/>
              <a:t> </a:t>
            </a:r>
            <a:r>
              <a:rPr lang="es-ES" sz="2800" b="1" dirty="0" smtClean="0"/>
              <a:t>verifica</a:t>
            </a:r>
            <a:r>
              <a:rPr lang="es-ES" sz="2800" dirty="0" smtClean="0"/>
              <a:t> el </a:t>
            </a:r>
            <a:r>
              <a:rPr lang="es-ES" sz="2800" b="1" dirty="0" smtClean="0"/>
              <a:t>estado</a:t>
            </a:r>
            <a:r>
              <a:rPr lang="es-ES" sz="2800" dirty="0" smtClean="0"/>
              <a:t> de la </a:t>
            </a:r>
            <a:r>
              <a:rPr lang="es-ES" sz="2800" b="1" dirty="0" smtClean="0"/>
              <a:t>memoria</a:t>
            </a:r>
            <a:r>
              <a:rPr lang="es-ES" sz="2800" dirty="0" smtClean="0"/>
              <a:t> </a:t>
            </a:r>
            <a:r>
              <a:rPr lang="es-ES" sz="2800" b="1" dirty="0" smtClean="0"/>
              <a:t>tras</a:t>
            </a:r>
            <a:r>
              <a:rPr lang="es-ES" sz="2800" dirty="0" smtClean="0"/>
              <a:t> </a:t>
            </a:r>
            <a:r>
              <a:rPr lang="es-ES" sz="2800" b="1" dirty="0" smtClean="0"/>
              <a:t>ejecutar</a:t>
            </a:r>
            <a:r>
              <a:rPr lang="es-ES" sz="2800" dirty="0" smtClean="0"/>
              <a:t> la rutina.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 smtClean="0"/>
              <a:t>Smart </a:t>
            </a:r>
            <a:r>
              <a:rPr lang="es-ES" dirty="0" err="1" smtClean="0"/>
              <a:t>Contracts</a:t>
            </a:r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33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17707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8376" y="1439310"/>
            <a:ext cx="8034119" cy="4631063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Permiten </a:t>
            </a:r>
            <a:r>
              <a:rPr lang="es-ES" sz="2800" b="1" dirty="0" smtClean="0"/>
              <a:t>programar</a:t>
            </a:r>
            <a:r>
              <a:rPr lang="es-ES" sz="2800" dirty="0" smtClean="0"/>
              <a:t> </a:t>
            </a:r>
            <a:r>
              <a:rPr lang="es-ES" sz="2800" b="1" dirty="0" smtClean="0"/>
              <a:t>cualquier</a:t>
            </a:r>
            <a:r>
              <a:rPr lang="es-ES" sz="2800" dirty="0" smtClean="0"/>
              <a:t> tipo de </a:t>
            </a:r>
            <a:r>
              <a:rPr lang="es-ES" sz="2800" b="1" dirty="0" smtClean="0"/>
              <a:t>lógica.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Podemos verlo como un </a:t>
            </a:r>
            <a:r>
              <a:rPr lang="es-ES" sz="2800" b="1" dirty="0" smtClean="0"/>
              <a:t>almacenamiento</a:t>
            </a:r>
            <a:r>
              <a:rPr lang="es-ES" sz="2800" dirty="0" smtClean="0"/>
              <a:t> (memoria, BBDD…) </a:t>
            </a:r>
            <a:r>
              <a:rPr lang="es-ES" sz="2800" b="1" dirty="0" smtClean="0"/>
              <a:t>con</a:t>
            </a:r>
            <a:r>
              <a:rPr lang="es-ES" sz="2800" dirty="0" smtClean="0"/>
              <a:t> </a:t>
            </a:r>
            <a:r>
              <a:rPr lang="es-ES" sz="2800" b="1" dirty="0" smtClean="0"/>
              <a:t>rutinas</a:t>
            </a:r>
            <a:r>
              <a:rPr lang="es-ES" sz="2800" dirty="0" smtClean="0"/>
              <a:t> precargadas e </a:t>
            </a:r>
            <a:r>
              <a:rPr lang="es-ES" sz="2800" b="1" dirty="0" smtClean="0"/>
              <a:t>inmutables</a:t>
            </a:r>
            <a:r>
              <a:rPr lang="es-ES" sz="2800" dirty="0" smtClean="0"/>
              <a:t>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Su </a:t>
            </a:r>
            <a:r>
              <a:rPr lang="es-ES" sz="2800" b="1" dirty="0" smtClean="0"/>
              <a:t>estructura</a:t>
            </a:r>
            <a:r>
              <a:rPr lang="es-ES" sz="2800" dirty="0" smtClean="0"/>
              <a:t> es muy </a:t>
            </a:r>
            <a:r>
              <a:rPr lang="es-ES" sz="2800" b="1" dirty="0" smtClean="0"/>
              <a:t>similar</a:t>
            </a:r>
            <a:r>
              <a:rPr lang="es-ES" sz="2800" dirty="0" smtClean="0"/>
              <a:t> a una </a:t>
            </a:r>
            <a:r>
              <a:rPr lang="es-ES" sz="2800" b="1" dirty="0" smtClean="0"/>
              <a:t>clase</a:t>
            </a:r>
            <a:r>
              <a:rPr lang="es-ES" sz="2800" dirty="0" smtClean="0"/>
              <a:t> Java, con </a:t>
            </a:r>
            <a:r>
              <a:rPr lang="es-ES" sz="2800" b="1" dirty="0" smtClean="0"/>
              <a:t>variables</a:t>
            </a:r>
            <a:r>
              <a:rPr lang="es-ES" sz="2800" dirty="0" smtClean="0"/>
              <a:t> que guardan el estado y </a:t>
            </a:r>
            <a:r>
              <a:rPr lang="es-ES" sz="2800" b="1" dirty="0" smtClean="0"/>
              <a:t>métodos</a:t>
            </a:r>
            <a:r>
              <a:rPr lang="es-ES" sz="2800" dirty="0" smtClean="0"/>
              <a:t> que modifican el mismo.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Cada </a:t>
            </a:r>
            <a:r>
              <a:rPr lang="es-ES" sz="2800" b="1" dirty="0" smtClean="0"/>
              <a:t>transacción</a:t>
            </a:r>
            <a:r>
              <a:rPr lang="es-ES" sz="2800" dirty="0" smtClean="0"/>
              <a:t> que se realiza en el </a:t>
            </a:r>
            <a:r>
              <a:rPr lang="es-ES" sz="2800" b="1" dirty="0" smtClean="0"/>
              <a:t>blockchain</a:t>
            </a:r>
            <a:r>
              <a:rPr lang="es-ES" sz="2800" dirty="0" smtClean="0"/>
              <a:t> es una </a:t>
            </a:r>
            <a:r>
              <a:rPr lang="es-ES" sz="2800" b="1" dirty="0" smtClean="0"/>
              <a:t>invocación</a:t>
            </a:r>
            <a:r>
              <a:rPr lang="es-ES" sz="2800" dirty="0" smtClean="0"/>
              <a:t> a un </a:t>
            </a:r>
            <a:r>
              <a:rPr lang="es-ES" sz="2800" b="1" dirty="0" smtClean="0"/>
              <a:t>método.</a:t>
            </a:r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dirty="0" smtClean="0"/>
              <a:t>Es posible </a:t>
            </a:r>
            <a:r>
              <a:rPr lang="es-ES" sz="2800" b="1" dirty="0" smtClean="0"/>
              <a:t>crear</a:t>
            </a:r>
            <a:r>
              <a:rPr lang="es-ES" sz="2800" dirty="0" smtClean="0"/>
              <a:t> </a:t>
            </a:r>
            <a:r>
              <a:rPr lang="es-ES" sz="2800" b="1" dirty="0" smtClean="0"/>
              <a:t>contratos</a:t>
            </a:r>
            <a:r>
              <a:rPr lang="es-ES" sz="2800" dirty="0" smtClean="0"/>
              <a:t> </a:t>
            </a:r>
            <a:r>
              <a:rPr lang="es-ES" sz="2800" b="1" dirty="0" smtClean="0"/>
              <a:t>desde</a:t>
            </a:r>
            <a:r>
              <a:rPr lang="es-ES" sz="2800" dirty="0" smtClean="0"/>
              <a:t> </a:t>
            </a:r>
            <a:r>
              <a:rPr lang="es-ES" sz="2800" b="1" dirty="0" smtClean="0"/>
              <a:t>otro</a:t>
            </a:r>
            <a:r>
              <a:rPr lang="es-ES" sz="2800" dirty="0" smtClean="0"/>
              <a:t> </a:t>
            </a:r>
            <a:r>
              <a:rPr lang="es-ES" sz="2800" b="1" dirty="0" smtClean="0"/>
              <a:t>contrato.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/>
              <a:t>Smart </a:t>
            </a:r>
            <a:r>
              <a:rPr lang="es-ES" dirty="0" err="1"/>
              <a:t>Contracts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6400800" y="691678"/>
            <a:ext cx="27463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smtClean="0">
                <a:solidFill>
                  <a:schemeClr val="bg1"/>
                </a:solidFill>
              </a:rPr>
              <a:t>¿</a:t>
            </a:r>
            <a:r>
              <a:rPr lang="es-ES_tradnl" smtClean="0">
                <a:solidFill>
                  <a:schemeClr val="bg1"/>
                </a:solidFill>
              </a:rPr>
              <a:t>Qué pueden hacer?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34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894837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54940" y="1120769"/>
            <a:ext cx="8034119" cy="4351338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b="1" dirty="0" smtClean="0"/>
              <a:t>Bitcoin</a:t>
            </a:r>
            <a:r>
              <a:rPr lang="es-ES" sz="2400" dirty="0" smtClean="0"/>
              <a:t> es el </a:t>
            </a:r>
            <a:r>
              <a:rPr lang="es-ES" sz="2400" b="1" dirty="0" err="1" smtClean="0"/>
              <a:t>smart</a:t>
            </a:r>
            <a:r>
              <a:rPr lang="es-ES" sz="2400" dirty="0" smtClean="0"/>
              <a:t> </a:t>
            </a:r>
            <a:r>
              <a:rPr lang="es-ES" sz="2400" b="1" dirty="0" err="1" smtClean="0"/>
              <a:t>contract</a:t>
            </a:r>
            <a:r>
              <a:rPr lang="es-ES" sz="2400" dirty="0" smtClean="0"/>
              <a:t> más </a:t>
            </a:r>
            <a:r>
              <a:rPr lang="es-ES" sz="2400" b="1" dirty="0" smtClean="0"/>
              <a:t>simple: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000" dirty="0"/>
              <a:t>Una variable (mapa) que guarda el balance de los </a:t>
            </a:r>
            <a:r>
              <a:rPr lang="es-ES" sz="2000" dirty="0" smtClean="0"/>
              <a:t>usuarios.</a:t>
            </a:r>
            <a:endParaRPr lang="es-ES" sz="2000" dirty="0"/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000" dirty="0"/>
              <a:t>Un método que permite a un usuario enviar balance a otro usuario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400" b="1" dirty="0" smtClean="0"/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/>
              <a:t>Smart </a:t>
            </a:r>
            <a:r>
              <a:rPr lang="es-ES" dirty="0" err="1"/>
              <a:t>Contracts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027" y="2556598"/>
            <a:ext cx="5916873" cy="367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0 Marcador de texto"/>
          <p:cNvSpPr txBox="1">
            <a:spLocks/>
          </p:cNvSpPr>
          <p:nvPr/>
        </p:nvSpPr>
        <p:spPr>
          <a:xfrm>
            <a:off x="6616700" y="691678"/>
            <a:ext cx="25304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smtClean="0">
                <a:solidFill>
                  <a:schemeClr val="bg1"/>
                </a:solidFill>
              </a:rPr>
              <a:t>Ejemplo - Bitcoin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35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894326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0"/>
            <a:ext cx="8034119" cy="4631063"/>
          </a:xfrm>
        </p:spPr>
        <p:txBody>
          <a:bodyPr>
            <a:normAutofit fontScale="92500" lnSpcReduction="20000"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600" b="1" dirty="0" smtClean="0"/>
              <a:t>Dificultad</a:t>
            </a:r>
            <a:r>
              <a:rPr lang="es-ES" sz="2600" dirty="0" smtClean="0"/>
              <a:t> para realizar </a:t>
            </a:r>
            <a:r>
              <a:rPr lang="es-ES" sz="2600" b="1" dirty="0" smtClean="0"/>
              <a:t>actualizaciones: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dirty="0" smtClean="0"/>
              <a:t>El código se guarda en el </a:t>
            </a:r>
            <a:r>
              <a:rPr lang="es-ES" sz="2200" dirty="0" err="1" smtClean="0"/>
              <a:t>blockchain</a:t>
            </a:r>
            <a:r>
              <a:rPr lang="es-ES" sz="2200" dirty="0" smtClean="0"/>
              <a:t>, modificar el código suele implicar cambiar de almacenamiento.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dirty="0" smtClean="0"/>
              <a:t>Existen técnicas para facilitar la actualización.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200" dirty="0" smtClean="0"/>
          </a:p>
          <a:p>
            <a:pPr marL="482600" lvl="1" indent="-3048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600" dirty="0" smtClean="0"/>
              <a:t>El </a:t>
            </a:r>
            <a:r>
              <a:rPr lang="es-ES" sz="2600" b="1" dirty="0" smtClean="0"/>
              <a:t>código</a:t>
            </a:r>
            <a:r>
              <a:rPr lang="es-ES" sz="2600" dirty="0" smtClean="0"/>
              <a:t> se </a:t>
            </a:r>
            <a:r>
              <a:rPr lang="es-ES" sz="2600" b="1" dirty="0" smtClean="0"/>
              <a:t>ejecuta</a:t>
            </a:r>
            <a:r>
              <a:rPr lang="es-ES" sz="2600" dirty="0" smtClean="0"/>
              <a:t> en </a:t>
            </a:r>
            <a:r>
              <a:rPr lang="es-ES" sz="2600" b="1" dirty="0" smtClean="0"/>
              <a:t>todos</a:t>
            </a:r>
            <a:r>
              <a:rPr lang="es-ES" sz="2600" dirty="0" smtClean="0"/>
              <a:t> los </a:t>
            </a:r>
            <a:r>
              <a:rPr lang="es-ES" sz="2600" b="1" dirty="0" smtClean="0"/>
              <a:t>validadores: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dirty="0" smtClean="0"/>
              <a:t>Los métodos/transacciones muy lentas pueden crear problemas.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200" dirty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600" dirty="0" smtClean="0"/>
              <a:t>La </a:t>
            </a:r>
            <a:r>
              <a:rPr lang="es-ES" sz="2600" b="1" dirty="0" smtClean="0"/>
              <a:t>ejecución</a:t>
            </a:r>
            <a:r>
              <a:rPr lang="es-ES" sz="2600" dirty="0" smtClean="0"/>
              <a:t> de las </a:t>
            </a:r>
            <a:r>
              <a:rPr lang="es-ES" sz="2600" b="1" dirty="0" smtClean="0"/>
              <a:t>transacciones</a:t>
            </a:r>
            <a:r>
              <a:rPr lang="es-ES" sz="2600" dirty="0" smtClean="0"/>
              <a:t> tiene que ser </a:t>
            </a:r>
            <a:r>
              <a:rPr lang="es-ES" sz="2600" b="1" dirty="0" smtClean="0"/>
              <a:t>determinista: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Independientemente </a:t>
            </a:r>
            <a:r>
              <a:rPr lang="es-ES" sz="2200" dirty="0" smtClean="0"/>
              <a:t>de donde y cuando se ejecuten.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dirty="0" smtClean="0"/>
              <a:t>No se puede utilizar “</a:t>
            </a:r>
            <a:r>
              <a:rPr lang="es-ES" sz="2200" dirty="0" err="1" smtClean="0"/>
              <a:t>random</a:t>
            </a:r>
            <a:r>
              <a:rPr lang="es-ES" sz="2200" dirty="0" smtClean="0"/>
              <a:t>”, hay que tener mucho cuidado al llamar a servicios externos…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/>
              <a:t>Smart </a:t>
            </a:r>
            <a:r>
              <a:rPr lang="es-ES" dirty="0" err="1"/>
              <a:t>Contracts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7124700" y="691678"/>
            <a:ext cx="20224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smtClean="0">
                <a:solidFill>
                  <a:schemeClr val="bg1"/>
                </a:solidFill>
              </a:rPr>
              <a:t>Limitaciones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36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246055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0"/>
            <a:ext cx="8034119" cy="4631063"/>
          </a:xfrm>
        </p:spPr>
        <p:txBody>
          <a:bodyPr>
            <a:normAutofit lnSpcReduction="10000"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Son el </a:t>
            </a:r>
            <a:r>
              <a:rPr lang="es-ES" sz="2800" b="1" dirty="0" smtClean="0"/>
              <a:t>sistema de salida o log </a:t>
            </a:r>
            <a:r>
              <a:rPr lang="es-ES" sz="2800" dirty="0" smtClean="0"/>
              <a:t>en muchos contratos.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Cuando una </a:t>
            </a:r>
            <a:r>
              <a:rPr lang="es-ES" sz="2800" b="1" dirty="0" smtClean="0"/>
              <a:t>transacción</a:t>
            </a:r>
            <a:r>
              <a:rPr lang="es-ES" sz="2800" dirty="0" smtClean="0"/>
              <a:t> llega a un punto en concreto, se </a:t>
            </a:r>
            <a:r>
              <a:rPr lang="es-ES" sz="2800" b="1" dirty="0" smtClean="0"/>
              <a:t>puede lanzar un evento </a:t>
            </a:r>
            <a:r>
              <a:rPr lang="es-ES" sz="2800" dirty="0" smtClean="0"/>
              <a:t>que actualice a quien escuche.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P.E. evento que indique cuando un usuario recibe una transferencia.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b="1" dirty="0" smtClean="0"/>
              <a:t>Única alternativa </a:t>
            </a:r>
            <a:r>
              <a:rPr lang="es-ES" sz="2800" dirty="0" smtClean="0"/>
              <a:t>para obtener </a:t>
            </a:r>
            <a:r>
              <a:rPr lang="es-ES" sz="2800" b="1" dirty="0" smtClean="0"/>
              <a:t>salida</a:t>
            </a:r>
            <a:r>
              <a:rPr lang="es-ES" sz="2800" dirty="0" smtClean="0"/>
              <a:t> de las transacciones en </a:t>
            </a:r>
            <a:r>
              <a:rPr lang="es-ES" sz="2800" b="1" dirty="0" smtClean="0"/>
              <a:t>algunas tecnologías.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Los clientes </a:t>
            </a:r>
            <a:r>
              <a:rPr lang="es-ES" sz="2800" b="1" dirty="0" smtClean="0"/>
              <a:t>se pueden subscribir a eventos </a:t>
            </a:r>
            <a:r>
              <a:rPr lang="es-ES" sz="2800" dirty="0" smtClean="0"/>
              <a:t>para reaccionar en tiempo real o consultar el histórico.</a:t>
            </a:r>
            <a:endParaRPr lang="es-ES" sz="2400" dirty="0" smtClean="0"/>
          </a:p>
          <a:p>
            <a:pPr marL="520700" lvl="2" indent="0" algn="just">
              <a:spcBef>
                <a:spcPts val="1200"/>
              </a:spcBef>
              <a:buNone/>
            </a:pPr>
            <a:endParaRPr lang="es-ES" sz="220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/>
              <a:t>Smart </a:t>
            </a:r>
            <a:r>
              <a:rPr lang="es-ES" dirty="0" err="1"/>
              <a:t>Contracts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7556500" y="691678"/>
            <a:ext cx="15906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smtClean="0">
                <a:solidFill>
                  <a:schemeClr val="bg1"/>
                </a:solidFill>
              </a:rPr>
              <a:t>Eventos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37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5171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1"/>
            <a:ext cx="8034119" cy="4351338"/>
          </a:xfrm>
        </p:spPr>
        <p:txBody>
          <a:bodyPr/>
          <a:lstStyle/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Tipos de </a:t>
            </a:r>
            <a:r>
              <a:rPr lang="es-ES" sz="2400" dirty="0" err="1" smtClean="0"/>
              <a:t>blockchains</a:t>
            </a:r>
            <a:r>
              <a:rPr lang="es-ES" sz="2400" dirty="0"/>
              <a:t>.</a:t>
            </a:r>
            <a:endParaRPr lang="es-ES" sz="2400" dirty="0" smtClean="0"/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Protocolos de consenso.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Escalabilidad del </a:t>
            </a:r>
            <a:r>
              <a:rPr lang="es-ES" sz="2400" dirty="0" err="1" smtClean="0"/>
              <a:t>blockchain</a:t>
            </a:r>
            <a:r>
              <a:rPr lang="es-ES" sz="2400" dirty="0" smtClean="0"/>
              <a:t>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Permisos y privacidad en el </a:t>
            </a:r>
            <a:r>
              <a:rPr lang="es-ES" sz="2400" dirty="0" err="1" smtClean="0"/>
              <a:t>blockchain</a:t>
            </a:r>
            <a:r>
              <a:rPr lang="es-ES" sz="2400" dirty="0" smtClean="0"/>
              <a:t>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b="1" dirty="0" smtClean="0"/>
              <a:t>Smart </a:t>
            </a:r>
            <a:r>
              <a:rPr lang="es-ES" sz="2400" b="1" dirty="0" err="1" smtClean="0"/>
              <a:t>contracts</a:t>
            </a:r>
            <a:r>
              <a:rPr lang="es-ES" sz="2400" b="1" dirty="0" smtClean="0"/>
              <a:t>:</a:t>
            </a:r>
          </a:p>
          <a:p>
            <a:pPr marL="977900" lvl="2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000" dirty="0" smtClean="0"/>
              <a:t>Qué son y qué permiten hacer.</a:t>
            </a:r>
          </a:p>
          <a:p>
            <a:pPr marL="977900" lvl="2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000" b="1" dirty="0" smtClean="0"/>
              <a:t>Integración con sistemas externos.</a:t>
            </a:r>
          </a:p>
          <a:p>
            <a:pPr marL="977900" lvl="2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000" dirty="0" smtClean="0"/>
              <a:t>Ejemplos de soluciones </a:t>
            </a:r>
            <a:r>
              <a:rPr lang="es-ES" sz="2000" dirty="0" err="1" smtClean="0"/>
              <a:t>smart</a:t>
            </a:r>
            <a:r>
              <a:rPr lang="es-ES" sz="2000" dirty="0" smtClean="0"/>
              <a:t> </a:t>
            </a:r>
            <a:r>
              <a:rPr lang="es-ES" sz="2000" dirty="0" err="1" smtClean="0"/>
              <a:t>contract</a:t>
            </a:r>
            <a:r>
              <a:rPr lang="es-ES" sz="2000" dirty="0" smtClean="0"/>
              <a:t>.</a:t>
            </a:r>
            <a:endParaRPr lang="es-ES" sz="200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8485"/>
            <a:ext cx="6070445" cy="657632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38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051887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611460"/>
            <a:ext cx="8034119" cy="4631063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Hay </a:t>
            </a:r>
            <a:r>
              <a:rPr lang="es-ES" sz="2800" b="1" dirty="0" smtClean="0"/>
              <a:t>dos</a:t>
            </a:r>
            <a:r>
              <a:rPr lang="es-ES" sz="2800" dirty="0" smtClean="0"/>
              <a:t> </a:t>
            </a:r>
            <a:r>
              <a:rPr lang="es-ES" sz="2800" b="1" dirty="0" smtClean="0"/>
              <a:t>tipos</a:t>
            </a:r>
            <a:r>
              <a:rPr lang="es-ES" sz="2800" dirty="0" smtClean="0"/>
              <a:t> de </a:t>
            </a:r>
            <a:r>
              <a:rPr lang="es-ES" sz="2800" b="1" dirty="0" smtClean="0"/>
              <a:t>sistemas</a:t>
            </a:r>
            <a:r>
              <a:rPr lang="es-ES" sz="2800" dirty="0" smtClean="0"/>
              <a:t> </a:t>
            </a:r>
            <a:r>
              <a:rPr lang="es-ES" sz="2800" b="1" dirty="0" smtClean="0"/>
              <a:t>externos</a:t>
            </a:r>
            <a:r>
              <a:rPr lang="es-ES" sz="2800" dirty="0" smtClean="0"/>
              <a:t> con los que interactuar: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Con</a:t>
            </a:r>
            <a:r>
              <a:rPr lang="es-ES" sz="2400" b="1" dirty="0" smtClean="0"/>
              <a:t> otros contratos </a:t>
            </a:r>
            <a:r>
              <a:rPr lang="es-ES" sz="2400" dirty="0" smtClean="0"/>
              <a:t>en el mismo </a:t>
            </a:r>
            <a:r>
              <a:rPr lang="es-ES" sz="2400" dirty="0" err="1" smtClean="0"/>
              <a:t>blockchain</a:t>
            </a:r>
            <a:r>
              <a:rPr lang="es-ES" sz="2400" dirty="0" smtClean="0"/>
              <a:t>.</a:t>
            </a:r>
          </a:p>
          <a:p>
            <a:pPr marL="1168400" lvl="3" indent="-304800" algn="just">
              <a:spcBef>
                <a:spcPts val="1200"/>
              </a:spcBef>
            </a:pPr>
            <a:r>
              <a:rPr lang="es-ES" sz="2200" dirty="0" smtClean="0"/>
              <a:t>Debe estar soportado por la tecnología de blockchain que se esté utilizando.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Con </a:t>
            </a:r>
            <a:r>
              <a:rPr lang="es-ES" sz="2400" b="1" dirty="0"/>
              <a:t>otros </a:t>
            </a:r>
            <a:r>
              <a:rPr lang="es-ES" sz="2400" b="1" dirty="0" err="1" smtClean="0"/>
              <a:t>blockchains</a:t>
            </a:r>
            <a:r>
              <a:rPr lang="es-ES" sz="2400" b="1" dirty="0"/>
              <a:t> </a:t>
            </a:r>
            <a:r>
              <a:rPr lang="es-ES" sz="2400" b="1" dirty="0" smtClean="0"/>
              <a:t>o sistemas tradicionales</a:t>
            </a:r>
            <a:r>
              <a:rPr lang="es-ES" sz="2400" dirty="0" smtClean="0"/>
              <a:t>.</a:t>
            </a:r>
          </a:p>
          <a:p>
            <a:pPr marL="1168400" lvl="3" indent="-304800" algn="just">
              <a:spcBef>
                <a:spcPts val="1200"/>
              </a:spcBef>
            </a:pPr>
            <a:r>
              <a:rPr lang="es-ES" sz="2200" dirty="0" smtClean="0"/>
              <a:t>En este caso existen múltiples formas de interactuar.</a:t>
            </a:r>
          </a:p>
          <a:p>
            <a:pPr marL="1168400" lvl="3" indent="-304800" algn="just">
              <a:spcBef>
                <a:spcPts val="1200"/>
              </a:spcBef>
            </a:pPr>
            <a:endParaRPr lang="es-ES" sz="2200" dirty="0" smtClean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400" dirty="0" smtClean="0"/>
          </a:p>
          <a:p>
            <a:endParaRPr lang="en-GB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/>
              <a:t>Smart </a:t>
            </a:r>
            <a:r>
              <a:rPr lang="es-ES" dirty="0" err="1"/>
              <a:t>Contracts</a:t>
            </a:r>
            <a:endParaRPr lang="en-GB" dirty="0"/>
          </a:p>
        </p:txBody>
      </p:sp>
      <p:sp>
        <p:nvSpPr>
          <p:cNvPr id="10" name="10 Marcador de texto"/>
          <p:cNvSpPr txBox="1">
            <a:spLocks/>
          </p:cNvSpPr>
          <p:nvPr/>
        </p:nvSpPr>
        <p:spPr>
          <a:xfrm>
            <a:off x="5651500" y="691678"/>
            <a:ext cx="34956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smtClean="0">
                <a:solidFill>
                  <a:schemeClr val="bg1"/>
                </a:solidFill>
              </a:rPr>
              <a:t>Interactuar con sistemas externos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39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92155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82861"/>
            <a:ext cx="8034119" cy="4351338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b="1" dirty="0" smtClean="0"/>
              <a:t>Abierta</a:t>
            </a:r>
            <a:r>
              <a:rPr lang="es-ES" sz="2800" dirty="0" smtClean="0"/>
              <a:t> </a:t>
            </a:r>
            <a:r>
              <a:rPr lang="es-ES" sz="2800" b="1" dirty="0" smtClean="0"/>
              <a:t>a</a:t>
            </a:r>
            <a:r>
              <a:rPr lang="es-ES" sz="2800" dirty="0" smtClean="0"/>
              <a:t> </a:t>
            </a:r>
            <a:r>
              <a:rPr lang="es-ES" sz="2800" b="1" dirty="0" smtClean="0"/>
              <a:t>cualquier</a:t>
            </a:r>
            <a:r>
              <a:rPr lang="es-ES" sz="2800" dirty="0" smtClean="0"/>
              <a:t> </a:t>
            </a:r>
            <a:r>
              <a:rPr lang="es-ES" sz="2800" b="1" dirty="0" smtClean="0"/>
              <a:t>dispositivo</a:t>
            </a:r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400" dirty="0" smtClean="0"/>
              <a:t>Normalmente formadas por personas físicas que pueden conectar su ordenador personal para validar/realizar minado.</a:t>
            </a:r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endParaRPr lang="es-ES" sz="2400" dirty="0" smtClean="0"/>
          </a:p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800" b="1" dirty="0" smtClean="0"/>
              <a:t>Redes</a:t>
            </a:r>
            <a:r>
              <a:rPr lang="es-ES" sz="2800" dirty="0" smtClean="0"/>
              <a:t> </a:t>
            </a:r>
            <a:r>
              <a:rPr lang="es-ES" sz="2800" b="1" dirty="0" smtClean="0"/>
              <a:t>potencialmente</a:t>
            </a:r>
            <a:r>
              <a:rPr lang="es-ES" sz="2800" dirty="0" smtClean="0"/>
              <a:t> </a:t>
            </a:r>
            <a:r>
              <a:rPr lang="es-ES" sz="2800" b="1" dirty="0" smtClean="0"/>
              <a:t>lentas</a:t>
            </a:r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400" dirty="0" smtClean="0"/>
              <a:t>Mucha distancia entre nodos.</a:t>
            </a:r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400" dirty="0" smtClean="0"/>
              <a:t>Geografías con redes personales lentas.</a:t>
            </a:r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400" dirty="0" smtClean="0"/>
              <a:t>Se incrementa el riesgo de “</a:t>
            </a:r>
            <a:r>
              <a:rPr lang="es-ES" sz="2400" dirty="0" err="1" smtClean="0"/>
              <a:t>forks</a:t>
            </a:r>
            <a:r>
              <a:rPr lang="es-ES" sz="2400" dirty="0" smtClean="0"/>
              <a:t>” en la cadena.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8485"/>
            <a:ext cx="6070445" cy="657632"/>
          </a:xfrm>
        </p:spPr>
        <p:txBody>
          <a:bodyPr/>
          <a:lstStyle/>
          <a:p>
            <a:r>
              <a:rPr lang="es-ES" dirty="0" smtClean="0"/>
              <a:t>Tipos de blockchain</a:t>
            </a:r>
            <a:endParaRPr lang="en-GB" dirty="0"/>
          </a:p>
        </p:txBody>
      </p:sp>
      <p:sp>
        <p:nvSpPr>
          <p:cNvPr id="6" name="10 Marcador de texto"/>
          <p:cNvSpPr txBox="1">
            <a:spLocks/>
          </p:cNvSpPr>
          <p:nvPr/>
        </p:nvSpPr>
        <p:spPr>
          <a:xfrm>
            <a:off x="6908800" y="691678"/>
            <a:ext cx="22383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b="1" smtClean="0">
                <a:solidFill>
                  <a:schemeClr val="bg1"/>
                </a:solidFill>
              </a:rPr>
              <a:t>Cadena pública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4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3401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293960"/>
            <a:ext cx="8034119" cy="4631063"/>
          </a:xfrm>
        </p:spPr>
        <p:txBody>
          <a:bodyPr>
            <a:normAutofit lnSpcReduction="10000"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Otros proyectos/partes de </a:t>
            </a:r>
            <a:r>
              <a:rPr lang="es-ES" sz="2800" b="1" dirty="0" smtClean="0"/>
              <a:t>proyectos</a:t>
            </a:r>
            <a:r>
              <a:rPr lang="es-ES" sz="2800" dirty="0" smtClean="0"/>
              <a:t> que </a:t>
            </a:r>
            <a:r>
              <a:rPr lang="es-ES" sz="2800" b="1" dirty="0" smtClean="0"/>
              <a:t>ejecutan</a:t>
            </a:r>
            <a:r>
              <a:rPr lang="es-ES" sz="2800" dirty="0" smtClean="0"/>
              <a:t> sobre la </a:t>
            </a:r>
            <a:r>
              <a:rPr lang="es-ES" sz="2800" b="1" dirty="0" smtClean="0"/>
              <a:t>misma</a:t>
            </a:r>
            <a:r>
              <a:rPr lang="es-ES" sz="2800" dirty="0" smtClean="0"/>
              <a:t> </a:t>
            </a:r>
            <a:r>
              <a:rPr lang="es-ES" sz="2800" b="1" dirty="0" err="1" smtClean="0"/>
              <a:t>blockchain</a:t>
            </a:r>
            <a:r>
              <a:rPr lang="es-ES" sz="2800" b="1" dirty="0" smtClean="0"/>
              <a:t>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800" b="1" dirty="0" smtClean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b="1" dirty="0" smtClean="0"/>
              <a:t>Interacción sencilla y soportada</a:t>
            </a:r>
            <a:r>
              <a:rPr lang="es-ES" sz="2800" dirty="0" smtClean="0"/>
              <a:t>, similar a objetos Java.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800" dirty="0" smtClean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Se añade la interfaz del contrato y su dirección, con ello </a:t>
            </a:r>
            <a:r>
              <a:rPr lang="es-ES" sz="2800" b="1" dirty="0" smtClean="0"/>
              <a:t>se utilizan sus funciones/transacciones desde el contrato hijo.</a:t>
            </a:r>
          </a:p>
          <a:p>
            <a:endParaRPr lang="en-GB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/>
              <a:t>Smart </a:t>
            </a:r>
            <a:r>
              <a:rPr lang="es-ES" dirty="0" err="1"/>
              <a:t>Contracts</a:t>
            </a:r>
            <a:endParaRPr lang="en-GB" dirty="0"/>
          </a:p>
        </p:txBody>
      </p:sp>
      <p:sp>
        <p:nvSpPr>
          <p:cNvPr id="10" name="10 Marcador de texto"/>
          <p:cNvSpPr txBox="1">
            <a:spLocks/>
          </p:cNvSpPr>
          <p:nvPr/>
        </p:nvSpPr>
        <p:spPr>
          <a:xfrm>
            <a:off x="5029200" y="691678"/>
            <a:ext cx="41179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smtClean="0">
                <a:solidFill>
                  <a:schemeClr val="bg1"/>
                </a:solidFill>
              </a:rPr>
              <a:t>Interactuar </a:t>
            </a:r>
            <a:r>
              <a:rPr lang="es-ES_tradnl" smtClean="0">
                <a:solidFill>
                  <a:schemeClr val="bg1"/>
                </a:solidFill>
              </a:rPr>
              <a:t>con otros contratos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40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505208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439310"/>
            <a:ext cx="8034119" cy="4631063"/>
          </a:xfrm>
        </p:spPr>
        <p:txBody>
          <a:bodyPr>
            <a:normAutofit fontScale="92500" lnSpcReduction="10000"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600" b="1" dirty="0" smtClean="0"/>
              <a:t>Interacción utilizando llamadas REST </a:t>
            </a:r>
            <a:r>
              <a:rPr lang="es-ES" sz="2600" dirty="0" smtClean="0"/>
              <a:t>(web) u otras formas de comunicación por red.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600" b="1" dirty="0" smtClean="0"/>
              <a:t>Interacción desde el propio contrato</a:t>
            </a:r>
          </a:p>
          <a:p>
            <a:pPr marL="825500" lvl="2" indent="-304800" algn="just">
              <a:spcBef>
                <a:spcPts val="1200"/>
              </a:spcBef>
            </a:pPr>
            <a:r>
              <a:rPr lang="es-ES" sz="2200" dirty="0" smtClean="0"/>
              <a:t>Limitado según el lenguaje.</a:t>
            </a:r>
          </a:p>
          <a:p>
            <a:pPr marL="825500" lvl="2" indent="-304800" algn="just">
              <a:spcBef>
                <a:spcPts val="1200"/>
              </a:spcBef>
            </a:pPr>
            <a:r>
              <a:rPr lang="es-ES" sz="2200" dirty="0" smtClean="0"/>
              <a:t>En caso de no estar limitado, </a:t>
            </a:r>
            <a:r>
              <a:rPr lang="es-ES" sz="2200" b="1" dirty="0" smtClean="0"/>
              <a:t>debemos asegurar 100% que el impacto sobre el contrato es el mismo independientemente del tiempo o de la máquina en la que se ejecute.</a:t>
            </a:r>
            <a:endParaRPr lang="es-ES" sz="2200" b="1" dirty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600" b="1" dirty="0"/>
              <a:t>Interacción desde </a:t>
            </a:r>
            <a:r>
              <a:rPr lang="es-ES" sz="2600" b="1" dirty="0" smtClean="0"/>
              <a:t>la aplicación </a:t>
            </a:r>
            <a:r>
              <a:rPr lang="es-ES" sz="2600" dirty="0" smtClean="0"/>
              <a:t>(Java, </a:t>
            </a:r>
            <a:r>
              <a:rPr lang="es-ES" sz="2600" dirty="0" err="1" smtClean="0"/>
              <a:t>NodeJS</a:t>
            </a:r>
            <a:r>
              <a:rPr lang="es-ES" sz="2600" dirty="0" smtClean="0"/>
              <a:t>…)</a:t>
            </a:r>
          </a:p>
          <a:p>
            <a:pPr marL="825500" lvl="2" indent="-304800" algn="just">
              <a:spcBef>
                <a:spcPts val="1200"/>
              </a:spcBef>
            </a:pPr>
            <a:r>
              <a:rPr lang="es-ES" sz="2200" dirty="0" smtClean="0"/>
              <a:t>Funciona con </a:t>
            </a:r>
            <a:r>
              <a:rPr lang="es-ES" sz="2200" b="1" dirty="0" smtClean="0"/>
              <a:t>todos</a:t>
            </a:r>
            <a:r>
              <a:rPr lang="es-ES" sz="2200" dirty="0" smtClean="0"/>
              <a:t> los </a:t>
            </a:r>
            <a:r>
              <a:rPr lang="es-ES" sz="2200" b="1" dirty="0" smtClean="0"/>
              <a:t>lenguajes.</a:t>
            </a:r>
          </a:p>
          <a:p>
            <a:pPr marL="825500" lvl="2" indent="-304800" algn="just">
              <a:spcBef>
                <a:spcPts val="1200"/>
              </a:spcBef>
            </a:pPr>
            <a:r>
              <a:rPr lang="es-ES" sz="2200" dirty="0" smtClean="0"/>
              <a:t>Escucha a eventos del contrato para saber cuando llamar.</a:t>
            </a:r>
          </a:p>
          <a:p>
            <a:pPr marL="825500" lvl="2" indent="-304800" algn="just">
              <a:spcBef>
                <a:spcPts val="1200"/>
              </a:spcBef>
            </a:pPr>
            <a:r>
              <a:rPr lang="es-ES" sz="2200" dirty="0" smtClean="0"/>
              <a:t>Llama al servicio externo e introduce su salida en el contrato como una transacción nueva.</a:t>
            </a:r>
            <a:endParaRPr lang="es-ES" dirty="0" smtClean="0"/>
          </a:p>
          <a:p>
            <a:endParaRPr lang="en-GB" dirty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/>
              <a:t>Smart </a:t>
            </a:r>
            <a:r>
              <a:rPr lang="es-ES" dirty="0" err="1"/>
              <a:t>Contracts</a:t>
            </a:r>
            <a:endParaRPr lang="en-GB" dirty="0"/>
          </a:p>
        </p:txBody>
      </p:sp>
      <p:sp>
        <p:nvSpPr>
          <p:cNvPr id="7" name="10 Marcador de texto"/>
          <p:cNvSpPr txBox="1">
            <a:spLocks/>
          </p:cNvSpPr>
          <p:nvPr/>
        </p:nvSpPr>
        <p:spPr>
          <a:xfrm>
            <a:off x="4800600" y="691678"/>
            <a:ext cx="43465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smtClean="0">
                <a:solidFill>
                  <a:schemeClr val="bg1"/>
                </a:solidFill>
              </a:rPr>
              <a:t>Interactuar con sistemas externos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41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990779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1"/>
            <a:ext cx="8034119" cy="4351338"/>
          </a:xfrm>
        </p:spPr>
        <p:txBody>
          <a:bodyPr/>
          <a:lstStyle/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Tipos de </a:t>
            </a:r>
            <a:r>
              <a:rPr lang="es-ES" sz="2400" dirty="0" err="1" smtClean="0"/>
              <a:t>blockchains</a:t>
            </a:r>
            <a:r>
              <a:rPr lang="es-ES" sz="2400" dirty="0" smtClean="0"/>
              <a:t>. 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Protocolos de consenso.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Escalabilidad del </a:t>
            </a:r>
            <a:r>
              <a:rPr lang="es-ES" sz="2400" dirty="0" err="1" smtClean="0"/>
              <a:t>blockchain</a:t>
            </a:r>
            <a:r>
              <a:rPr lang="es-ES" sz="2400" dirty="0" smtClean="0"/>
              <a:t>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Permisos y privacidad en el </a:t>
            </a:r>
            <a:r>
              <a:rPr lang="es-ES" sz="2400" dirty="0" err="1" smtClean="0"/>
              <a:t>blockchain</a:t>
            </a:r>
            <a:r>
              <a:rPr lang="es-ES" sz="2400" dirty="0" smtClean="0"/>
              <a:t>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b="1" dirty="0" smtClean="0"/>
              <a:t>Smart </a:t>
            </a:r>
            <a:r>
              <a:rPr lang="es-ES" sz="2400" b="1" dirty="0" err="1" smtClean="0"/>
              <a:t>contracts</a:t>
            </a:r>
            <a:r>
              <a:rPr lang="es-ES" sz="2400" b="1" dirty="0" smtClean="0"/>
              <a:t>:</a:t>
            </a:r>
          </a:p>
          <a:p>
            <a:pPr marL="977900" lvl="2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000" dirty="0" smtClean="0"/>
              <a:t>Qué son y qué permiten hacer.</a:t>
            </a:r>
          </a:p>
          <a:p>
            <a:pPr marL="977900" lvl="2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000" dirty="0" smtClean="0"/>
              <a:t>Integración con sistemas externos.</a:t>
            </a:r>
          </a:p>
          <a:p>
            <a:pPr marL="977900" lvl="2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000" b="1" dirty="0" smtClean="0"/>
              <a:t>Ejemplos de soluciones </a:t>
            </a:r>
            <a:r>
              <a:rPr lang="es-ES" sz="2000" b="1" dirty="0" err="1" smtClean="0"/>
              <a:t>smart</a:t>
            </a:r>
            <a:r>
              <a:rPr lang="es-ES" sz="2000" b="1" dirty="0" smtClean="0"/>
              <a:t> </a:t>
            </a:r>
            <a:r>
              <a:rPr lang="es-ES" sz="2000" b="1" dirty="0" err="1" smtClean="0"/>
              <a:t>contract</a:t>
            </a:r>
            <a:r>
              <a:rPr lang="es-ES" sz="2000" b="1" dirty="0" smtClean="0"/>
              <a:t>.</a:t>
            </a:r>
            <a:endParaRPr lang="es-ES" sz="2000" b="1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8485"/>
            <a:ext cx="6070445" cy="657632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42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051887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44" y="3530373"/>
            <a:ext cx="2540000" cy="25400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0"/>
            <a:ext cx="7672323" cy="4631063"/>
          </a:xfrm>
        </p:spPr>
        <p:txBody>
          <a:bodyPr>
            <a:normAutofit lnSpcReduction="10000"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Orientado a </a:t>
            </a:r>
            <a:r>
              <a:rPr lang="es-ES" sz="2400" b="1" dirty="0" smtClean="0"/>
              <a:t>redes públicas.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Mecanismo de consenso basado en </a:t>
            </a:r>
            <a:r>
              <a:rPr lang="es-ES" sz="2400" b="1" dirty="0" err="1" smtClean="0"/>
              <a:t>Proof</a:t>
            </a:r>
            <a:r>
              <a:rPr lang="es-ES" sz="2400" b="1" dirty="0" smtClean="0"/>
              <a:t> of </a:t>
            </a:r>
            <a:r>
              <a:rPr lang="es-ES" sz="2400" b="1" dirty="0" err="1" smtClean="0"/>
              <a:t>work</a:t>
            </a:r>
            <a:r>
              <a:rPr lang="es-ES" sz="2400" b="1" dirty="0" smtClean="0"/>
              <a:t>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Pago del tiempo de computación con su </a:t>
            </a:r>
            <a:r>
              <a:rPr lang="es-ES" sz="2400" b="1" dirty="0" smtClean="0"/>
              <a:t>propia moneda (</a:t>
            </a:r>
            <a:r>
              <a:rPr lang="es-ES" sz="2400" b="1" dirty="0" err="1" smtClean="0"/>
              <a:t>Ether</a:t>
            </a:r>
            <a:r>
              <a:rPr lang="es-ES" sz="2400" b="1" dirty="0" smtClean="0"/>
              <a:t>)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Tiempo de </a:t>
            </a:r>
            <a:r>
              <a:rPr lang="es-ES" sz="2400" b="1" dirty="0" smtClean="0"/>
              <a:t>confirmación de transacción de 12 segundos.</a:t>
            </a:r>
          </a:p>
          <a:p>
            <a:pPr marL="825500" lvl="2" indent="-304800" algn="just">
              <a:spcBef>
                <a:spcPts val="1200"/>
              </a:spcBef>
            </a:pPr>
            <a:r>
              <a:rPr lang="es-ES" sz="2400" dirty="0" smtClean="0"/>
              <a:t>Las transacciones no retornan un valor.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b="1" dirty="0" smtClean="0"/>
              <a:t>Lenguaje de programación </a:t>
            </a:r>
            <a:r>
              <a:rPr lang="es-ES" sz="2400" b="1" dirty="0" err="1" smtClean="0"/>
              <a:t>solidity</a:t>
            </a:r>
            <a:r>
              <a:rPr lang="es-ES" sz="2400" dirty="0" smtClean="0"/>
              <a:t>:</a:t>
            </a:r>
          </a:p>
          <a:p>
            <a:pPr marL="825500" lvl="2" indent="-304800" algn="just">
              <a:spcBef>
                <a:spcPts val="1200"/>
              </a:spcBef>
            </a:pPr>
            <a:r>
              <a:rPr lang="es-ES" sz="2400" dirty="0" smtClean="0"/>
              <a:t>Instrucciones básicas y falta de librerías.</a:t>
            </a:r>
          </a:p>
          <a:p>
            <a:pPr marL="825500" lvl="2" indent="-304800" algn="just">
              <a:spcBef>
                <a:spcPts val="1200"/>
              </a:spcBef>
            </a:pPr>
            <a:r>
              <a:rPr lang="es-ES" sz="2400" dirty="0" smtClean="0"/>
              <a:t>No permite programación no determinista.</a:t>
            </a:r>
          </a:p>
          <a:p>
            <a:pPr marL="482600" lvl="1" indent="-304800" algn="just">
              <a:spcBef>
                <a:spcPts val="1200"/>
              </a:spcBef>
              <a:buFont typeface="Arial" charset="0"/>
              <a:buChar char="•"/>
            </a:pPr>
            <a:r>
              <a:rPr lang="es-ES" sz="2400" dirty="0"/>
              <a:t>https://</a:t>
            </a:r>
            <a:r>
              <a:rPr lang="es-ES" sz="2400" dirty="0" err="1"/>
              <a:t>www.ethereum.org</a:t>
            </a:r>
            <a:r>
              <a:rPr lang="es-ES" sz="2400" dirty="0"/>
              <a:t>/</a:t>
            </a:r>
            <a:endParaRPr lang="es-ES" sz="2400" dirty="0" smtClean="0"/>
          </a:p>
          <a:p>
            <a:pPr marL="520700" lvl="2" indent="0" algn="just">
              <a:spcBef>
                <a:spcPts val="1200"/>
              </a:spcBef>
              <a:buNone/>
            </a:pPr>
            <a:endParaRPr lang="es-ES" sz="220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 smtClean="0"/>
              <a:t>Soluciones Smart </a:t>
            </a:r>
            <a:r>
              <a:rPr lang="es-ES" dirty="0" err="1" smtClean="0"/>
              <a:t>Contract</a:t>
            </a:r>
            <a:endParaRPr lang="en-GB" dirty="0"/>
          </a:p>
        </p:txBody>
      </p:sp>
      <p:sp>
        <p:nvSpPr>
          <p:cNvPr id="11" name="10 Marcador de texto"/>
          <p:cNvSpPr txBox="1">
            <a:spLocks/>
          </p:cNvSpPr>
          <p:nvPr/>
        </p:nvSpPr>
        <p:spPr>
          <a:xfrm>
            <a:off x="6038850" y="691678"/>
            <a:ext cx="310832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err="1" smtClean="0">
                <a:solidFill>
                  <a:schemeClr val="bg1"/>
                </a:solidFill>
              </a:rPr>
              <a:t>Ethereum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43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167295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/>
              <a:t>Soluciones Smart </a:t>
            </a:r>
            <a:r>
              <a:rPr lang="es-ES" dirty="0" err="1"/>
              <a:t>Contract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636" y="1473200"/>
            <a:ext cx="7212364" cy="448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0 Marcador de texto"/>
          <p:cNvSpPr txBox="1">
            <a:spLocks/>
          </p:cNvSpPr>
          <p:nvPr/>
        </p:nvSpPr>
        <p:spPr>
          <a:xfrm>
            <a:off x="6038850" y="691678"/>
            <a:ext cx="310832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smtClean="0">
                <a:solidFill>
                  <a:schemeClr val="bg1"/>
                </a:solidFill>
              </a:rPr>
              <a:t>Ejemplo código </a:t>
            </a:r>
            <a:r>
              <a:rPr lang="es-ES_tradnl" dirty="0" err="1" smtClean="0">
                <a:solidFill>
                  <a:schemeClr val="bg1"/>
                </a:solidFill>
              </a:rPr>
              <a:t>Ethereum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44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2010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598760"/>
            <a:ext cx="8034119" cy="4631063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b="1" dirty="0" smtClean="0"/>
              <a:t>Balances</a:t>
            </a:r>
            <a:r>
              <a:rPr lang="es-ES" sz="2200" dirty="0" smtClean="0"/>
              <a:t> es un mapa (</a:t>
            </a:r>
            <a:r>
              <a:rPr lang="es-ES" sz="2200" dirty="0" err="1" smtClean="0"/>
              <a:t>HashMap</a:t>
            </a:r>
            <a:r>
              <a:rPr lang="es-ES" sz="2200" dirty="0" smtClean="0"/>
              <a:t>) que contiene el saldo de cada cliente.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000" dirty="0" smtClean="0"/>
              <a:t>Se accede con la dirección del usuario (identificador único para cada usuario).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000" dirty="0" smtClean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b="1" dirty="0" err="1" smtClean="0"/>
              <a:t>Sent</a:t>
            </a:r>
            <a:r>
              <a:rPr lang="es-ES" sz="2200" dirty="0" smtClean="0"/>
              <a:t> es un evento que permitirá a los clientes actualizar el balance de un usuario en tiempo real.</a:t>
            </a:r>
          </a:p>
          <a:p>
            <a:pPr marL="977900" lvl="2" indent="-457200" algn="just">
              <a:spcBef>
                <a:spcPts val="1200"/>
              </a:spcBef>
            </a:pPr>
            <a:r>
              <a:rPr lang="es-ES" sz="2000" dirty="0" smtClean="0"/>
              <a:t>Si una web escucha a los eventos y recibe un evento </a:t>
            </a:r>
            <a:r>
              <a:rPr lang="es-ES" sz="2000" dirty="0" err="1" smtClean="0"/>
              <a:t>Sent</a:t>
            </a:r>
            <a:r>
              <a:rPr lang="es-ES" sz="2000" dirty="0" smtClean="0"/>
              <a:t>, sabe que tiene que volver a consultar el saldo del </a:t>
            </a:r>
            <a:r>
              <a:rPr lang="es-ES" sz="2000" dirty="0" err="1" smtClean="0"/>
              <a:t>sender</a:t>
            </a:r>
            <a:r>
              <a:rPr lang="es-ES" sz="2000" dirty="0" smtClean="0"/>
              <a:t> y del receiver.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 smtClean="0"/>
              <a:t>Soluciones Smart </a:t>
            </a:r>
            <a:r>
              <a:rPr lang="es-ES" dirty="0" err="1" smtClean="0"/>
              <a:t>Contract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5727700" y="691678"/>
            <a:ext cx="34194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smtClean="0">
                <a:solidFill>
                  <a:schemeClr val="bg1"/>
                </a:solidFill>
              </a:rPr>
              <a:t>Explicación código </a:t>
            </a:r>
            <a:r>
              <a:rPr lang="es-ES_tradnl" dirty="0" err="1" smtClean="0">
                <a:solidFill>
                  <a:schemeClr val="bg1"/>
                </a:solidFill>
              </a:rPr>
              <a:t>Ethereum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45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678067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439310"/>
            <a:ext cx="8034119" cy="4631063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b="1" dirty="0" err="1" smtClean="0"/>
              <a:t>Send</a:t>
            </a:r>
            <a:r>
              <a:rPr lang="es-ES" sz="2200" dirty="0" smtClean="0"/>
              <a:t> es la función/transacción que un usuario debe llamar para enviar su dinero a otro.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000" dirty="0" smtClean="0"/>
              <a:t>El usuario que llama/firma la transacción viene en la variable “</a:t>
            </a:r>
            <a:r>
              <a:rPr lang="es-ES" sz="2000" b="1" dirty="0" err="1" smtClean="0"/>
              <a:t>msg.sender</a:t>
            </a:r>
            <a:r>
              <a:rPr lang="es-ES" sz="2000" dirty="0" smtClean="0"/>
              <a:t>”. </a:t>
            </a:r>
            <a:r>
              <a:rPr lang="es-ES" sz="2000" dirty="0" err="1" smtClean="0"/>
              <a:t>Ethereum</a:t>
            </a:r>
            <a:r>
              <a:rPr lang="es-ES" sz="2000" dirty="0" smtClean="0"/>
              <a:t> garantiza que si se ha llegado a este código, la transacción estaba firmada correctamente por el usuario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000" dirty="0" smtClean="0"/>
              <a:t>El desarrollador </a:t>
            </a:r>
            <a:r>
              <a:rPr lang="es-ES" sz="2000" b="1" dirty="0" smtClean="0"/>
              <a:t>comprueba si el usuario tiene balance suficiente </a:t>
            </a:r>
            <a:r>
              <a:rPr lang="es-ES" sz="2000" dirty="0" smtClean="0"/>
              <a:t>para modificar el estado, si tiene realiza la transacción, si no tiene, simplemente retorna.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000" dirty="0" smtClean="0"/>
              <a:t>Como vemos, el usuario que llama, aunque debería conocer su saldo, no va a tener confirmación de si la transacción se ha realizado correctamente o no hasta que compruebe su saldo.</a:t>
            </a:r>
          </a:p>
          <a:p>
            <a:pPr marL="1168400" lvl="3" indent="-3048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s-ES" sz="1800" dirty="0" smtClean="0"/>
              <a:t>La función podría retornar, pero es inútil ya que desde una transacción externa no se puede obtener el valor.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 smtClean="0"/>
              <a:t>Soluciones Smart </a:t>
            </a:r>
            <a:r>
              <a:rPr lang="es-ES" dirty="0" err="1" smtClean="0"/>
              <a:t>Contract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5664200" y="691678"/>
            <a:ext cx="34829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smtClean="0">
                <a:solidFill>
                  <a:schemeClr val="bg1"/>
                </a:solidFill>
              </a:rPr>
              <a:t>Explicación código </a:t>
            </a:r>
            <a:r>
              <a:rPr lang="es-ES_tradnl" dirty="0" err="1" smtClean="0">
                <a:solidFill>
                  <a:schemeClr val="bg1"/>
                </a:solidFill>
              </a:rPr>
              <a:t>Ethereum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46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298724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0"/>
            <a:ext cx="8034119" cy="4631063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b="1" dirty="0" err="1" smtClean="0"/>
              <a:t>Fork</a:t>
            </a:r>
            <a:r>
              <a:rPr lang="es-ES" sz="2400" b="1" dirty="0" smtClean="0"/>
              <a:t> de </a:t>
            </a:r>
            <a:r>
              <a:rPr lang="es-ES" sz="2400" b="1" dirty="0" err="1" smtClean="0"/>
              <a:t>Ethereum</a:t>
            </a:r>
            <a:r>
              <a:rPr lang="es-ES" sz="2400" b="1" dirty="0" smtClean="0"/>
              <a:t> </a:t>
            </a:r>
            <a:r>
              <a:rPr lang="es-ES" sz="2400" dirty="0" smtClean="0"/>
              <a:t>orientado a </a:t>
            </a:r>
            <a:r>
              <a:rPr lang="es-ES" sz="2400" b="1" dirty="0" smtClean="0"/>
              <a:t>redes privadas.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Mecanismo de consenso </a:t>
            </a:r>
            <a:r>
              <a:rPr lang="es-ES" sz="2400" b="1" dirty="0" err="1" smtClean="0"/>
              <a:t>Proof</a:t>
            </a:r>
            <a:r>
              <a:rPr lang="es-ES" sz="2400" b="1" dirty="0" smtClean="0"/>
              <a:t> of </a:t>
            </a:r>
            <a:r>
              <a:rPr lang="es-ES" sz="2400" b="1" dirty="0" err="1" smtClean="0"/>
              <a:t>Stake</a:t>
            </a:r>
            <a:r>
              <a:rPr lang="es-ES" sz="2400" b="1" dirty="0" smtClean="0"/>
              <a:t> </a:t>
            </a:r>
            <a:r>
              <a:rPr lang="es-ES" sz="2400" dirty="0" smtClean="0"/>
              <a:t>(</a:t>
            </a:r>
            <a:r>
              <a:rPr lang="es-ES" sz="2400" dirty="0" err="1" smtClean="0"/>
              <a:t>tendermint</a:t>
            </a:r>
            <a:r>
              <a:rPr lang="es-ES" sz="2400" dirty="0" smtClean="0"/>
              <a:t>)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Tiempo de </a:t>
            </a:r>
            <a:r>
              <a:rPr lang="es-ES" sz="2400" b="1" dirty="0" smtClean="0"/>
              <a:t>confirmación de transacción inferior a 1 segundo.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400" dirty="0" smtClean="0"/>
              <a:t>Las transacciones retornan un valor directamente.</a:t>
            </a:r>
          </a:p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400" b="1" dirty="0" smtClean="0"/>
              <a:t>Lenguaje de programación </a:t>
            </a:r>
            <a:r>
              <a:rPr lang="es-ES" sz="2400" b="1" dirty="0" err="1" smtClean="0"/>
              <a:t>Solidity</a:t>
            </a:r>
            <a:r>
              <a:rPr lang="es-ES" sz="2400" b="1" dirty="0" smtClean="0"/>
              <a:t>: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400" dirty="0" smtClean="0"/>
              <a:t>Instrucciones básicas y falta de librerías.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400" dirty="0" smtClean="0"/>
              <a:t>No permite programación no determinista.</a:t>
            </a:r>
          </a:p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600" dirty="0">
                <a:hlinkClick r:id="rId2"/>
              </a:rPr>
              <a:t>https://</a:t>
            </a:r>
            <a:r>
              <a:rPr lang="es-ES" sz="2600" dirty="0" err="1">
                <a:hlinkClick r:id="rId2"/>
              </a:rPr>
              <a:t>monax.io</a:t>
            </a:r>
            <a:r>
              <a:rPr lang="es-ES" sz="2600" dirty="0">
                <a:hlinkClick r:id="rId2"/>
              </a:rPr>
              <a:t>/</a:t>
            </a:r>
            <a:r>
              <a:rPr lang="es-ES" sz="2600" dirty="0" err="1">
                <a:hlinkClick r:id="rId2"/>
              </a:rPr>
              <a:t>platform</a:t>
            </a:r>
            <a:r>
              <a:rPr lang="es-ES" sz="2600" dirty="0">
                <a:hlinkClick r:id="rId2"/>
              </a:rPr>
              <a:t>/</a:t>
            </a:r>
            <a:endParaRPr lang="es-ES" sz="2600" dirty="0" smtClean="0"/>
          </a:p>
          <a:p>
            <a:pPr marL="520700" lvl="2" indent="0" algn="just">
              <a:spcBef>
                <a:spcPts val="1200"/>
              </a:spcBef>
              <a:buNone/>
            </a:pPr>
            <a:endParaRPr lang="es-ES" sz="220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 smtClean="0"/>
              <a:t>Soluciones Smart </a:t>
            </a:r>
            <a:r>
              <a:rPr lang="es-ES" dirty="0" err="1" smtClean="0"/>
              <a:t>Contract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7924800" y="691678"/>
            <a:ext cx="12223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err="1" smtClean="0">
                <a:solidFill>
                  <a:schemeClr val="bg1"/>
                </a:solidFill>
              </a:rPr>
              <a:t>Monax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45" t="33017" r="-445" b="34094"/>
          <a:stretch/>
        </p:blipFill>
        <p:spPr>
          <a:xfrm>
            <a:off x="5854622" y="5209213"/>
            <a:ext cx="2857500" cy="939801"/>
          </a:xfrm>
          <a:prstGeom prst="rect">
            <a:avLst/>
          </a:prstGeom>
        </p:spPr>
      </p:pic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47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220200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 smtClean="0"/>
              <a:t>Soluciones Smart </a:t>
            </a:r>
            <a:r>
              <a:rPr lang="es-ES" dirty="0" err="1" smtClean="0"/>
              <a:t>Contract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22" y="1676400"/>
            <a:ext cx="8563494" cy="420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0 Marcador de texto"/>
          <p:cNvSpPr txBox="1">
            <a:spLocks/>
          </p:cNvSpPr>
          <p:nvPr/>
        </p:nvSpPr>
        <p:spPr>
          <a:xfrm>
            <a:off x="6038850" y="691678"/>
            <a:ext cx="310832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smtClean="0">
                <a:solidFill>
                  <a:schemeClr val="bg1"/>
                </a:solidFill>
              </a:rPr>
              <a:t>Ejemplo código </a:t>
            </a:r>
            <a:r>
              <a:rPr lang="es-ES_tradnl" dirty="0" err="1" smtClean="0">
                <a:solidFill>
                  <a:schemeClr val="bg1"/>
                </a:solidFill>
              </a:rPr>
              <a:t>Monax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48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174470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507365"/>
            <a:ext cx="8034119" cy="4631063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b="1" dirty="0" smtClean="0"/>
              <a:t>Balances</a:t>
            </a:r>
            <a:r>
              <a:rPr lang="es-ES" sz="2200" dirty="0" smtClean="0"/>
              <a:t> es un mapa (</a:t>
            </a:r>
            <a:r>
              <a:rPr lang="es-ES" sz="2200" dirty="0" err="1" smtClean="0"/>
              <a:t>HashMap</a:t>
            </a:r>
            <a:r>
              <a:rPr lang="es-ES" sz="2200" dirty="0" smtClean="0"/>
              <a:t>) que contiene el saldo de cada cliente.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000" dirty="0" smtClean="0"/>
              <a:t>Se accede con la dirección del usuario (identificador único para cada usuario).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b="1" dirty="0" err="1" smtClean="0"/>
              <a:t>Sent</a:t>
            </a:r>
            <a:r>
              <a:rPr lang="es-ES" sz="2200" dirty="0" smtClean="0"/>
              <a:t> es un evento que permitirá a los clientes actualizar el balance de un usuario en tiempo real.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000" dirty="0" smtClean="0"/>
              <a:t>Si una web escucha a los eventos y recibe un evento </a:t>
            </a:r>
            <a:r>
              <a:rPr lang="es-ES" sz="2000" dirty="0" err="1" smtClean="0"/>
              <a:t>Sent</a:t>
            </a:r>
            <a:r>
              <a:rPr lang="es-ES" sz="2000" dirty="0" smtClean="0"/>
              <a:t>, sabe que tiene que volver a consultar el saldo del </a:t>
            </a:r>
            <a:r>
              <a:rPr lang="es-ES" sz="2000" dirty="0" err="1" smtClean="0"/>
              <a:t>sender</a:t>
            </a:r>
            <a:r>
              <a:rPr lang="es-ES" sz="2000" dirty="0" smtClean="0"/>
              <a:t> y del receiver.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/>
              <a:t>Soluciones Smart </a:t>
            </a:r>
            <a:r>
              <a:rPr lang="es-ES" dirty="0" err="1"/>
              <a:t>Contract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6038850" y="691678"/>
            <a:ext cx="310832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smtClean="0">
                <a:solidFill>
                  <a:schemeClr val="bg1"/>
                </a:solidFill>
              </a:rPr>
              <a:t>Explicación código </a:t>
            </a:r>
            <a:r>
              <a:rPr lang="es-ES_tradnl" dirty="0" err="1" smtClean="0">
                <a:solidFill>
                  <a:schemeClr val="bg1"/>
                </a:solidFill>
              </a:rPr>
              <a:t>Monax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49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26590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70161"/>
            <a:ext cx="8034119" cy="4351338"/>
          </a:xfrm>
        </p:spPr>
        <p:txBody>
          <a:bodyPr>
            <a:normAutofit/>
          </a:bodyPr>
          <a:lstStyle/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800" dirty="0" smtClean="0"/>
              <a:t>Para </a:t>
            </a:r>
            <a:r>
              <a:rPr lang="es-ES" sz="2800" b="1" dirty="0" smtClean="0"/>
              <a:t>prevenir</a:t>
            </a:r>
            <a:r>
              <a:rPr lang="es-ES" sz="2800" dirty="0" smtClean="0"/>
              <a:t> </a:t>
            </a:r>
            <a:r>
              <a:rPr lang="es-ES" sz="2800" b="1" dirty="0" smtClean="0"/>
              <a:t>ataques</a:t>
            </a:r>
            <a:r>
              <a:rPr lang="es-ES" sz="2800" dirty="0" smtClean="0"/>
              <a:t> de fuerza bruta, generalmente utilizan </a:t>
            </a:r>
            <a:r>
              <a:rPr lang="es-ES" sz="2800" b="1" dirty="0" err="1" smtClean="0"/>
              <a:t>Proof</a:t>
            </a:r>
            <a:r>
              <a:rPr lang="es-ES" sz="2800" dirty="0" smtClean="0"/>
              <a:t> of </a:t>
            </a:r>
            <a:r>
              <a:rPr lang="es-ES" sz="2800" b="1" dirty="0" err="1" smtClean="0"/>
              <a:t>Work</a:t>
            </a:r>
            <a:r>
              <a:rPr lang="es-ES" sz="2800" b="1" dirty="0" smtClean="0"/>
              <a:t>.</a:t>
            </a:r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400" dirty="0" smtClean="0"/>
              <a:t>Muy criticado ya que provoca alto gasto de energía.</a:t>
            </a:r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endParaRPr lang="es-ES" sz="2200" dirty="0" smtClean="0"/>
          </a:p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800" dirty="0" smtClean="0"/>
              <a:t>Debe poner de </a:t>
            </a:r>
            <a:r>
              <a:rPr lang="es-ES" sz="2800" b="1" dirty="0" smtClean="0"/>
              <a:t>acuerdo</a:t>
            </a:r>
            <a:r>
              <a:rPr lang="es-ES" sz="2800" dirty="0" smtClean="0"/>
              <a:t> a un </a:t>
            </a:r>
            <a:r>
              <a:rPr lang="es-ES" sz="2800" b="1" dirty="0" smtClean="0"/>
              <a:t>gran</a:t>
            </a:r>
            <a:r>
              <a:rPr lang="es-ES" sz="2800" dirty="0" smtClean="0"/>
              <a:t> </a:t>
            </a:r>
            <a:r>
              <a:rPr lang="es-ES" sz="2800" b="1" dirty="0" smtClean="0"/>
              <a:t>número</a:t>
            </a:r>
            <a:r>
              <a:rPr lang="es-ES" sz="2800" dirty="0" smtClean="0"/>
              <a:t> de </a:t>
            </a:r>
            <a:r>
              <a:rPr lang="es-ES" sz="2800" b="1" dirty="0" smtClean="0"/>
              <a:t>actores</a:t>
            </a:r>
            <a:r>
              <a:rPr lang="es-ES" sz="2800" dirty="0" smtClean="0"/>
              <a:t> para cualquier cambio:</a:t>
            </a:r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400" dirty="0" smtClean="0"/>
              <a:t>Cualquier cambio en una parte de la red, dividiría la red.</a:t>
            </a:r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400" dirty="0" smtClean="0"/>
              <a:t>La minoría que aplique/no aplique el cambio quedaría fuera y no podría realizar operaciones.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8485"/>
            <a:ext cx="6070445" cy="657632"/>
          </a:xfrm>
        </p:spPr>
        <p:txBody>
          <a:bodyPr/>
          <a:lstStyle/>
          <a:p>
            <a:r>
              <a:rPr lang="es-ES" dirty="0" smtClean="0"/>
              <a:t>Tipos de blockchain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6908800" y="691678"/>
            <a:ext cx="22383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b="1" dirty="0" smtClean="0">
                <a:solidFill>
                  <a:schemeClr val="bg1"/>
                </a:solidFill>
              </a:rPr>
              <a:t>Cadena pública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5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2908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439310"/>
            <a:ext cx="8034119" cy="4631063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b="1" dirty="0" err="1" smtClean="0"/>
              <a:t>Send</a:t>
            </a:r>
            <a:r>
              <a:rPr lang="es-ES" sz="2200" dirty="0" smtClean="0"/>
              <a:t> es la función/transacción que un usuario debe llamar para enviar su dinero a otro: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000" dirty="0" smtClean="0"/>
              <a:t>El usuario que llama/firma la transacción viene en la variable </a:t>
            </a:r>
            <a:r>
              <a:rPr lang="es-ES" sz="2000" b="1" dirty="0" smtClean="0"/>
              <a:t>“</a:t>
            </a:r>
            <a:r>
              <a:rPr lang="es-ES" sz="2000" b="1" dirty="0" err="1" smtClean="0"/>
              <a:t>msg.sender</a:t>
            </a:r>
            <a:r>
              <a:rPr lang="es-ES" sz="2000" b="1" dirty="0" smtClean="0"/>
              <a:t>”</a:t>
            </a:r>
            <a:r>
              <a:rPr lang="es-ES" sz="2000" dirty="0" smtClean="0"/>
              <a:t>.</a:t>
            </a:r>
            <a:r>
              <a:rPr lang="es-ES" sz="2000" dirty="0"/>
              <a:t> </a:t>
            </a:r>
            <a:r>
              <a:rPr lang="es-ES" sz="2000" b="1" dirty="0" err="1" smtClean="0"/>
              <a:t>Monax</a:t>
            </a:r>
            <a:r>
              <a:rPr lang="es-ES" sz="2000" b="1" dirty="0" smtClean="0"/>
              <a:t> garantiza </a:t>
            </a:r>
            <a:r>
              <a:rPr lang="es-ES" sz="2000" dirty="0" smtClean="0"/>
              <a:t>que si se ha llegado a este código, </a:t>
            </a:r>
            <a:r>
              <a:rPr lang="es-ES" sz="2000" b="1" dirty="0" smtClean="0"/>
              <a:t>la transacción estaba firmada correctamente por el usuario.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000" dirty="0" smtClean="0"/>
              <a:t>El desarrollador </a:t>
            </a:r>
            <a:r>
              <a:rPr lang="es-ES" sz="2000" b="1" dirty="0" smtClean="0"/>
              <a:t>comprueba si el usuario tiene balance suficiente </a:t>
            </a:r>
            <a:r>
              <a:rPr lang="es-ES" sz="2000" dirty="0" smtClean="0"/>
              <a:t>para modificar el estado, si tiene realiza la transacción, si no tiene, simplemente retorna.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000" dirty="0" err="1" smtClean="0"/>
              <a:t>Eris</a:t>
            </a:r>
            <a:r>
              <a:rPr lang="es-ES" sz="2000" dirty="0" smtClean="0"/>
              <a:t>, a diferencia de </a:t>
            </a:r>
            <a:r>
              <a:rPr lang="es-ES" sz="2000" dirty="0" err="1" smtClean="0"/>
              <a:t>Ethereum</a:t>
            </a:r>
            <a:r>
              <a:rPr lang="es-ES" sz="2000" dirty="0" smtClean="0"/>
              <a:t>, </a:t>
            </a:r>
            <a:r>
              <a:rPr lang="es-ES" sz="2000" b="1" dirty="0" smtClean="0"/>
              <a:t>si que permite obtener valor de retorno al ejecutar una transacción</a:t>
            </a:r>
            <a:r>
              <a:rPr lang="es-ES" sz="2000" dirty="0" smtClean="0"/>
              <a:t>, por lo que el usuario puede saber a ciencia cierta si su transacción ha terminado o no y de forma instantánea sin tener que revisar el balance de cuenta.</a:t>
            </a:r>
            <a:endParaRPr lang="es-ES" sz="1800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/>
              <a:t>Soluciones Smart </a:t>
            </a:r>
            <a:r>
              <a:rPr lang="es-ES" dirty="0" err="1"/>
              <a:t>Contract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6038850" y="691678"/>
            <a:ext cx="310832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smtClean="0">
                <a:solidFill>
                  <a:schemeClr val="bg1"/>
                </a:solidFill>
              </a:rPr>
              <a:t>Explicación código </a:t>
            </a:r>
            <a:r>
              <a:rPr lang="es-ES_tradnl" dirty="0" err="1" smtClean="0">
                <a:solidFill>
                  <a:schemeClr val="bg1"/>
                </a:solidFill>
              </a:rPr>
              <a:t>Monax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50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030004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531325"/>
            <a:ext cx="8034119" cy="4631063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Orientado a </a:t>
            </a:r>
            <a:r>
              <a:rPr lang="es-ES" sz="2400" b="1" dirty="0" smtClean="0"/>
              <a:t>redes privadas.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b="1" dirty="0" smtClean="0"/>
              <a:t>Mecanismo de consenso configurable</a:t>
            </a:r>
            <a:r>
              <a:rPr lang="es-ES" sz="2400" dirty="0" smtClean="0"/>
              <a:t>: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400" dirty="0" smtClean="0"/>
              <a:t>Sin mecanismo de consenso.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400" dirty="0" err="1"/>
              <a:t>Practical</a:t>
            </a:r>
            <a:r>
              <a:rPr lang="es-ES" sz="2400" dirty="0"/>
              <a:t> </a:t>
            </a:r>
            <a:r>
              <a:rPr lang="es-ES" sz="2400" dirty="0" err="1"/>
              <a:t>Byzantine</a:t>
            </a:r>
            <a:r>
              <a:rPr lang="es-ES" sz="2400" dirty="0"/>
              <a:t> </a:t>
            </a:r>
            <a:r>
              <a:rPr lang="es-ES" sz="2400" dirty="0" err="1"/>
              <a:t>Fault</a:t>
            </a:r>
            <a:r>
              <a:rPr lang="es-ES" sz="2400" dirty="0"/>
              <a:t> </a:t>
            </a:r>
            <a:r>
              <a:rPr lang="es-ES" sz="2400" dirty="0" err="1" smtClean="0"/>
              <a:t>Tolerance</a:t>
            </a:r>
            <a:r>
              <a:rPr lang="es-ES" sz="2400" dirty="0" smtClean="0"/>
              <a:t> (PBFT)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400" dirty="0" smtClean="0"/>
              <a:t>SIEVE (PBFT mejorado)</a:t>
            </a:r>
          </a:p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400" dirty="0" smtClean="0"/>
              <a:t>Proporciona un </a:t>
            </a:r>
            <a:r>
              <a:rPr lang="es-ES" sz="2400" b="1" dirty="0" smtClean="0"/>
              <a:t>almacenamiento clave-valor</a:t>
            </a:r>
            <a:r>
              <a:rPr lang="es-ES" sz="2400" dirty="0" smtClean="0"/>
              <a:t>: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400" dirty="0" smtClean="0"/>
              <a:t>Guardado en Apache </a:t>
            </a:r>
            <a:r>
              <a:rPr lang="es-ES" sz="2400" dirty="0" err="1" smtClean="0"/>
              <a:t>CouchDB</a:t>
            </a:r>
            <a:r>
              <a:rPr lang="es-ES" sz="2400" dirty="0" smtClean="0"/>
              <a:t> (v1.0) o </a:t>
            </a:r>
            <a:r>
              <a:rPr lang="es-ES" sz="2400" dirty="0" err="1" smtClean="0"/>
              <a:t>RocksDB</a:t>
            </a:r>
            <a:r>
              <a:rPr lang="es-ES" sz="2400" dirty="0" smtClean="0"/>
              <a:t> (v0.6)</a:t>
            </a:r>
          </a:p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400" dirty="0">
                <a:hlinkClick r:id="rId2"/>
              </a:rPr>
              <a:t>https://</a:t>
            </a:r>
            <a:r>
              <a:rPr lang="es-ES" sz="2400" dirty="0" err="1">
                <a:hlinkClick r:id="rId2"/>
              </a:rPr>
              <a:t>www.hyperledger.org</a:t>
            </a:r>
            <a:r>
              <a:rPr lang="es-ES" sz="2400" dirty="0">
                <a:hlinkClick r:id="rId2"/>
              </a:rPr>
              <a:t>/</a:t>
            </a:r>
            <a:endParaRPr lang="es-ES" sz="2400" dirty="0" smtClean="0"/>
          </a:p>
          <a:p>
            <a:pPr marL="1206500" lvl="3" indent="-34290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s-ES" sz="2000" dirty="0"/>
          </a:p>
          <a:p>
            <a:pPr marL="825500" lvl="2" indent="-304800" algn="just">
              <a:spcBef>
                <a:spcPts val="1200"/>
              </a:spcBef>
            </a:pPr>
            <a:endParaRPr lang="es-ES" sz="2000" dirty="0" smtClean="0"/>
          </a:p>
          <a:p>
            <a:pPr marL="1168400" lvl="3" indent="-304800" algn="just">
              <a:spcBef>
                <a:spcPts val="1200"/>
              </a:spcBef>
            </a:pPr>
            <a:endParaRPr lang="es-ES" sz="1800" dirty="0" smtClean="0"/>
          </a:p>
          <a:p>
            <a:pPr marL="1168400" lvl="3" indent="-304800" algn="just">
              <a:spcBef>
                <a:spcPts val="1200"/>
              </a:spcBef>
            </a:pPr>
            <a:endParaRPr lang="es-ES" sz="1800" dirty="0" smtClean="0"/>
          </a:p>
          <a:p>
            <a:pPr marL="520700" lvl="2" indent="0" algn="just">
              <a:spcBef>
                <a:spcPts val="1200"/>
              </a:spcBef>
              <a:buNone/>
            </a:pPr>
            <a:endParaRPr lang="es-ES" sz="220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/>
              <a:t>Soluciones Smart </a:t>
            </a:r>
            <a:r>
              <a:rPr lang="es-ES" dirty="0" err="1"/>
              <a:t>Contract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6845300" y="691678"/>
            <a:ext cx="23018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err="1" smtClean="0">
                <a:solidFill>
                  <a:schemeClr val="bg1"/>
                </a:solidFill>
              </a:rPr>
              <a:t>Hyperledger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094" y="1319360"/>
            <a:ext cx="2216150" cy="2216150"/>
          </a:xfrm>
          <a:prstGeom prst="rect">
            <a:avLst/>
          </a:prstGeom>
        </p:spPr>
      </p:pic>
      <p:sp>
        <p:nvSpPr>
          <p:cNvPr id="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51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2797673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0"/>
            <a:ext cx="8034119" cy="4631063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b="1" dirty="0" smtClean="0"/>
              <a:t>Lenguaje </a:t>
            </a:r>
            <a:r>
              <a:rPr lang="es-ES" sz="2800" b="1" dirty="0"/>
              <a:t>de programación de contratos configurable</a:t>
            </a:r>
            <a:r>
              <a:rPr lang="es-ES" sz="2800" dirty="0"/>
              <a:t>:</a:t>
            </a:r>
          </a:p>
          <a:p>
            <a:pPr marL="825500" lvl="2" indent="-304800" algn="just">
              <a:spcBef>
                <a:spcPts val="1200"/>
              </a:spcBef>
            </a:pPr>
            <a:r>
              <a:rPr lang="es-ES" sz="2800" dirty="0" smtClean="0"/>
              <a:t>Java.</a:t>
            </a:r>
            <a:endParaRPr lang="es-ES" sz="2800" dirty="0"/>
          </a:p>
          <a:p>
            <a:pPr marL="825500" lvl="2" indent="-304800" algn="just">
              <a:spcBef>
                <a:spcPts val="1200"/>
              </a:spcBef>
            </a:pPr>
            <a:r>
              <a:rPr lang="es-ES" sz="2800" dirty="0" smtClean="0"/>
              <a:t>GO.</a:t>
            </a:r>
          </a:p>
          <a:p>
            <a:pPr marL="825500" lvl="2" indent="-304800" algn="just">
              <a:spcBef>
                <a:spcPts val="1200"/>
              </a:spcBef>
            </a:pPr>
            <a:r>
              <a:rPr lang="es-ES" sz="2800" dirty="0" smtClean="0"/>
              <a:t>Potencialmente extensible a otros.</a:t>
            </a:r>
          </a:p>
          <a:p>
            <a:pPr marL="520700" lvl="1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Permiten utilizar </a:t>
            </a:r>
            <a:r>
              <a:rPr lang="es-ES" sz="2800" b="1" dirty="0" smtClean="0"/>
              <a:t>librerías</a:t>
            </a:r>
            <a:r>
              <a:rPr lang="es-ES" sz="2800" dirty="0" smtClean="0"/>
              <a:t> y código genérico disponible </a:t>
            </a:r>
            <a:r>
              <a:rPr lang="es-ES" sz="2800" b="1" dirty="0" smtClean="0"/>
              <a:t>en Java/GO.</a:t>
            </a:r>
          </a:p>
          <a:p>
            <a:pPr marL="520700" lvl="1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b="1" dirty="0" smtClean="0"/>
              <a:t>No controla que el código sea determinista.</a:t>
            </a:r>
          </a:p>
          <a:p>
            <a:pPr marL="520700" lvl="1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800" dirty="0" smtClean="0"/>
              <a:t>Almacenan el código compilado en forma binaria.</a:t>
            </a:r>
          </a:p>
          <a:p>
            <a:pPr marL="863600" lvl="2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1206500" lvl="3" indent="-34290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s-ES" sz="2000" dirty="0"/>
          </a:p>
          <a:p>
            <a:pPr marL="825500" lvl="2" indent="-304800" algn="just">
              <a:spcBef>
                <a:spcPts val="1200"/>
              </a:spcBef>
            </a:pPr>
            <a:endParaRPr lang="es-ES" sz="2000" dirty="0" smtClean="0"/>
          </a:p>
          <a:p>
            <a:pPr marL="1168400" lvl="3" indent="-304800" algn="just">
              <a:spcBef>
                <a:spcPts val="1200"/>
              </a:spcBef>
            </a:pPr>
            <a:endParaRPr lang="es-ES" sz="1800" dirty="0" smtClean="0"/>
          </a:p>
          <a:p>
            <a:pPr marL="1168400" lvl="3" indent="-304800" algn="just">
              <a:spcBef>
                <a:spcPts val="1200"/>
              </a:spcBef>
            </a:pPr>
            <a:endParaRPr lang="es-ES" sz="1800" dirty="0" smtClean="0"/>
          </a:p>
          <a:p>
            <a:pPr marL="520700" lvl="2" indent="0" algn="just">
              <a:spcBef>
                <a:spcPts val="1200"/>
              </a:spcBef>
              <a:buNone/>
            </a:pPr>
            <a:endParaRPr lang="es-ES" sz="220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/>
              <a:t>Soluciones Smart </a:t>
            </a:r>
            <a:r>
              <a:rPr lang="es-ES" dirty="0" err="1"/>
              <a:t>Contract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7061200" y="691678"/>
            <a:ext cx="20859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err="1" smtClean="0">
                <a:solidFill>
                  <a:schemeClr val="bg1"/>
                </a:solidFill>
              </a:rPr>
              <a:t>Hyperledger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52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75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/>
              <a:t>Soluciones Smart </a:t>
            </a:r>
            <a:r>
              <a:rPr lang="es-ES" dirty="0" err="1"/>
              <a:t>Contract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429362"/>
            <a:ext cx="6883795" cy="194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546248"/>
            <a:ext cx="85629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0 Marcador de texto"/>
          <p:cNvSpPr txBox="1">
            <a:spLocks/>
          </p:cNvSpPr>
          <p:nvPr/>
        </p:nvSpPr>
        <p:spPr>
          <a:xfrm>
            <a:off x="5778500" y="691678"/>
            <a:ext cx="33686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smtClean="0">
                <a:solidFill>
                  <a:schemeClr val="bg1"/>
                </a:solidFill>
              </a:rPr>
              <a:t>Ejemplo código </a:t>
            </a:r>
            <a:r>
              <a:rPr lang="es-ES_tradnl" dirty="0" err="1" smtClean="0">
                <a:solidFill>
                  <a:schemeClr val="bg1"/>
                </a:solidFill>
              </a:rPr>
              <a:t>Hyperledger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53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6064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/>
              <a:t>Soluciones Smart </a:t>
            </a:r>
            <a:r>
              <a:rPr lang="es-ES" dirty="0" err="1"/>
              <a:t>Contract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62" y="1286030"/>
            <a:ext cx="5912548" cy="501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0 Marcador de texto"/>
          <p:cNvSpPr txBox="1">
            <a:spLocks/>
          </p:cNvSpPr>
          <p:nvPr/>
        </p:nvSpPr>
        <p:spPr>
          <a:xfrm>
            <a:off x="5905500" y="691678"/>
            <a:ext cx="32416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smtClean="0">
                <a:solidFill>
                  <a:schemeClr val="bg1"/>
                </a:solidFill>
              </a:rPr>
              <a:t>Ejemplo código </a:t>
            </a:r>
            <a:r>
              <a:rPr lang="es-ES_tradnl" dirty="0" err="1" smtClean="0">
                <a:solidFill>
                  <a:schemeClr val="bg1"/>
                </a:solidFill>
              </a:rPr>
              <a:t>Hyperledger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54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9597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/>
              <a:t>Soluciones Smart </a:t>
            </a:r>
            <a:r>
              <a:rPr lang="es-ES" dirty="0" err="1"/>
              <a:t>Contract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1842733"/>
            <a:ext cx="83534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0 Marcador de texto"/>
          <p:cNvSpPr txBox="1">
            <a:spLocks/>
          </p:cNvSpPr>
          <p:nvPr/>
        </p:nvSpPr>
        <p:spPr>
          <a:xfrm>
            <a:off x="6038850" y="691678"/>
            <a:ext cx="310832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smtClean="0">
                <a:solidFill>
                  <a:schemeClr val="bg1"/>
                </a:solidFill>
              </a:rPr>
              <a:t>Código </a:t>
            </a:r>
            <a:r>
              <a:rPr lang="es-ES_tradnl" dirty="0" err="1" smtClean="0">
                <a:solidFill>
                  <a:schemeClr val="bg1"/>
                </a:solidFill>
              </a:rPr>
              <a:t>Hyperledger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55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0154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0"/>
            <a:ext cx="8034119" cy="4631063"/>
          </a:xfrm>
        </p:spPr>
        <p:txBody>
          <a:bodyPr>
            <a:normAutofit fontScale="92500" lnSpcReduction="10000"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b="1" dirty="0" err="1" smtClean="0"/>
              <a:t>Hyperledger</a:t>
            </a:r>
            <a:r>
              <a:rPr lang="es-ES" sz="2200" b="1" dirty="0" smtClean="0"/>
              <a:t> permite varios lenguajes </a:t>
            </a:r>
            <a:r>
              <a:rPr lang="es-ES" sz="2200" dirty="0" smtClean="0"/>
              <a:t>(Java &amp; </a:t>
            </a:r>
            <a:r>
              <a:rPr lang="es-ES" sz="2200" dirty="0" err="1" smtClean="0"/>
              <a:t>Go</a:t>
            </a:r>
            <a:r>
              <a:rPr lang="es-ES" sz="2200" dirty="0" smtClean="0"/>
              <a:t>), </a:t>
            </a:r>
            <a:r>
              <a:rPr lang="es-ES" sz="2200" b="1" dirty="0" smtClean="0"/>
              <a:t>pero </a:t>
            </a:r>
            <a:r>
              <a:rPr lang="es-ES" sz="2200" dirty="0" smtClean="0"/>
              <a:t>es </a:t>
            </a:r>
            <a:r>
              <a:rPr lang="es-ES" sz="2200" b="1" dirty="0" smtClean="0"/>
              <a:t>el desarrollador </a:t>
            </a:r>
            <a:r>
              <a:rPr lang="es-ES" sz="2200" dirty="0" smtClean="0"/>
              <a:t>el que </a:t>
            </a:r>
            <a:r>
              <a:rPr lang="es-ES" sz="2200" b="1" dirty="0" smtClean="0"/>
              <a:t>debe hacer casi todo el trabajo: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000" dirty="0" smtClean="0"/>
              <a:t>También </a:t>
            </a:r>
            <a:r>
              <a:rPr lang="es-ES" sz="2000" b="1" dirty="0" smtClean="0"/>
              <a:t>permite</a:t>
            </a:r>
            <a:r>
              <a:rPr lang="es-ES" sz="2000" dirty="0" smtClean="0"/>
              <a:t> </a:t>
            </a:r>
            <a:r>
              <a:rPr lang="es-ES" sz="2000" b="1" dirty="0" smtClean="0"/>
              <a:t>utilizar</a:t>
            </a:r>
            <a:r>
              <a:rPr lang="es-ES" sz="2000" dirty="0" smtClean="0"/>
              <a:t> como </a:t>
            </a:r>
            <a:r>
              <a:rPr lang="es-ES" sz="2000" b="1" dirty="0" smtClean="0"/>
              <a:t>almacenamiento</a:t>
            </a:r>
            <a:r>
              <a:rPr lang="es-ES" sz="2000" dirty="0" smtClean="0"/>
              <a:t> </a:t>
            </a:r>
            <a:r>
              <a:rPr lang="es-ES" sz="2000" b="1" dirty="0" smtClean="0"/>
              <a:t>BBDD</a:t>
            </a:r>
            <a:r>
              <a:rPr lang="es-ES" sz="2000" dirty="0" smtClean="0"/>
              <a:t> ya existentes, las cuales tienen gran potencia de consulta.</a:t>
            </a:r>
          </a:p>
          <a:p>
            <a:pPr marL="863600" lvl="2" indent="-342900" algn="just">
              <a:spcBef>
                <a:spcPts val="1200"/>
              </a:spcBef>
            </a:pPr>
            <a:r>
              <a:rPr lang="es-ES" sz="2000" b="1" dirty="0" smtClean="0"/>
              <a:t>Permite</a:t>
            </a:r>
            <a:r>
              <a:rPr lang="es-ES" sz="2000" dirty="0" smtClean="0"/>
              <a:t> utilizar </a:t>
            </a:r>
            <a:r>
              <a:rPr lang="es-ES" sz="2000" b="1" dirty="0" smtClean="0"/>
              <a:t>librerías</a:t>
            </a:r>
            <a:r>
              <a:rPr lang="es-ES" sz="2000" dirty="0" smtClean="0"/>
              <a:t> ya </a:t>
            </a:r>
            <a:r>
              <a:rPr lang="es-ES" sz="2000" b="1" dirty="0" smtClean="0"/>
              <a:t>existentes</a:t>
            </a:r>
            <a:r>
              <a:rPr lang="es-ES" sz="2000" dirty="0" smtClean="0"/>
              <a:t> en los lenguajes.</a:t>
            </a:r>
          </a:p>
          <a:p>
            <a:pPr marL="1168400" lvl="3" indent="-304800" algn="just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s-ES" sz="1800" dirty="0" smtClean="0"/>
              <a:t>Tiene riesgos, ya que no garantiza determinismo.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000" dirty="0" err="1" smtClean="0"/>
              <a:t>Hyperledger</a:t>
            </a:r>
            <a:r>
              <a:rPr lang="es-ES" sz="2000" dirty="0" smtClean="0"/>
              <a:t> llama al código con un </a:t>
            </a:r>
            <a:r>
              <a:rPr lang="es-ES" sz="2000" dirty="0" err="1" smtClean="0"/>
              <a:t>stub</a:t>
            </a:r>
            <a:r>
              <a:rPr lang="es-ES" sz="2000" dirty="0" smtClean="0"/>
              <a:t>, en el cual se encuentra el nombre de la transacción, sus parámetros, la dirección del llamador y referencias a su almacenamiento.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000" b="1" dirty="0" err="1" smtClean="0"/>
              <a:t>Hyperledger</a:t>
            </a:r>
            <a:r>
              <a:rPr lang="es-ES" sz="2000" b="1" dirty="0" smtClean="0"/>
              <a:t> garantiza que las direcciones y el llamador que aparecen en el </a:t>
            </a:r>
            <a:r>
              <a:rPr lang="es-ES" sz="2000" b="1" dirty="0" err="1" smtClean="0"/>
              <a:t>stub</a:t>
            </a:r>
            <a:r>
              <a:rPr lang="es-ES" sz="2000" b="1" dirty="0" smtClean="0"/>
              <a:t> han pasado los controles de transacción (firmada correctamente)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000" dirty="0" smtClean="0"/>
              <a:t>Es el usuario quien debe inicializar el almacenamiento, llamar a la función adecuada en función del nombre de transacción que se pasa en el </a:t>
            </a:r>
            <a:r>
              <a:rPr lang="es-ES" sz="2000" dirty="0" err="1" smtClean="0"/>
              <a:t>stub</a:t>
            </a:r>
            <a:r>
              <a:rPr lang="es-ES" sz="2000" dirty="0" smtClean="0"/>
              <a:t> como un </a:t>
            </a:r>
            <a:r>
              <a:rPr lang="es-ES" sz="2000" dirty="0" err="1" smtClean="0"/>
              <a:t>string</a:t>
            </a:r>
            <a:r>
              <a:rPr lang="es-ES" sz="2000" dirty="0" smtClean="0"/>
              <a:t>, utilizar y transformar los parámetros…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/>
              <a:t>Soluciones Smart </a:t>
            </a:r>
            <a:r>
              <a:rPr lang="es-ES" dirty="0" err="1"/>
              <a:t>Contract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7175500" y="691678"/>
            <a:ext cx="19716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smtClean="0">
                <a:solidFill>
                  <a:schemeClr val="bg1"/>
                </a:solidFill>
              </a:rPr>
              <a:t>Hyperledger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56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2624406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439310"/>
            <a:ext cx="8034119" cy="4631063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000" dirty="0" smtClean="0"/>
              <a:t>En el código, podemos ver como las funciones </a:t>
            </a:r>
            <a:r>
              <a:rPr lang="es-ES" sz="2000" b="1" dirty="0" err="1" smtClean="0"/>
              <a:t>init</a:t>
            </a:r>
            <a:r>
              <a:rPr lang="es-ES" sz="2000" dirty="0" smtClean="0"/>
              <a:t> se utilizan para inicializar el almacenamiento del contrato con las cuentas y el saldo de un usuario.</a:t>
            </a:r>
            <a:endParaRPr lang="es-ES" sz="2000" dirty="0"/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000" dirty="0" smtClean="0"/>
              <a:t>Además vemos como la función </a:t>
            </a:r>
            <a:r>
              <a:rPr lang="es-ES" sz="2000" b="1" dirty="0" err="1" smtClean="0"/>
              <a:t>invoke</a:t>
            </a:r>
            <a:r>
              <a:rPr lang="es-ES" sz="2000" dirty="0"/>
              <a:t> </a:t>
            </a:r>
            <a:r>
              <a:rPr lang="es-ES" sz="2000" dirty="0" smtClean="0"/>
              <a:t>recibe un objeto </a:t>
            </a:r>
            <a:r>
              <a:rPr lang="es-ES" sz="2000" dirty="0" err="1" smtClean="0"/>
              <a:t>stub</a:t>
            </a:r>
            <a:r>
              <a:rPr lang="es-ES" sz="2000" dirty="0" smtClean="0"/>
              <a:t> y desde ella el usuario es el encargado (con un </a:t>
            </a:r>
            <a:r>
              <a:rPr lang="es-ES" sz="2000" dirty="0" err="1" smtClean="0"/>
              <a:t>switch</a:t>
            </a:r>
            <a:r>
              <a:rPr lang="es-ES" sz="2000" dirty="0" smtClean="0"/>
              <a:t>) de llamar a la función que le interese para tratar cada caso de uso. Como vemos, la única función a la que </a:t>
            </a:r>
            <a:r>
              <a:rPr lang="es-ES" sz="2000" dirty="0" err="1" smtClean="0"/>
              <a:t>hyperledger</a:t>
            </a:r>
            <a:r>
              <a:rPr lang="es-ES" sz="2000" dirty="0" smtClean="0"/>
              <a:t> llama es al </a:t>
            </a:r>
            <a:r>
              <a:rPr lang="es-ES" sz="2000" b="1" dirty="0" err="1" smtClean="0"/>
              <a:t>invoke</a:t>
            </a:r>
            <a:r>
              <a:rPr lang="es-ES" sz="2000" dirty="0" smtClean="0"/>
              <a:t>, todas las acciones de modificación tienen que partir de ella.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000" dirty="0" smtClean="0"/>
              <a:t>Por último en la función </a:t>
            </a:r>
            <a:r>
              <a:rPr lang="es-ES" sz="2000" b="1" dirty="0" err="1" smtClean="0"/>
              <a:t>query</a:t>
            </a:r>
            <a:r>
              <a:rPr lang="es-ES" sz="2000" dirty="0" smtClean="0"/>
              <a:t>, es llamada por </a:t>
            </a:r>
            <a:r>
              <a:rPr lang="es-ES" sz="2000" dirty="0" err="1" smtClean="0"/>
              <a:t>hyperledger</a:t>
            </a:r>
            <a:r>
              <a:rPr lang="es-ES" sz="2000" dirty="0" smtClean="0"/>
              <a:t> para acciones de tipo consulta, en esta implementación vemos uno de los puntos fuertes de </a:t>
            </a:r>
            <a:r>
              <a:rPr lang="es-ES" sz="2000" dirty="0" err="1" smtClean="0"/>
              <a:t>Hyperledger</a:t>
            </a:r>
            <a:r>
              <a:rPr lang="es-ES" sz="2000" dirty="0" smtClean="0"/>
              <a:t>, al depender de una BBDD clave-valor especializada, esta permite hacer búsquedas eficientes sobre el almacenamiento de los datos.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65027" y="8485"/>
            <a:ext cx="7377220" cy="657632"/>
          </a:xfrm>
        </p:spPr>
        <p:txBody>
          <a:bodyPr/>
          <a:lstStyle/>
          <a:p>
            <a:r>
              <a:rPr lang="es-ES" dirty="0"/>
              <a:t>Soluciones Smart </a:t>
            </a:r>
            <a:r>
              <a:rPr lang="es-ES" dirty="0" err="1"/>
              <a:t>Contract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6038850" y="691678"/>
            <a:ext cx="310832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dirty="0" smtClean="0">
                <a:solidFill>
                  <a:schemeClr val="bg1"/>
                </a:solidFill>
              </a:rPr>
              <a:t>Explicación Código </a:t>
            </a:r>
            <a:r>
              <a:rPr lang="es-ES_tradnl" dirty="0" err="1" smtClean="0">
                <a:solidFill>
                  <a:schemeClr val="bg1"/>
                </a:solidFill>
              </a:rPr>
              <a:t>Hyperledger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57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7307962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3920150" y="8485"/>
            <a:ext cx="5122096" cy="657632"/>
          </a:xfrm>
        </p:spPr>
        <p:txBody>
          <a:bodyPr/>
          <a:lstStyle/>
          <a:p>
            <a:r>
              <a:rPr lang="es-ES_tradnl" dirty="0" smtClean="0"/>
              <a:t>Contacta con nosotros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58</a:t>
            </a:fld>
            <a:endParaRPr lang="es-ES_tradnl" dirty="0" smtClean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5325"/>
            <a:ext cx="9144000" cy="5696421"/>
          </a:xfrm>
          <a:prstGeom prst="rect">
            <a:avLst/>
          </a:prstGeom>
        </p:spPr>
      </p:pic>
      <p:sp>
        <p:nvSpPr>
          <p:cNvPr id="1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3119" y="1381255"/>
            <a:ext cx="4752975" cy="2665635"/>
          </a:xfrm>
        </p:spPr>
        <p:txBody>
          <a:bodyPr>
            <a:no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s-ES" sz="2400" b="1" dirty="0" smtClean="0">
                <a:solidFill>
                  <a:srgbClr val="3493DB"/>
                </a:solidFill>
              </a:rPr>
              <a:t>Comunytek Consultores, S.L.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ES" dirty="0" smtClean="0">
                <a:solidFill>
                  <a:srgbClr val="525559"/>
                </a:solidFill>
              </a:rPr>
              <a:t>C/ Claudio Coello, 79, 1º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ES" dirty="0" smtClean="0">
                <a:solidFill>
                  <a:srgbClr val="525559"/>
                </a:solidFill>
              </a:rPr>
              <a:t>28001 Madrid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ES" dirty="0" smtClean="0">
                <a:solidFill>
                  <a:srgbClr val="525559"/>
                </a:solidFill>
              </a:rPr>
              <a:t>http://www.comunytek.com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s-ES" dirty="0" smtClean="0">
                <a:solidFill>
                  <a:srgbClr val="525559"/>
                </a:solidFill>
              </a:rPr>
              <a:t>E-mail: </a:t>
            </a:r>
            <a:r>
              <a:rPr lang="es-ES" dirty="0" err="1" smtClean="0">
                <a:solidFill>
                  <a:srgbClr val="525559"/>
                </a:solidFill>
              </a:rPr>
              <a:t>contacto@comunytek.com</a:t>
            </a:r>
            <a:endParaRPr lang="es-ES" dirty="0" smtClean="0">
              <a:solidFill>
                <a:srgbClr val="525559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s-ES" dirty="0" smtClean="0">
                <a:solidFill>
                  <a:srgbClr val="525559"/>
                </a:solidFill>
              </a:rPr>
              <a:t>Tel: +34 91 426 01 43</a:t>
            </a:r>
            <a:endParaRPr lang="es-ES" sz="2400" dirty="0" smtClean="0">
              <a:solidFill>
                <a:srgbClr val="5255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75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0"/>
            <a:ext cx="8034119" cy="4719489"/>
          </a:xfrm>
        </p:spPr>
        <p:txBody>
          <a:bodyPr>
            <a:normAutofit lnSpcReduction="10000"/>
          </a:bodyPr>
          <a:lstStyle/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400" b="1" dirty="0" smtClean="0"/>
              <a:t>Cerrada</a:t>
            </a:r>
            <a:r>
              <a:rPr lang="es-ES" sz="2400" dirty="0" smtClean="0"/>
              <a:t> a un conjunto de actores</a:t>
            </a:r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200" dirty="0" smtClean="0"/>
              <a:t>Normalmente un conjunto de empresas, cada una representada con una cantidad baja de nodos (1,2,3…)</a:t>
            </a:r>
          </a:p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400" b="1" dirty="0" smtClean="0"/>
              <a:t>Redes</a:t>
            </a:r>
            <a:r>
              <a:rPr lang="es-ES" sz="2400" dirty="0" smtClean="0"/>
              <a:t> de </a:t>
            </a:r>
            <a:r>
              <a:rPr lang="es-ES" sz="2400" b="1" dirty="0" smtClean="0"/>
              <a:t>mejor</a:t>
            </a:r>
            <a:r>
              <a:rPr lang="es-ES" sz="2400" dirty="0" smtClean="0"/>
              <a:t> </a:t>
            </a:r>
            <a:r>
              <a:rPr lang="es-ES" sz="2400" b="1" dirty="0" smtClean="0"/>
              <a:t>calidad</a:t>
            </a:r>
            <a:r>
              <a:rPr lang="es-ES" sz="2400" dirty="0" smtClean="0"/>
              <a:t> que una red pública</a:t>
            </a:r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200" dirty="0" smtClean="0"/>
              <a:t>Disminuye la cantidad de “</a:t>
            </a:r>
            <a:r>
              <a:rPr lang="es-ES" sz="2200" dirty="0" err="1" smtClean="0"/>
              <a:t>forks</a:t>
            </a:r>
            <a:r>
              <a:rPr lang="es-ES" sz="2200" dirty="0" smtClean="0"/>
              <a:t>” en la cadena.</a:t>
            </a:r>
          </a:p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400" dirty="0" smtClean="0"/>
              <a:t>Generalmente </a:t>
            </a:r>
            <a:r>
              <a:rPr lang="es-ES" sz="2400" b="1" dirty="0" smtClean="0"/>
              <a:t>utilizan</a:t>
            </a:r>
            <a:r>
              <a:rPr lang="es-ES" sz="2400" dirty="0" smtClean="0"/>
              <a:t> </a:t>
            </a:r>
            <a:r>
              <a:rPr lang="es-ES" sz="2400" b="1" dirty="0" err="1" smtClean="0"/>
              <a:t>Proof</a:t>
            </a:r>
            <a:r>
              <a:rPr lang="es-ES" sz="2400" dirty="0" smtClean="0"/>
              <a:t> </a:t>
            </a:r>
            <a:r>
              <a:rPr lang="es-ES" sz="2400" b="1" dirty="0" smtClean="0"/>
              <a:t>of</a:t>
            </a:r>
            <a:r>
              <a:rPr lang="es-ES" sz="2400" dirty="0" smtClean="0"/>
              <a:t> </a:t>
            </a:r>
            <a:r>
              <a:rPr lang="es-ES" sz="2400" b="1" dirty="0" err="1" smtClean="0"/>
              <a:t>Stake</a:t>
            </a:r>
            <a:endParaRPr lang="es-ES" sz="2400" b="1" dirty="0" smtClean="0"/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200" dirty="0" smtClean="0"/>
              <a:t>Energéticamente eficiente.</a:t>
            </a:r>
          </a:p>
          <a:p>
            <a:pPr marL="520700" lvl="1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400" dirty="0" smtClean="0"/>
              <a:t>Los </a:t>
            </a:r>
            <a:r>
              <a:rPr lang="es-ES" sz="2400" b="1" dirty="0" smtClean="0"/>
              <a:t>cambios</a:t>
            </a:r>
            <a:r>
              <a:rPr lang="es-ES" sz="2400" dirty="0" smtClean="0"/>
              <a:t> pueden realizarse poniendo de </a:t>
            </a:r>
            <a:r>
              <a:rPr lang="es-ES" sz="2400" b="1" dirty="0" smtClean="0"/>
              <a:t>acuerdo</a:t>
            </a:r>
            <a:r>
              <a:rPr lang="es-ES" sz="2400" dirty="0" smtClean="0"/>
              <a:t> a </a:t>
            </a:r>
            <a:r>
              <a:rPr lang="es-ES" sz="2400" b="1" dirty="0" smtClean="0"/>
              <a:t>menor</a:t>
            </a:r>
            <a:r>
              <a:rPr lang="es-ES" sz="2400" dirty="0" smtClean="0"/>
              <a:t> </a:t>
            </a:r>
            <a:r>
              <a:rPr lang="es-ES" sz="2400" b="1" dirty="0" smtClean="0"/>
              <a:t>número</a:t>
            </a:r>
            <a:r>
              <a:rPr lang="es-ES" sz="2400" dirty="0" smtClean="0"/>
              <a:t> de </a:t>
            </a:r>
            <a:r>
              <a:rPr lang="es-ES" sz="2400" b="1" dirty="0" smtClean="0"/>
              <a:t>actores:</a:t>
            </a:r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200" dirty="0" smtClean="0"/>
              <a:t>Al igual que en la red pública, todos deben actualizar a la vez.</a:t>
            </a:r>
          </a:p>
          <a:p>
            <a:pPr marL="863600" lvl="2" indent="-342900" algn="just">
              <a:spcBef>
                <a:spcPts val="1200"/>
              </a:spcBef>
              <a:buFont typeface="Arial" charset="0"/>
              <a:buChar char="•"/>
            </a:pPr>
            <a:r>
              <a:rPr lang="es-ES" sz="2200" dirty="0" smtClean="0"/>
              <a:t>Si una empresa no actualiza a tiempo, se quedará fuera de la red, y su servicio puede verse afectado.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8485"/>
            <a:ext cx="6070445" cy="657632"/>
          </a:xfrm>
        </p:spPr>
        <p:txBody>
          <a:bodyPr/>
          <a:lstStyle/>
          <a:p>
            <a:r>
              <a:rPr lang="es-ES" dirty="0" smtClean="0"/>
              <a:t>Tipos de blockchain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6908800" y="691678"/>
            <a:ext cx="22383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b="1" dirty="0" smtClean="0">
                <a:solidFill>
                  <a:schemeClr val="bg1"/>
                </a:solidFill>
              </a:rPr>
              <a:t>Cadena privada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6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0786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0"/>
            <a:ext cx="8034119" cy="4719489"/>
          </a:xfrm>
        </p:spPr>
        <p:txBody>
          <a:bodyPr>
            <a:normAutofit/>
          </a:bodyPr>
          <a:lstStyle/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b="1" dirty="0"/>
              <a:t>Cadena</a:t>
            </a:r>
            <a:r>
              <a:rPr lang="es-ES" sz="2400" dirty="0"/>
              <a:t> “</a:t>
            </a:r>
            <a:r>
              <a:rPr lang="es-ES" sz="2400" b="1" dirty="0"/>
              <a:t>paralela</a:t>
            </a:r>
            <a:r>
              <a:rPr lang="es-ES" sz="2400" dirty="0"/>
              <a:t>” cuyo </a:t>
            </a:r>
            <a:r>
              <a:rPr lang="es-ES" sz="2400" b="1" dirty="0"/>
              <a:t>funcionamiento</a:t>
            </a:r>
            <a:r>
              <a:rPr lang="es-ES" sz="2400" dirty="0"/>
              <a:t> es ligeramente </a:t>
            </a:r>
            <a:r>
              <a:rPr lang="es-ES" sz="2400" b="1" dirty="0"/>
              <a:t>diferente</a:t>
            </a:r>
            <a:r>
              <a:rPr lang="es-ES" sz="2400" dirty="0"/>
              <a:t> a la principal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La </a:t>
            </a:r>
            <a:r>
              <a:rPr lang="es-ES" sz="2400" b="1" dirty="0" smtClean="0"/>
              <a:t>mayoría</a:t>
            </a:r>
            <a:r>
              <a:rPr lang="es-ES" sz="2400" dirty="0" smtClean="0"/>
              <a:t> son </a:t>
            </a:r>
            <a:r>
              <a:rPr lang="es-ES" sz="2400" b="1" dirty="0" smtClean="0"/>
              <a:t>cadenas</a:t>
            </a:r>
            <a:r>
              <a:rPr lang="es-ES" sz="2400" dirty="0" smtClean="0"/>
              <a:t> </a:t>
            </a:r>
            <a:r>
              <a:rPr lang="es-ES" sz="2400" b="1" dirty="0" smtClean="0"/>
              <a:t>laterales </a:t>
            </a:r>
            <a:r>
              <a:rPr lang="es-ES" sz="2400" dirty="0" smtClean="0"/>
              <a:t>del Blockchain de </a:t>
            </a:r>
            <a:r>
              <a:rPr lang="es-ES" sz="2400" b="1" dirty="0" err="1" smtClean="0"/>
              <a:t>Bitcoin</a:t>
            </a:r>
            <a:r>
              <a:rPr lang="es-ES" sz="2400" b="1" dirty="0" smtClean="0"/>
              <a:t>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b="1" dirty="0" smtClean="0"/>
              <a:t>Aprovechan</a:t>
            </a:r>
            <a:r>
              <a:rPr lang="es-ES" sz="2400" dirty="0" smtClean="0"/>
              <a:t> la </a:t>
            </a:r>
            <a:r>
              <a:rPr lang="es-ES" sz="2400" b="1" dirty="0" smtClean="0"/>
              <a:t>potencia</a:t>
            </a:r>
            <a:r>
              <a:rPr lang="es-ES" sz="2400" dirty="0" smtClean="0"/>
              <a:t> de </a:t>
            </a:r>
            <a:r>
              <a:rPr lang="es-ES" sz="2400" b="1" dirty="0" smtClean="0"/>
              <a:t>cálculo</a:t>
            </a:r>
            <a:r>
              <a:rPr lang="es-ES" sz="2400" dirty="0" smtClean="0"/>
              <a:t> de la cadena “</a:t>
            </a:r>
            <a:r>
              <a:rPr lang="es-ES" sz="2400" b="1" dirty="0" smtClean="0"/>
              <a:t>padre</a:t>
            </a:r>
            <a:r>
              <a:rPr lang="es-ES" sz="2400" dirty="0" smtClean="0"/>
              <a:t>”.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Se suelen utilizar para </a:t>
            </a:r>
            <a:r>
              <a:rPr lang="es-ES" sz="2400" b="1" dirty="0" smtClean="0"/>
              <a:t>probar</a:t>
            </a:r>
            <a:r>
              <a:rPr lang="es-ES" sz="2400" dirty="0" smtClean="0"/>
              <a:t> </a:t>
            </a:r>
            <a:r>
              <a:rPr lang="es-ES" sz="2400" b="1" dirty="0" smtClean="0"/>
              <a:t>nuevas</a:t>
            </a:r>
            <a:r>
              <a:rPr lang="es-ES" sz="2400" dirty="0" smtClean="0"/>
              <a:t> </a:t>
            </a:r>
            <a:r>
              <a:rPr lang="es-ES" sz="2400" b="1" dirty="0" smtClean="0"/>
              <a:t>funcionalidades.</a:t>
            </a:r>
          </a:p>
          <a:p>
            <a:pPr marL="482600" lvl="1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 smtClean="0"/>
              <a:t>Por lo </a:t>
            </a:r>
            <a:r>
              <a:rPr lang="es-ES" sz="2400" b="1" dirty="0" smtClean="0"/>
              <a:t>general</a:t>
            </a:r>
            <a:r>
              <a:rPr lang="es-ES" sz="2400" dirty="0" smtClean="0"/>
              <a:t>, se </a:t>
            </a:r>
            <a:r>
              <a:rPr lang="es-ES" sz="2400" b="1" dirty="0" smtClean="0"/>
              <a:t>implementan</a:t>
            </a:r>
            <a:r>
              <a:rPr lang="es-ES" sz="2400" dirty="0" smtClean="0"/>
              <a:t> </a:t>
            </a:r>
            <a:r>
              <a:rPr lang="es-ES" sz="2400" b="1" dirty="0" smtClean="0"/>
              <a:t>nuevas</a:t>
            </a:r>
            <a:r>
              <a:rPr lang="es-ES" sz="2400" dirty="0" smtClean="0"/>
              <a:t> </a:t>
            </a:r>
            <a:r>
              <a:rPr lang="es-ES" sz="2400" b="1" dirty="0" smtClean="0"/>
              <a:t>monedas</a:t>
            </a:r>
            <a:r>
              <a:rPr lang="es-ES" sz="2400" dirty="0" smtClean="0"/>
              <a:t> con nuevas funcionalidades: </a:t>
            </a:r>
          </a:p>
          <a:p>
            <a:pPr marL="825500" lvl="2" indent="-3048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200" dirty="0" smtClean="0"/>
              <a:t>Para transferir diferentes tipos de moneda (cadenas), se envían las monedas a una cuenta intermedia que las deja inmóviles en la moneda original y crea moneda del nuevo tipo (</a:t>
            </a:r>
            <a:r>
              <a:rPr lang="es-ES" sz="2200" dirty="0" err="1" smtClean="0"/>
              <a:t>two-way</a:t>
            </a:r>
            <a:r>
              <a:rPr lang="es-ES" sz="2200" dirty="0" smtClean="0"/>
              <a:t> </a:t>
            </a:r>
            <a:r>
              <a:rPr lang="es-ES" sz="2200" dirty="0" err="1" smtClean="0"/>
              <a:t>peg</a:t>
            </a:r>
            <a:r>
              <a:rPr lang="es-ES" sz="2200" dirty="0" smtClean="0"/>
              <a:t>).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8485"/>
            <a:ext cx="6070445" cy="657632"/>
          </a:xfrm>
        </p:spPr>
        <p:txBody>
          <a:bodyPr/>
          <a:lstStyle/>
          <a:p>
            <a:r>
              <a:rPr lang="es-ES" dirty="0" smtClean="0"/>
              <a:t>Tipos de blockchain</a:t>
            </a:r>
            <a:endParaRPr lang="en-GB" dirty="0"/>
          </a:p>
        </p:txBody>
      </p:sp>
      <p:sp>
        <p:nvSpPr>
          <p:cNvPr id="5" name="10 Marcador de texto"/>
          <p:cNvSpPr txBox="1">
            <a:spLocks/>
          </p:cNvSpPr>
          <p:nvPr/>
        </p:nvSpPr>
        <p:spPr>
          <a:xfrm>
            <a:off x="6908800" y="691678"/>
            <a:ext cx="22383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b="1" dirty="0" smtClean="0">
                <a:solidFill>
                  <a:schemeClr val="bg1"/>
                </a:solidFill>
              </a:rPr>
              <a:t>Cadena lateral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7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8487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8485"/>
            <a:ext cx="6070445" cy="657632"/>
          </a:xfrm>
        </p:spPr>
        <p:txBody>
          <a:bodyPr/>
          <a:lstStyle/>
          <a:p>
            <a:r>
              <a:rPr lang="es-ES" dirty="0" smtClean="0"/>
              <a:t>Tipos de blockchain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" y="1881189"/>
            <a:ext cx="8755511" cy="3938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0 Marcador de texto"/>
          <p:cNvSpPr txBox="1">
            <a:spLocks/>
          </p:cNvSpPr>
          <p:nvPr/>
        </p:nvSpPr>
        <p:spPr>
          <a:xfrm>
            <a:off x="5537200" y="691678"/>
            <a:ext cx="3609975" cy="429091"/>
          </a:xfrm>
          <a:prstGeom prst="rect">
            <a:avLst/>
          </a:prstGeom>
          <a:solidFill>
            <a:srgbClr val="95A5A6"/>
          </a:solidFill>
          <a:ln>
            <a:noFill/>
          </a:ln>
        </p:spPr>
        <p:txBody>
          <a:bodyPr vert="horz" lIns="72000" tIns="45720" rIns="18720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0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8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6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4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sz="1200" kern="1200">
                <a:solidFill>
                  <a:srgbClr val="7F8C8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_tradnl" b="1" smtClean="0">
                <a:solidFill>
                  <a:schemeClr val="bg1"/>
                </a:solidFill>
              </a:rPr>
              <a:t>Esquema cadenas laterales</a:t>
            </a:r>
            <a:endParaRPr lang="es-ES_tradnl" b="1" dirty="0">
              <a:solidFill>
                <a:schemeClr val="bg1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169177" y="5876923"/>
            <a:ext cx="1916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s-ES" sz="1200" dirty="0" err="1" smtClean="0"/>
              <a:t>Diagram</a:t>
            </a:r>
            <a:r>
              <a:rPr lang="es-ES" sz="1200" dirty="0" smtClean="0"/>
              <a:t> </a:t>
            </a:r>
            <a:r>
              <a:rPr lang="es-ES" sz="1200" dirty="0" err="1" smtClean="0"/>
              <a:t>by</a:t>
            </a:r>
            <a:r>
              <a:rPr lang="es-ES" sz="1200" dirty="0" smtClean="0"/>
              <a:t> </a:t>
            </a:r>
            <a:r>
              <a:rPr lang="es-ES" sz="1200" dirty="0" smtClean="0">
                <a:hlinkClick r:id="rId4"/>
              </a:rPr>
              <a:t>Alex </a:t>
            </a:r>
            <a:r>
              <a:rPr lang="es-ES" sz="1200" dirty="0" err="1">
                <a:hlinkClick r:id="rId4"/>
              </a:rPr>
              <a:t>Preukschat</a:t>
            </a:r>
            <a:endParaRPr lang="es-ES" sz="1200" dirty="0"/>
          </a:p>
        </p:txBody>
      </p:sp>
      <p:sp>
        <p:nvSpPr>
          <p:cNvPr id="8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8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7560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93776" y="1319361"/>
            <a:ext cx="8034119" cy="4351338"/>
          </a:xfrm>
        </p:spPr>
        <p:txBody>
          <a:bodyPr/>
          <a:lstStyle/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Tipos de </a:t>
            </a:r>
            <a:r>
              <a:rPr lang="es-ES" sz="2400" dirty="0" err="1" smtClean="0"/>
              <a:t>blockchains</a:t>
            </a:r>
            <a:r>
              <a:rPr lang="es-ES" sz="2400" dirty="0" smtClean="0"/>
              <a:t>. 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b="1" dirty="0" smtClean="0"/>
              <a:t>Protocolos de consenso.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Escalabilidad del </a:t>
            </a:r>
            <a:r>
              <a:rPr lang="es-ES" sz="2400" dirty="0" err="1" smtClean="0"/>
              <a:t>blockchain</a:t>
            </a:r>
            <a:r>
              <a:rPr lang="es-ES" sz="2400" dirty="0" smtClean="0"/>
              <a:t>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Permisos y privacidad en el </a:t>
            </a:r>
            <a:r>
              <a:rPr lang="es-ES" sz="2400" dirty="0" err="1" smtClean="0"/>
              <a:t>blockchain</a:t>
            </a:r>
            <a:r>
              <a:rPr lang="es-ES" sz="2400" dirty="0" smtClean="0"/>
              <a:t>.</a:t>
            </a:r>
          </a:p>
          <a:p>
            <a:pPr marL="6350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s-ES" sz="2400" dirty="0" smtClean="0"/>
              <a:t>Smart </a:t>
            </a:r>
            <a:r>
              <a:rPr lang="es-ES" sz="2400" dirty="0" err="1" smtClean="0"/>
              <a:t>contracts</a:t>
            </a:r>
            <a:r>
              <a:rPr lang="es-ES" sz="2400" dirty="0" smtClean="0"/>
              <a:t>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1800" y="8485"/>
            <a:ext cx="6070445" cy="657632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720826" y="6517947"/>
            <a:ext cx="321418" cy="287687"/>
          </a:xfrm>
          <a:prstGeom prst="rect">
            <a:avLst/>
          </a:prstGeom>
        </p:spPr>
        <p:txBody>
          <a:bodyPr/>
          <a:lstStyle/>
          <a:p>
            <a:r>
              <a:rPr lang="es-ES_tradnl" dirty="0" smtClean="0"/>
              <a:t> </a:t>
            </a:r>
            <a:fld id="{4C718125-E96C-EF41-BA90-B9419A8E7E23}" type="slidenum">
              <a:rPr lang="es-ES_tradnl" smtClean="0"/>
              <a:pPr/>
              <a:t>9</a:t>
            </a:fld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6184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13301</TotalTime>
  <Words>3518</Words>
  <Application>Microsoft Macintosh PowerPoint</Application>
  <PresentationFormat>On-screen Show (4:3)</PresentationFormat>
  <Paragraphs>493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Courier New</vt:lpstr>
      <vt:lpstr>Times New Roman</vt:lpstr>
      <vt:lpstr>Wingdings</vt:lpstr>
      <vt:lpstr>Tema de Office</vt:lpstr>
      <vt:lpstr>DLTs en detalle</vt:lpstr>
      <vt:lpstr>Índice</vt:lpstr>
      <vt:lpstr>Tipos de blockchain</vt:lpstr>
      <vt:lpstr>Tipos de blockchain</vt:lpstr>
      <vt:lpstr>Tipos de blockchain</vt:lpstr>
      <vt:lpstr>Tipos de blockchain</vt:lpstr>
      <vt:lpstr>Tipos de blockchain</vt:lpstr>
      <vt:lpstr>Tipos de blockchain</vt:lpstr>
      <vt:lpstr>Índice</vt:lpstr>
      <vt:lpstr>Protocolos de consenso</vt:lpstr>
      <vt:lpstr>Protocolos de consenso</vt:lpstr>
      <vt:lpstr>Protocolos de consenso</vt:lpstr>
      <vt:lpstr>Protocolos de consenso - Ejemplo</vt:lpstr>
      <vt:lpstr>Protocolos de consenso - Ejemplo</vt:lpstr>
      <vt:lpstr>Protocolos de consenso - Ejemplo</vt:lpstr>
      <vt:lpstr>Protocolos de consenso - Ejemplo</vt:lpstr>
      <vt:lpstr>Protocolos de consenso - Ejemplo</vt:lpstr>
      <vt:lpstr>Protocolos de consenso - Ejemplo</vt:lpstr>
      <vt:lpstr>Protocolos de consenso</vt:lpstr>
      <vt:lpstr>Protocolos de consenso</vt:lpstr>
      <vt:lpstr>Protocolos de consenso</vt:lpstr>
      <vt:lpstr>Protocolos de consenso</vt:lpstr>
      <vt:lpstr>Índice</vt:lpstr>
      <vt:lpstr>Escalabilidad</vt:lpstr>
      <vt:lpstr>Escalabilidad</vt:lpstr>
      <vt:lpstr>Índice</vt:lpstr>
      <vt:lpstr>Permisos en el blockchain</vt:lpstr>
      <vt:lpstr>Privacidad en el blockchain</vt:lpstr>
      <vt:lpstr>Privacidad en el blockchain</vt:lpstr>
      <vt:lpstr>Privacidad en el blockchain</vt:lpstr>
      <vt:lpstr>Índice</vt:lpstr>
      <vt:lpstr>PowerPoint Presentation</vt:lpstr>
      <vt:lpstr>Smart Contracts</vt:lpstr>
      <vt:lpstr>Smart Contracts</vt:lpstr>
      <vt:lpstr>Smart Contracts</vt:lpstr>
      <vt:lpstr>Smart Contracts</vt:lpstr>
      <vt:lpstr>Smart Contracts</vt:lpstr>
      <vt:lpstr>Índice</vt:lpstr>
      <vt:lpstr>Smart Contracts</vt:lpstr>
      <vt:lpstr>Smart Contracts</vt:lpstr>
      <vt:lpstr>Smart Contracts</vt:lpstr>
      <vt:lpstr>Índice</vt:lpstr>
      <vt:lpstr>Soluciones Smart Contract</vt:lpstr>
      <vt:lpstr>Soluciones Smart Contract</vt:lpstr>
      <vt:lpstr>Soluciones Smart Contract</vt:lpstr>
      <vt:lpstr>Soluciones Smart Contract</vt:lpstr>
      <vt:lpstr>Soluciones Smart Contract</vt:lpstr>
      <vt:lpstr>Soluciones Smart Contract</vt:lpstr>
      <vt:lpstr>Soluciones Smart Contract</vt:lpstr>
      <vt:lpstr>Soluciones Smart Contract</vt:lpstr>
      <vt:lpstr>Soluciones Smart Contract</vt:lpstr>
      <vt:lpstr>Soluciones Smart Contract</vt:lpstr>
      <vt:lpstr>Soluciones Smart Contract</vt:lpstr>
      <vt:lpstr>Soluciones Smart Contract</vt:lpstr>
      <vt:lpstr>Soluciones Smart Contract</vt:lpstr>
      <vt:lpstr>Soluciones Smart Contract</vt:lpstr>
      <vt:lpstr>Soluciones Smart Contract</vt:lpstr>
      <vt:lpstr>Contacta con nosotros</vt:lpstr>
    </vt:vector>
  </TitlesOfParts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Comunytek PPT Template</dc:title>
  <dc:creator>Thankium Creative</dc:creator>
  <cp:lastModifiedBy>Carlos Nebrera</cp:lastModifiedBy>
  <cp:revision>281</cp:revision>
  <cp:lastPrinted>2017-05-24T11:12:08Z</cp:lastPrinted>
  <dcterms:created xsi:type="dcterms:W3CDTF">2016-10-10T12:02:47Z</dcterms:created>
  <dcterms:modified xsi:type="dcterms:W3CDTF">2017-07-03T09:42:45Z</dcterms:modified>
</cp:coreProperties>
</file>