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5"/>
  </p:notesMasterIdLst>
  <p:handoutMasterIdLst>
    <p:handoutMasterId r:id="rId36"/>
  </p:handoutMasterIdLst>
  <p:sldIdLst>
    <p:sldId id="258" r:id="rId2"/>
    <p:sldId id="292" r:id="rId3"/>
    <p:sldId id="293" r:id="rId4"/>
    <p:sldId id="311" r:id="rId5"/>
    <p:sldId id="324" r:id="rId6"/>
    <p:sldId id="325" r:id="rId7"/>
    <p:sldId id="327" r:id="rId8"/>
    <p:sldId id="303" r:id="rId9"/>
    <p:sldId id="329" r:id="rId10"/>
    <p:sldId id="328" r:id="rId11"/>
    <p:sldId id="332" r:id="rId12"/>
    <p:sldId id="333" r:id="rId13"/>
    <p:sldId id="334"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37" r:id="rId33"/>
    <p:sldId id="291" r:id="rId34"/>
  </p:sldIdLst>
  <p:sldSz cx="9144000" cy="6858000" type="screen4x3"/>
  <p:notesSz cx="6797675" cy="9926638"/>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559"/>
    <a:srgbClr val="3498DB"/>
    <a:srgbClr val="F0F0F0"/>
    <a:srgbClr val="E8E8E8"/>
    <a:srgbClr val="F8F8F8"/>
    <a:srgbClr val="D0D0D0"/>
    <a:srgbClr val="E0E0E0"/>
    <a:srgbClr val="B8B8B8"/>
    <a:srgbClr val="BCCBCE"/>
    <a:srgbClr val="CCE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28" autoAdjust="0"/>
  </p:normalViewPr>
  <p:slideViewPr>
    <p:cSldViewPr snapToGrid="0" snapToObjects="1">
      <p:cViewPr>
        <p:scale>
          <a:sx n="79" d="100"/>
          <a:sy n="79" d="100"/>
        </p:scale>
        <p:origin x="-1450" y="-96"/>
      </p:cViewPr>
      <p:guideLst>
        <p:guide orient="horz" pos="4313"/>
        <p:guide pos="1847"/>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9" d="100"/>
          <a:sy n="149" d="100"/>
        </p:scale>
        <p:origin x="42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F65F44A-B828-9E46-BE33-F7A33EE014EE}" type="datetimeFigureOut">
              <a:rPr lang="es-ES_tradnl" smtClean="0"/>
              <a:t>24/05/2017</a:t>
            </a:fld>
            <a:endParaRPr lang="es-ES_tradnl" dirty="0"/>
          </a:p>
        </p:txBody>
      </p:sp>
      <p:sp>
        <p:nvSpPr>
          <p:cNvPr id="4" name="Marcador de pie de página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9642B03-7D01-264B-BBB3-23511A859DBA}" type="slidenum">
              <a:rPr lang="es-ES_tradnl" smtClean="0"/>
              <a:t>‹Nº›</a:t>
            </a:fld>
            <a:endParaRPr lang="es-ES_tradnl" dirty="0"/>
          </a:p>
        </p:txBody>
      </p:sp>
    </p:spTree>
    <p:extLst>
      <p:ext uri="{BB962C8B-B14F-4D97-AF65-F5344CB8AC3E}">
        <p14:creationId xmlns:p14="http://schemas.microsoft.com/office/powerpoint/2010/main" val="208534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0F10BC0-6EDF-E04B-8400-9D671E6ED9CF}" type="datetimeFigureOut">
              <a:rPr lang="es-ES_tradnl" smtClean="0"/>
              <a:t>24/05/2017</a:t>
            </a:fld>
            <a:endParaRPr lang="es-ES_tradnl" dirty="0"/>
          </a:p>
        </p:txBody>
      </p:sp>
      <p:sp>
        <p:nvSpPr>
          <p:cNvPr id="4" name="Marcador de imagen de diapositiva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BBB65C1-2E2E-EA40-9885-4DE0E54DBE26}" type="slidenum">
              <a:rPr lang="es-ES_tradnl" smtClean="0"/>
              <a:t>‹Nº›</a:t>
            </a:fld>
            <a:endParaRPr lang="es-ES_tradnl" dirty="0"/>
          </a:p>
        </p:txBody>
      </p:sp>
    </p:spTree>
    <p:extLst>
      <p:ext uri="{BB962C8B-B14F-4D97-AF65-F5344CB8AC3E}">
        <p14:creationId xmlns:p14="http://schemas.microsoft.com/office/powerpoint/2010/main" val="948644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Portada Producto - Clear">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pic>
        <p:nvPicPr>
          <p:cNvPr id="7"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18650" y="249506"/>
            <a:ext cx="1163780" cy="334694"/>
          </a:xfrm>
          <a:prstGeom prst="rect">
            <a:avLst/>
          </a:prstGeom>
          <a:effectLst>
            <a:outerShdw sx="1000" sy="1000" algn="ctr" rotWithShape="0">
              <a:srgbClr val="000000"/>
            </a:outerShdw>
          </a:effectLst>
        </p:spPr>
      </p:pic>
      <p:sp>
        <p:nvSpPr>
          <p:cNvPr id="13" name="Marcador de texto 2"/>
          <p:cNvSpPr>
            <a:spLocks noGrp="1"/>
          </p:cNvSpPr>
          <p:nvPr>
            <p:ph type="body" sz="quarter" idx="13" hasCustomPrompt="1"/>
          </p:nvPr>
        </p:nvSpPr>
        <p:spPr>
          <a:xfrm>
            <a:off x="95250" y="6467707"/>
            <a:ext cx="1210866" cy="287687"/>
          </a:xfrm>
        </p:spPr>
        <p:txBody>
          <a:bodyPr anchor="ctr" anchorCtr="0">
            <a:normAutofit/>
          </a:bodyPr>
          <a:lstStyle>
            <a:lvl1pPr marL="0" indent="0">
              <a:buNone/>
              <a:defRPr sz="900" baseline="0">
                <a:solidFill>
                  <a:schemeClr val="bg1"/>
                </a:solidFill>
              </a:defRPr>
            </a:lvl1pPr>
          </a:lstStyle>
          <a:p>
            <a:pPr lvl="0"/>
            <a:r>
              <a:rPr lang="es-ES_tradnl" dirty="0"/>
              <a:t>Nº DOC</a:t>
            </a:r>
          </a:p>
        </p:txBody>
      </p:sp>
    </p:spTree>
    <p:extLst>
      <p:ext uri="{BB962C8B-B14F-4D97-AF65-F5344CB8AC3E}">
        <p14:creationId xmlns:p14="http://schemas.microsoft.com/office/powerpoint/2010/main" val="48220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se / Cita">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2104200" y="2337318"/>
            <a:ext cx="4882842" cy="2441382"/>
          </a:xfrm>
          <a:solidFill>
            <a:srgbClr val="ECF0F1"/>
          </a:solidFill>
        </p:spPr>
        <p:txBody>
          <a:bodyPr anchor="ctr" anchorCtr="1"/>
          <a:lstStyle>
            <a:lvl1pPr marL="0" indent="0">
              <a:buNone/>
              <a:defRPr sz="1800" b="1" baseline="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_tradnl" dirty="0"/>
              <a:t>Inserte </a:t>
            </a:r>
            <a:r>
              <a:rPr lang="es-ES_tradnl" dirty="0" err="1"/>
              <a:t>aqu</a:t>
            </a:r>
            <a:r>
              <a:rPr lang="es-ES" dirty="0"/>
              <a:t>í la frase </a:t>
            </a:r>
            <a:r>
              <a:rPr lang="es-ES" dirty="0" err="1"/>
              <a:t>inspiracional</a:t>
            </a:r>
            <a:r>
              <a:rPr lang="es-ES" dirty="0"/>
              <a:t> o cita célebre, puede utilizar el color azul como énfasis en alguna palabra.</a:t>
            </a:r>
            <a:endParaRPr lang="es-ES_tradnl" dirty="0"/>
          </a:p>
        </p:txBody>
      </p:sp>
      <p:sp>
        <p:nvSpPr>
          <p:cNvPr id="12" name="Rectángulo redondeado 11"/>
          <p:cNvSpPr/>
          <p:nvPr userDrawn="1"/>
        </p:nvSpPr>
        <p:spPr>
          <a:xfrm>
            <a:off x="2918" y="1376266"/>
            <a:ext cx="2228025" cy="961053"/>
          </a:xfrm>
          <a:prstGeom prst="roundRect">
            <a:avLst>
              <a:gd name="adj" fmla="val 0"/>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1" name="CuadroTexto 10"/>
          <p:cNvSpPr txBox="1"/>
          <p:nvPr userDrawn="1"/>
        </p:nvSpPr>
        <p:spPr>
          <a:xfrm>
            <a:off x="1469572" y="1271563"/>
            <a:ext cx="595035" cy="1200329"/>
          </a:xfrm>
          <a:prstGeom prst="rect">
            <a:avLst/>
          </a:prstGeom>
          <a:noFill/>
        </p:spPr>
        <p:txBody>
          <a:bodyPr wrap="none" rtlCol="0">
            <a:spAutoFit/>
          </a:bodyPr>
          <a:lstStyle/>
          <a:p>
            <a:r>
              <a:rPr lang="es-ES_tradnl" sz="7200" dirty="0">
                <a:solidFill>
                  <a:schemeClr val="bg1"/>
                </a:solidFill>
                <a:latin typeface="Times New Roman" charset="0"/>
                <a:ea typeface="Times New Roman" charset="0"/>
                <a:cs typeface="Times New Roman" charset="0"/>
              </a:rPr>
              <a:t>“</a:t>
            </a:r>
          </a:p>
        </p:txBody>
      </p:sp>
      <p:pic>
        <p:nvPicPr>
          <p:cNvPr id="1026" name="Picture 2" descr="C:\Users\igo\Desktop\logo-comunytek-claim-rgb-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8650" y="162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41"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43"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44"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04329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210786"/>
            <a:ext cx="807804" cy="309758"/>
          </a:xfrm>
          <a:prstGeom prst="rect">
            <a:avLst/>
          </a:prstGeom>
          <a:effectLst>
            <a:outerShdw sx="1000" sy="1000" algn="ctr" rotWithShape="0">
              <a:srgbClr val="000000"/>
            </a:outerShdw>
          </a:effectLst>
        </p:spPr>
      </p:pic>
      <p:sp>
        <p:nvSpPr>
          <p:cNvPr id="13" name="Título 1"/>
          <p:cNvSpPr>
            <a:spLocks noGrp="1"/>
          </p:cNvSpPr>
          <p:nvPr>
            <p:ph type="title"/>
          </p:nvPr>
        </p:nvSpPr>
        <p:spPr>
          <a:xfrm>
            <a:off x="0" y="1548447"/>
            <a:ext cx="3301999" cy="754915"/>
          </a:xfrm>
          <a:prstGeom prst="rect">
            <a:avLst/>
          </a:prstGeom>
          <a:solidFill>
            <a:srgbClr val="3493DB"/>
          </a:solidFill>
        </p:spPr>
        <p:txBody>
          <a:bodyPr anchor="ctr" anchorCtr="0">
            <a:normAutofit/>
          </a:bodyPr>
          <a:lstStyle>
            <a:lvl1pPr algn="l">
              <a:defRPr sz="2400" b="1">
                <a:solidFill>
                  <a:schemeClr val="bg1"/>
                </a:solidFill>
                <a:latin typeface="Arial" charset="0"/>
                <a:ea typeface="Arial" charset="0"/>
                <a:cs typeface="Arial" charset="0"/>
              </a:defRPr>
            </a:lvl1pPr>
          </a:lstStyle>
          <a:p>
            <a:r>
              <a:rPr lang="es-ES_tradnl" dirty="0"/>
              <a:t>Clic para editar título</a:t>
            </a:r>
          </a:p>
        </p:txBody>
      </p:sp>
      <p:pic>
        <p:nvPicPr>
          <p:cNvPr id="10" name="Picture 2" descr="C:\Users\igo\Desktop\logo-comunytek-claim-rgb-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8650" y="198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33"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34"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
        <p:nvSpPr>
          <p:cNvPr id="35"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36"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4"/>
              </a:buBlip>
              <a:defRPr>
                <a:solidFill>
                  <a:srgbClr val="7F8C8D"/>
                </a:solidFill>
              </a:defRPr>
            </a:lvl2pPr>
            <a:lvl3pPr marL="1143000" indent="-228600">
              <a:lnSpc>
                <a:spcPct val="90000"/>
              </a:lnSpc>
              <a:spcBef>
                <a:spcPts val="500"/>
              </a:spcBef>
              <a:buFontTx/>
              <a:buBlip>
                <a:blip r:embed="rId4"/>
              </a:buBlip>
              <a:defRPr sz="1600">
                <a:solidFill>
                  <a:srgbClr val="7F8C8D"/>
                </a:solidFill>
              </a:defRPr>
            </a:lvl3pPr>
            <a:lvl4pPr marL="1600200" indent="-228600">
              <a:lnSpc>
                <a:spcPct val="90000"/>
              </a:lnSpc>
              <a:spcBef>
                <a:spcPts val="500"/>
              </a:spcBef>
              <a:buFontTx/>
              <a:buBlip>
                <a:blip r:embed="rId4"/>
              </a:buBlip>
              <a:defRPr sz="1400">
                <a:solidFill>
                  <a:srgbClr val="7F8C8D"/>
                </a:solidFill>
              </a:defRPr>
            </a:lvl4pPr>
            <a:lvl5pPr marL="2057400" indent="-228600">
              <a:lnSpc>
                <a:spcPct val="90000"/>
              </a:lnSpc>
              <a:spcBef>
                <a:spcPts val="500"/>
              </a:spcBef>
              <a:buFontTx/>
              <a:buBlip>
                <a:blip r:embed="rId4"/>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Tree>
    <p:extLst>
      <p:ext uri="{BB962C8B-B14F-4D97-AF65-F5344CB8AC3E}">
        <p14:creationId xmlns:p14="http://schemas.microsoft.com/office/powerpoint/2010/main" val="62121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17" name="Marcador de imagen 16"/>
          <p:cNvSpPr>
            <a:spLocks noGrp="1"/>
          </p:cNvSpPr>
          <p:nvPr>
            <p:ph type="pic" sz="quarter" idx="14"/>
          </p:nvPr>
        </p:nvSpPr>
        <p:spPr>
          <a:xfrm>
            <a:off x="3533172" y="1548446"/>
            <a:ext cx="5610828" cy="4042729"/>
          </a:xfrm>
        </p:spPr>
        <p:txBody>
          <a:bodyPr/>
          <a:lstStyle/>
          <a:p>
            <a:endParaRPr lang="es-ES_tradnl" dirty="0"/>
          </a:p>
        </p:txBody>
      </p:sp>
      <p:sp>
        <p:nvSpPr>
          <p:cNvPr id="25" name="Título 1"/>
          <p:cNvSpPr>
            <a:spLocks noGrp="1"/>
          </p:cNvSpPr>
          <p:nvPr>
            <p:ph type="title"/>
          </p:nvPr>
        </p:nvSpPr>
        <p:spPr>
          <a:xfrm>
            <a:off x="0" y="1548447"/>
            <a:ext cx="3301999" cy="754915"/>
          </a:xfrm>
          <a:prstGeom prst="rect">
            <a:avLst/>
          </a:prstGeom>
          <a:solidFill>
            <a:srgbClr val="3493DB"/>
          </a:solidFill>
        </p:spPr>
        <p:txBody>
          <a:bodyPr anchor="ctr" anchorCtr="0">
            <a:normAutofit/>
          </a:bodyPr>
          <a:lstStyle>
            <a:lvl1pPr algn="l">
              <a:defRPr sz="2400" b="1">
                <a:solidFill>
                  <a:schemeClr val="bg1"/>
                </a:solidFill>
                <a:latin typeface="Arial" charset="0"/>
                <a:ea typeface="Arial" charset="0"/>
                <a:cs typeface="Arial" charset="0"/>
              </a:defRPr>
            </a:lvl1pPr>
          </a:lstStyle>
          <a:p>
            <a:r>
              <a:rPr lang="es-ES_tradnl" dirty="0"/>
              <a:t>Clic para editar título</a:t>
            </a:r>
          </a:p>
        </p:txBody>
      </p:sp>
      <p:sp>
        <p:nvSpPr>
          <p:cNvPr id="26" name="Marcador de texto 30"/>
          <p:cNvSpPr>
            <a:spLocks noGrp="1"/>
          </p:cNvSpPr>
          <p:nvPr>
            <p:ph type="body" sz="quarter" idx="15" hasCustomPrompt="1"/>
          </p:nvPr>
        </p:nvSpPr>
        <p:spPr>
          <a:xfrm>
            <a:off x="-9058" y="2496156"/>
            <a:ext cx="2630348" cy="603538"/>
          </a:xfrm>
          <a:solidFill>
            <a:srgbClr val="95A5A6"/>
          </a:solidFill>
        </p:spPr>
        <p:txBody>
          <a:bodyPr vert="horz" anchor="ctr" anchorCtr="0">
            <a:normAutofit/>
          </a:bodyPr>
          <a:lstStyle>
            <a:lvl1pPr marL="0" indent="0" algn="l">
              <a:buNone/>
              <a:defRPr sz="1800" b="0">
                <a:solidFill>
                  <a:schemeClr val="bg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a:t>Clic para subtítulo</a:t>
            </a:r>
            <a:endParaRPr lang="es-ES_tradnl" dirty="0"/>
          </a:p>
        </p:txBody>
      </p:sp>
      <p:pic>
        <p:nvPicPr>
          <p:cNvPr id="11" name="Picture 2" descr="C:\Users\igo\Desktop\logo-comunytek-claim-rgb-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8650" y="198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45"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46"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48"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49"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2"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12623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a dos Columnas - Subtítulo">
    <p:spTree>
      <p:nvGrpSpPr>
        <p:cNvPr id="1" name=""/>
        <p:cNvGrpSpPr/>
        <p:nvPr/>
      </p:nvGrpSpPr>
      <p:grpSpPr>
        <a:xfrm>
          <a:off x="0" y="0"/>
          <a:ext cx="0" cy="0"/>
          <a:chOff x="0" y="0"/>
          <a:chExt cx="0" cy="0"/>
        </a:xfrm>
      </p:grpSpPr>
      <p:sp>
        <p:nvSpPr>
          <p:cNvPr id="16" name="Marcador de texto 30"/>
          <p:cNvSpPr>
            <a:spLocks noGrp="1"/>
          </p:cNvSpPr>
          <p:nvPr>
            <p:ph type="body" sz="quarter" idx="14" hasCustomPrompt="1"/>
          </p:nvPr>
        </p:nvSpPr>
        <p:spPr>
          <a:xfrm>
            <a:off x="6858001" y="751531"/>
            <a:ext cx="2285999" cy="429091"/>
          </a:xfrm>
          <a:solidFill>
            <a:srgbClr val="95A5A6"/>
          </a:solidFill>
        </p:spPr>
        <p:txBody>
          <a:bodyPr vert="horz" anchor="ctr" anchorCtr="0"/>
          <a:lstStyle>
            <a:lvl1pPr marL="0" indent="0" algn="r">
              <a:buNone/>
              <a:defRPr sz="1350">
                <a:solidFill>
                  <a:schemeClr val="bg1"/>
                </a:solidFill>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err="1"/>
              <a:t>Click</a:t>
            </a:r>
            <a:r>
              <a:rPr lang="es-ES" dirty="0"/>
              <a:t> para subtítulo</a:t>
            </a:r>
            <a:endParaRPr lang="es-ES_tradnl" dirty="0"/>
          </a:p>
        </p:txBody>
      </p:sp>
      <p:sp>
        <p:nvSpPr>
          <p:cNvPr id="15" name="Marcador de contenido 2"/>
          <p:cNvSpPr>
            <a:spLocks noGrp="1"/>
          </p:cNvSpPr>
          <p:nvPr>
            <p:ph sz="half" idx="1"/>
          </p:nvPr>
        </p:nvSpPr>
        <p:spPr>
          <a:xfrm>
            <a:off x="628650" y="1495488"/>
            <a:ext cx="3886200" cy="4351338"/>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20" name="Marcador de contenido 3"/>
          <p:cNvSpPr>
            <a:spLocks noGrp="1"/>
          </p:cNvSpPr>
          <p:nvPr>
            <p:ph sz="half" idx="2"/>
          </p:nvPr>
        </p:nvSpPr>
        <p:spPr>
          <a:xfrm>
            <a:off x="4629150" y="1495488"/>
            <a:ext cx="3886200" cy="4351338"/>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8"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9"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1"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4"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5"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7"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8"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4"/>
              </a:buBlip>
              <a:defRPr>
                <a:solidFill>
                  <a:srgbClr val="7F8C8D"/>
                </a:solidFill>
              </a:defRPr>
            </a:lvl2pPr>
            <a:lvl3pPr marL="1143000" indent="-228600">
              <a:lnSpc>
                <a:spcPct val="90000"/>
              </a:lnSpc>
              <a:spcBef>
                <a:spcPts val="500"/>
              </a:spcBef>
              <a:buFontTx/>
              <a:buBlip>
                <a:blip r:embed="rId4"/>
              </a:buBlip>
              <a:defRPr sz="1600">
                <a:solidFill>
                  <a:srgbClr val="7F8C8D"/>
                </a:solidFill>
              </a:defRPr>
            </a:lvl3pPr>
            <a:lvl4pPr marL="1600200" indent="-228600">
              <a:lnSpc>
                <a:spcPct val="90000"/>
              </a:lnSpc>
              <a:spcBef>
                <a:spcPts val="500"/>
              </a:spcBef>
              <a:buFontTx/>
              <a:buBlip>
                <a:blip r:embed="rId4"/>
              </a:buBlip>
              <a:defRPr sz="1400">
                <a:solidFill>
                  <a:srgbClr val="7F8C8D"/>
                </a:solidFill>
              </a:defRPr>
            </a:lvl4pPr>
            <a:lvl5pPr marL="2057400" indent="-228600">
              <a:lnSpc>
                <a:spcPct val="90000"/>
              </a:lnSpc>
              <a:spcBef>
                <a:spcPts val="500"/>
              </a:spcBef>
              <a:buFontTx/>
              <a:buBlip>
                <a:blip r:embed="rId4"/>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75281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Imagen">
    <p:spTree>
      <p:nvGrpSpPr>
        <p:cNvPr id="1" name=""/>
        <p:cNvGrpSpPr/>
        <p:nvPr/>
      </p:nvGrpSpPr>
      <p:grpSpPr>
        <a:xfrm>
          <a:off x="0" y="0"/>
          <a:ext cx="0" cy="0"/>
          <a:chOff x="0" y="0"/>
          <a:chExt cx="0" cy="0"/>
        </a:xfrm>
      </p:grpSpPr>
      <p:sp>
        <p:nvSpPr>
          <p:cNvPr id="20" name="Marcador de imagen 3"/>
          <p:cNvSpPr>
            <a:spLocks noGrp="1"/>
          </p:cNvSpPr>
          <p:nvPr>
            <p:ph type="pic" sz="quarter" idx="15"/>
          </p:nvPr>
        </p:nvSpPr>
        <p:spPr>
          <a:xfrm>
            <a:off x="632223" y="1267352"/>
            <a:ext cx="7879556" cy="4351338"/>
          </a:xfrm>
          <a:ln w="38100">
            <a:solidFill>
              <a:srgbClr val="ECF0F1"/>
            </a:solidFill>
          </a:ln>
        </p:spPr>
        <p:txBody>
          <a:bodyPr/>
          <a:lstStyle/>
          <a:p>
            <a:endParaRPr lang="es-ES_tradnl" dirty="0"/>
          </a:p>
        </p:txBody>
      </p:sp>
      <p:sp>
        <p:nvSpPr>
          <p:cNvPr id="14"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5"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16"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0"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1"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3"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4"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1"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86682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267352"/>
            <a:ext cx="3882628" cy="4351338"/>
          </a:xfrm>
          <a:ln w="38100">
            <a:solidFill>
              <a:srgbClr val="ECF0F1"/>
            </a:solidFill>
          </a:ln>
        </p:spPr>
        <p:txBody>
          <a:bodyPr/>
          <a:lstStyle/>
          <a:p>
            <a:endParaRPr lang="es-ES_tradnl" dirty="0"/>
          </a:p>
        </p:txBody>
      </p:sp>
      <p:sp>
        <p:nvSpPr>
          <p:cNvPr id="20" name="Marcador de imagen 3"/>
          <p:cNvSpPr>
            <a:spLocks noGrp="1"/>
          </p:cNvSpPr>
          <p:nvPr>
            <p:ph type="pic" sz="quarter" idx="15"/>
          </p:nvPr>
        </p:nvSpPr>
        <p:spPr>
          <a:xfrm>
            <a:off x="4629150" y="1267352"/>
            <a:ext cx="3882628" cy="4351338"/>
          </a:xfrm>
          <a:ln w="38100">
            <a:solidFill>
              <a:srgbClr val="ECF0F1"/>
            </a:solidFill>
          </a:ln>
        </p:spPr>
        <p:txBody>
          <a:bodyPr/>
          <a:lstStyle/>
          <a:p>
            <a:endParaRPr lang="es-ES_tradnl" dirty="0"/>
          </a:p>
        </p:txBody>
      </p:sp>
      <p:sp>
        <p:nvSpPr>
          <p:cNvPr id="15"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6"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17"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1"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2"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4"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5"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2"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88075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267352"/>
            <a:ext cx="1682353" cy="4351338"/>
          </a:xfrm>
          <a:ln w="38100">
            <a:solidFill>
              <a:srgbClr val="ECF0F1"/>
            </a:solidFill>
          </a:ln>
        </p:spPr>
        <p:txBody>
          <a:bodyPr/>
          <a:lstStyle/>
          <a:p>
            <a:endParaRPr lang="es-ES_tradnl" dirty="0"/>
          </a:p>
        </p:txBody>
      </p:sp>
      <p:sp>
        <p:nvSpPr>
          <p:cNvPr id="20" name="Marcador de imagen 3"/>
          <p:cNvSpPr>
            <a:spLocks noGrp="1"/>
          </p:cNvSpPr>
          <p:nvPr>
            <p:ph type="pic" sz="quarter" idx="15"/>
          </p:nvPr>
        </p:nvSpPr>
        <p:spPr>
          <a:xfrm>
            <a:off x="4629150" y="1267352"/>
            <a:ext cx="3882628" cy="4351338"/>
          </a:xfrm>
          <a:ln w="38100">
            <a:solidFill>
              <a:srgbClr val="ECF0F1"/>
            </a:solidFill>
          </a:ln>
        </p:spPr>
        <p:txBody>
          <a:bodyPr/>
          <a:lstStyle/>
          <a:p>
            <a:endParaRPr lang="es-ES_tradnl" dirty="0"/>
          </a:p>
        </p:txBody>
      </p:sp>
      <p:sp>
        <p:nvSpPr>
          <p:cNvPr id="15" name="Marcador de imagen 3"/>
          <p:cNvSpPr>
            <a:spLocks noGrp="1"/>
          </p:cNvSpPr>
          <p:nvPr>
            <p:ph type="pic" sz="quarter" idx="16"/>
          </p:nvPr>
        </p:nvSpPr>
        <p:spPr>
          <a:xfrm>
            <a:off x="2623791" y="1267352"/>
            <a:ext cx="1682353" cy="4351338"/>
          </a:xfrm>
          <a:ln w="38100">
            <a:solidFill>
              <a:srgbClr val="ECF0F1"/>
            </a:solidFill>
          </a:ln>
        </p:spPr>
        <p:txBody>
          <a:bodyPr/>
          <a:lstStyle/>
          <a:p>
            <a:endParaRPr lang="es-ES_tradnl" dirty="0"/>
          </a:p>
        </p:txBody>
      </p:sp>
      <p:sp>
        <p:nvSpPr>
          <p:cNvPr id="17"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8"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1"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3"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4"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6"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7"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629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301643"/>
            <a:ext cx="2771060" cy="1975425"/>
          </a:xfrm>
          <a:ln w="38100">
            <a:solidFill>
              <a:srgbClr val="ECF0F1"/>
            </a:solidFill>
          </a:ln>
        </p:spPr>
        <p:txBody>
          <a:bodyPr/>
          <a:lstStyle/>
          <a:p>
            <a:endParaRPr lang="es-ES_tradnl" dirty="0"/>
          </a:p>
        </p:txBody>
      </p:sp>
      <p:sp>
        <p:nvSpPr>
          <p:cNvPr id="17" name="Marcador de imagen 3"/>
          <p:cNvSpPr>
            <a:spLocks noGrp="1"/>
          </p:cNvSpPr>
          <p:nvPr>
            <p:ph type="pic" sz="quarter" idx="15"/>
          </p:nvPr>
        </p:nvSpPr>
        <p:spPr>
          <a:xfrm>
            <a:off x="632223" y="3661086"/>
            <a:ext cx="2771060" cy="1975425"/>
          </a:xfrm>
          <a:ln w="38100">
            <a:solidFill>
              <a:srgbClr val="ECF0F1"/>
            </a:solidFill>
          </a:ln>
        </p:spPr>
        <p:txBody>
          <a:bodyPr/>
          <a:lstStyle/>
          <a:p>
            <a:endParaRPr lang="es-ES_tradnl" dirty="0"/>
          </a:p>
        </p:txBody>
      </p:sp>
      <p:sp>
        <p:nvSpPr>
          <p:cNvPr id="19" name="Marcador de imagen 3"/>
          <p:cNvSpPr>
            <a:spLocks noGrp="1"/>
          </p:cNvSpPr>
          <p:nvPr>
            <p:ph type="pic" sz="quarter" idx="16"/>
          </p:nvPr>
        </p:nvSpPr>
        <p:spPr>
          <a:xfrm>
            <a:off x="3649743" y="1283654"/>
            <a:ext cx="2771060" cy="1975425"/>
          </a:xfrm>
          <a:ln w="38100">
            <a:solidFill>
              <a:srgbClr val="ECF0F1"/>
            </a:solidFill>
          </a:ln>
        </p:spPr>
        <p:txBody>
          <a:bodyPr/>
          <a:lstStyle/>
          <a:p>
            <a:endParaRPr lang="es-ES_tradnl" dirty="0"/>
          </a:p>
        </p:txBody>
      </p:sp>
      <p:sp>
        <p:nvSpPr>
          <p:cNvPr id="21" name="Marcador de imagen 3"/>
          <p:cNvSpPr>
            <a:spLocks noGrp="1"/>
          </p:cNvSpPr>
          <p:nvPr>
            <p:ph type="pic" sz="quarter" idx="17"/>
          </p:nvPr>
        </p:nvSpPr>
        <p:spPr>
          <a:xfrm>
            <a:off x="3649743" y="3661086"/>
            <a:ext cx="2771060" cy="1975425"/>
          </a:xfrm>
          <a:ln w="38100">
            <a:solidFill>
              <a:srgbClr val="ECF0F1"/>
            </a:solidFill>
          </a:ln>
        </p:spPr>
        <p:txBody>
          <a:bodyPr/>
          <a:lstStyle/>
          <a:p>
            <a:endParaRPr lang="es-ES_tradnl" dirty="0"/>
          </a:p>
        </p:txBody>
      </p:sp>
      <p:sp>
        <p:nvSpPr>
          <p:cNvPr id="3" name="Marcador de contenido 2"/>
          <p:cNvSpPr>
            <a:spLocks noGrp="1"/>
          </p:cNvSpPr>
          <p:nvPr>
            <p:ph sz="quarter" idx="18"/>
          </p:nvPr>
        </p:nvSpPr>
        <p:spPr>
          <a:xfrm>
            <a:off x="6643688" y="1301751"/>
            <a:ext cx="2141935" cy="4335463"/>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p:txBody>
      </p:sp>
      <p:sp>
        <p:nvSpPr>
          <p:cNvPr id="20"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22"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3"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6"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7"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9"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60"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5"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47605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o Texto">
    <p:spTree>
      <p:nvGrpSpPr>
        <p:cNvPr id="1" name=""/>
        <p:cNvGrpSpPr/>
        <p:nvPr/>
      </p:nvGrpSpPr>
      <p:grpSpPr>
        <a:xfrm>
          <a:off x="0" y="0"/>
          <a:ext cx="0" cy="0"/>
          <a:chOff x="0" y="0"/>
          <a:chExt cx="0" cy="0"/>
        </a:xfrm>
      </p:grpSpPr>
      <p:sp>
        <p:nvSpPr>
          <p:cNvPr id="19" name="Marcador de contenido 3"/>
          <p:cNvSpPr>
            <a:spLocks noGrp="1"/>
          </p:cNvSpPr>
          <p:nvPr>
            <p:ph sz="half" idx="2"/>
          </p:nvPr>
        </p:nvSpPr>
        <p:spPr>
          <a:xfrm>
            <a:off x="890962" y="1319361"/>
            <a:ext cx="7636933" cy="4351338"/>
          </a:xfrm>
        </p:spPr>
        <p:txBody>
          <a:bodyPr/>
          <a:lstStyle>
            <a:lvl1pPr marL="171450" indent="-171450">
              <a:buClr>
                <a:srgbClr val="3493DB"/>
              </a:buClr>
              <a:buSzPct val="115000"/>
              <a:buFont typeface="Wingdings" panose="05000000000000000000" pitchFamily="2" charset="2"/>
              <a:buChar char="Ø"/>
              <a:defRPr/>
            </a:lvl1pPr>
            <a:lvl2pPr marL="514350" indent="-171450">
              <a:buClr>
                <a:srgbClr val="3498DB"/>
              </a:buClr>
              <a:buFont typeface="Arial" panose="020B0604020202020204" pitchFamily="34" charset="0"/>
              <a:buChar char="•"/>
              <a:defRPr/>
            </a:lvl2pPr>
            <a:lvl3pPr marL="857250" indent="-171450">
              <a:buClr>
                <a:srgbClr val="3493DB"/>
              </a:buClr>
              <a:buFont typeface="Arial" panose="020B0604020202020204" pitchFamily="34" charset="0"/>
              <a:buChar char="•"/>
              <a:defRPr/>
            </a:lvl3pPr>
            <a:lvl4pPr marL="1200150" indent="-171450">
              <a:buClr>
                <a:srgbClr val="3493DB"/>
              </a:buClr>
              <a:buFont typeface="Arial" panose="020B0604020202020204" pitchFamily="34" charset="0"/>
              <a:buChar char="•"/>
              <a:defRPr/>
            </a:lvl4pPr>
            <a:lvl5pPr marL="1543050" indent="-171450">
              <a:buFont typeface="Arial" panose="020B0604020202020204" pitchFamily="34" charset="0"/>
              <a:buChar char="•"/>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7"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8"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0"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5"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6"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8"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9"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1"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7061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369554"/>
            <a:ext cx="7886700" cy="4351338"/>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sldLayoutIdLst>
    <p:sldLayoutId id="2147483695" r:id="rId1"/>
    <p:sldLayoutId id="2147483676" r:id="rId2"/>
    <p:sldLayoutId id="2147483670" r:id="rId3"/>
    <p:sldLayoutId id="2147483672" r:id="rId4"/>
    <p:sldLayoutId id="2147483678" r:id="rId5"/>
    <p:sldLayoutId id="2147483680" r:id="rId6"/>
    <p:sldLayoutId id="2147483679" r:id="rId7"/>
    <p:sldLayoutId id="2147483681" r:id="rId8"/>
    <p:sldLayoutId id="2147483701" r:id="rId9"/>
    <p:sldLayoutId id="2147483651"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1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1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1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1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5.xml"/><Relationship Id="rId11" Type="http://schemas.openxmlformats.org/officeDocument/2006/relationships/slide" Target="slide30.xml"/><Relationship Id="rId5" Type="http://schemas.openxmlformats.org/officeDocument/2006/relationships/slide" Target="slide24.xml"/><Relationship Id="rId10" Type="http://schemas.openxmlformats.org/officeDocument/2006/relationships/slide" Target="slide29.xml"/><Relationship Id="rId4" Type="http://schemas.openxmlformats.org/officeDocument/2006/relationships/slide" Target="slide23.xml"/><Relationship Id="rId9" Type="http://schemas.openxmlformats.org/officeDocument/2006/relationships/slide" Target="slide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a:spLocks/>
          </p:cNvSpPr>
          <p:nvPr/>
        </p:nvSpPr>
        <p:spPr>
          <a:xfrm>
            <a:off x="-1" y="1774109"/>
            <a:ext cx="5812326" cy="523220"/>
          </a:xfrm>
          <a:prstGeom prst="rect">
            <a:avLst/>
          </a:prstGeom>
          <a:solidFill>
            <a:srgbClr val="3493DB"/>
          </a:solidFill>
        </p:spPr>
        <p:txBody>
          <a:bodyPr wrap="square" rtlCol="0" anchor="ctr" anchorCtr="0">
            <a:spAutoFit/>
          </a:bodyPr>
          <a:lstStyle/>
          <a:p>
            <a:r>
              <a:rPr lang="es-ES_tradnl" sz="2800" b="1" dirty="0" smtClean="0">
                <a:solidFill>
                  <a:schemeClr val="bg1"/>
                </a:solidFill>
              </a:rPr>
              <a:t>Blockchain y el Mercado de Capitales</a:t>
            </a:r>
            <a:endParaRPr lang="es-ES_tradnl" sz="2800" b="1" dirty="0">
              <a:solidFill>
                <a:schemeClr val="bg1"/>
              </a:solidFill>
            </a:endParaRPr>
          </a:p>
        </p:txBody>
      </p:sp>
      <p:sp>
        <p:nvSpPr>
          <p:cNvPr id="4" name="Marcador de texto 30"/>
          <p:cNvSpPr>
            <a:spLocks noGrp="1"/>
          </p:cNvSpPr>
          <p:nvPr>
            <p:ph type="body" sz="quarter" idx="4294967295"/>
          </p:nvPr>
        </p:nvSpPr>
        <p:spPr>
          <a:xfrm>
            <a:off x="-9059" y="2496156"/>
            <a:ext cx="3793408" cy="603538"/>
          </a:xfrm>
          <a:prstGeom prst="rect">
            <a:avLst/>
          </a:prstGeom>
          <a:solidFill>
            <a:srgbClr val="95A5A6"/>
          </a:solidFill>
        </p:spPr>
        <p:txBody>
          <a:bodyPr vert="horz" anchor="ctr" anchorCtr="0">
            <a:normAutofit/>
          </a:bodyPr>
          <a:lstStyle>
            <a:lvl1pPr marL="0" indent="0" algn="l">
              <a:buNone/>
              <a:defRPr sz="1800" b="0">
                <a:solidFill>
                  <a:schemeClr val="bg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smtClean="0"/>
              <a:t>APLICABILIDAD EN EL SECTOR</a:t>
            </a:r>
            <a:endParaRPr lang="es-ES_tradnl" dirty="0"/>
          </a:p>
        </p:txBody>
      </p:sp>
      <p:sp>
        <p:nvSpPr>
          <p:cNvPr id="5" name="Marcador de texto 6"/>
          <p:cNvSpPr>
            <a:spLocks noGrp="1"/>
          </p:cNvSpPr>
          <p:nvPr>
            <p:ph type="body" sz="quarter" idx="13"/>
          </p:nvPr>
        </p:nvSpPr>
        <p:spPr>
          <a:xfrm>
            <a:off x="-2531" y="6636716"/>
            <a:ext cx="916931" cy="221259"/>
          </a:xfrm>
          <a:noFill/>
        </p:spPr>
        <p:txBody>
          <a:bodyPr vert="horz" lIns="91440" tIns="45720" rIns="91440" bIns="45720" rtlCol="0" anchor="ctr" anchorCtr="0">
            <a:noAutofit/>
          </a:bodyPr>
          <a:lstStyle/>
          <a:p>
            <a:pPr marL="171450" indent="-171450" defTabSz="685800">
              <a:spcBef>
                <a:spcPts val="750"/>
              </a:spcBef>
            </a:pPr>
            <a:r>
              <a:rPr lang="es-ES" sz="800" b="1" dirty="0" smtClean="0">
                <a:solidFill>
                  <a:srgbClr val="7F8C8D"/>
                </a:solidFill>
                <a:latin typeface="Arial" charset="0"/>
                <a:ea typeface="Arial" charset="0"/>
                <a:cs typeface="Arial" charset="0"/>
              </a:rPr>
              <a:t>002PR062R01</a:t>
            </a:r>
            <a:endParaRPr lang="es-ES" sz="800" b="1" dirty="0">
              <a:solidFill>
                <a:srgbClr val="7F8C8D"/>
              </a:solidFill>
              <a:latin typeface="Arial" charset="0"/>
              <a:ea typeface="Arial" charset="0"/>
              <a:cs typeface="Arial" charset="0"/>
            </a:endParaRPr>
          </a:p>
        </p:txBody>
      </p:sp>
      <p:sp>
        <p:nvSpPr>
          <p:cNvPr id="6" name="Marcador de texto 6"/>
          <p:cNvSpPr txBox="1">
            <a:spLocks/>
          </p:cNvSpPr>
          <p:nvPr/>
        </p:nvSpPr>
        <p:spPr>
          <a:xfrm>
            <a:off x="8288977" y="6635215"/>
            <a:ext cx="854391" cy="221259"/>
          </a:xfrm>
          <a:prstGeom prst="rect">
            <a:avLst/>
          </a:prstGeom>
          <a:no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Tx/>
              <a:buNone/>
              <a:defRPr sz="9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Bef>
                <a:spcPts val="750"/>
              </a:spcBef>
            </a:pPr>
            <a:r>
              <a:rPr lang="es-ES" sz="800" b="1" dirty="0" smtClean="0">
                <a:solidFill>
                  <a:srgbClr val="7F8C8D"/>
                </a:solidFill>
                <a:latin typeface="Arial" charset="0"/>
                <a:ea typeface="Arial" charset="0"/>
                <a:cs typeface="Arial" charset="0"/>
              </a:rPr>
              <a:t>25/05//2017</a:t>
            </a:r>
            <a:endParaRPr lang="es-ES" sz="800" b="1" dirty="0">
              <a:solidFill>
                <a:srgbClr val="7F8C8D"/>
              </a:solidFill>
              <a:latin typeface="Arial" charset="0"/>
              <a:ea typeface="Arial" charset="0"/>
              <a:cs typeface="Arial" charset="0"/>
            </a:endParaRPr>
          </a:p>
        </p:txBody>
      </p:sp>
    </p:spTree>
    <p:extLst>
      <p:ext uri="{BB962C8B-B14F-4D97-AF65-F5344CB8AC3E}">
        <p14:creationId xmlns:p14="http://schemas.microsoft.com/office/powerpoint/2010/main" val="839354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906162" y="8485"/>
            <a:ext cx="6136083" cy="657632"/>
          </a:xfrm>
        </p:spPr>
        <p:txBody>
          <a:bodyPr/>
          <a:lstStyle/>
          <a:p>
            <a:r>
              <a:rPr lang="es-ES_tradnl" dirty="0" smtClean="0"/>
              <a:t>Aplicabilidad a problemas reales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10</a:t>
            </a:fld>
            <a:endParaRPr lang="es-ES" dirty="0" smtClean="0"/>
          </a:p>
        </p:txBody>
      </p:sp>
      <p:graphicFrame>
        <p:nvGraphicFramePr>
          <p:cNvPr id="8" name="7 Tabla"/>
          <p:cNvGraphicFramePr>
            <a:graphicFrameLocks noGrp="1"/>
          </p:cNvGraphicFramePr>
          <p:nvPr>
            <p:extLst>
              <p:ext uri="{D42A27DB-BD31-4B8C-83A1-F6EECF244321}">
                <p14:modId xmlns:p14="http://schemas.microsoft.com/office/powerpoint/2010/main" val="212259810"/>
              </p:ext>
            </p:extLst>
          </p:nvPr>
        </p:nvGraphicFramePr>
        <p:xfrm>
          <a:off x="470535" y="887483"/>
          <a:ext cx="8475757" cy="5577840"/>
        </p:xfrm>
        <a:graphic>
          <a:graphicData uri="http://schemas.openxmlformats.org/drawingml/2006/table">
            <a:tbl>
              <a:tblPr firstRow="1" bandRow="1">
                <a:tableStyleId>{5C22544A-7EE6-4342-B048-85BDC9FD1C3A}</a:tableStyleId>
              </a:tblPr>
              <a:tblGrid>
                <a:gridCol w="1358265"/>
                <a:gridCol w="3472249"/>
                <a:gridCol w="2187146"/>
                <a:gridCol w="1458097"/>
              </a:tblGrid>
              <a:tr h="370840">
                <a:tc gridSpan="2">
                  <a:txBody>
                    <a:bodyPr/>
                    <a:lstStyle/>
                    <a:p>
                      <a:pPr algn="ctr"/>
                      <a:r>
                        <a:rPr lang="es-ES_tradnl" sz="1050" b="1" dirty="0" smtClean="0"/>
                        <a:t>ESMA </a:t>
                      </a:r>
                    </a:p>
                    <a:p>
                      <a:pPr algn="ctr"/>
                      <a:r>
                        <a:rPr lang="es-ES_tradnl" sz="1050" b="1" dirty="0" smtClean="0"/>
                        <a:t>(“The distributed ledger</a:t>
                      </a:r>
                      <a:r>
                        <a:rPr lang="es-ES_tradnl" sz="1050" b="1" baseline="0" dirty="0" smtClean="0"/>
                        <a:t> Technology Applied to Securities Markets”. Enero 2017) </a:t>
                      </a:r>
                      <a:endParaRPr lang="es-ES" sz="1050" b="1" dirty="0"/>
                    </a:p>
                  </a:txBody>
                  <a:tcPr>
                    <a:lnR w="12700" cap="flat" cmpd="sng" algn="ctr">
                      <a:solidFill>
                        <a:schemeClr val="accent5">
                          <a:lumMod val="75000"/>
                        </a:schemeClr>
                      </a:solidFill>
                      <a:prstDash val="solid"/>
                      <a:round/>
                      <a:headEnd type="none" w="med" len="med"/>
                      <a:tailEnd type="none" w="med" len="med"/>
                    </a:lnR>
                  </a:tcPr>
                </a:tc>
                <a:tc hMerge="1">
                  <a:txBody>
                    <a:bodyPr/>
                    <a:lstStyle/>
                    <a:p>
                      <a:endParaRPr lang="es-ES" sz="1200" dirty="0"/>
                    </a:p>
                  </a:txBody>
                  <a:tcPr/>
                </a:tc>
                <a:tc>
                  <a:txBody>
                    <a:bodyPr/>
                    <a:lstStyle/>
                    <a:p>
                      <a:pPr marL="0" algn="ctr" defTabSz="914400" rtl="0" eaLnBrk="1" latinLnBrk="0" hangingPunct="1"/>
                      <a:r>
                        <a:rPr lang="es-ES_tradnl" sz="1050" b="1" kern="1200" dirty="0" smtClean="0">
                          <a:solidFill>
                            <a:schemeClr val="lt1"/>
                          </a:solidFill>
                          <a:latin typeface="+mn-lt"/>
                          <a:ea typeface="+mn-ea"/>
                          <a:cs typeface="+mn-cs"/>
                        </a:rPr>
                        <a:t>IOSCO</a:t>
                      </a:r>
                    </a:p>
                    <a:p>
                      <a:pPr algn="ctr"/>
                      <a:r>
                        <a:rPr lang="es-ES_tradnl" sz="1050" b="1" dirty="0" smtClean="0"/>
                        <a:t>“Research</a:t>
                      </a:r>
                      <a:r>
                        <a:rPr lang="es-ES_tradnl" sz="1050" b="1" baseline="0" dirty="0" smtClean="0"/>
                        <a:t> Report on Financial Technologies (Fintech). Febrero 2017</a:t>
                      </a:r>
                      <a:endParaRPr lang="es-ES" sz="1050" b="1"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pPr algn="ctr"/>
                      <a:r>
                        <a:rPr lang="es-ES_tradnl" sz="1050" b="1" dirty="0" smtClean="0"/>
                        <a:t>Industria</a:t>
                      </a:r>
                    </a:p>
                    <a:p>
                      <a:pPr algn="ctr"/>
                      <a:r>
                        <a:rPr lang="es-ES_tradnl" sz="1050" b="1" dirty="0" smtClean="0"/>
                        <a:t>(Morgan Stanley,</a:t>
                      </a:r>
                      <a:r>
                        <a:rPr lang="es-ES_tradnl" sz="1050" b="1" baseline="0" dirty="0" smtClean="0"/>
                        <a:t> ….)</a:t>
                      </a:r>
                      <a:endParaRPr lang="es-ES" sz="1050" b="1" dirty="0"/>
                    </a:p>
                  </a:txBody>
                  <a:tcPr>
                    <a:lnL w="12700" cap="flat" cmpd="sng" algn="ctr">
                      <a:solidFill>
                        <a:schemeClr val="accent5">
                          <a:lumMod val="75000"/>
                        </a:schemeClr>
                      </a:solidFill>
                      <a:prstDash val="solid"/>
                      <a:round/>
                      <a:headEnd type="none" w="med" len="med"/>
                      <a:tailEnd type="none" w="med" len="med"/>
                    </a:lnL>
                  </a:tcPr>
                </a:tc>
              </a:tr>
              <a:tr h="370840">
                <a:tc rowSpan="4">
                  <a:txBody>
                    <a:bodyPr/>
                    <a:lstStyle/>
                    <a:p>
                      <a:r>
                        <a:rPr lang="es-ES_tradnl" sz="1050" dirty="0" smtClean="0"/>
                        <a:t>Mejorar</a:t>
                      </a:r>
                      <a:r>
                        <a:rPr lang="es-ES_tradnl" sz="1050" baseline="0" dirty="0" smtClean="0"/>
                        <a:t> la eficiencia de los procesos de post-trading</a:t>
                      </a:r>
                      <a:endParaRPr lang="es-ES" sz="1050" dirty="0"/>
                    </a:p>
                  </a:txBody>
                  <a:tcPr anchor="ctr"/>
                </a:tc>
                <a:tc>
                  <a:txBody>
                    <a:bodyPr/>
                    <a:lstStyle/>
                    <a:p>
                      <a:r>
                        <a:rPr lang="es-ES_tradnl" sz="1050" dirty="0" smtClean="0"/>
                        <a:t>Acortar</a:t>
                      </a:r>
                      <a:r>
                        <a:rPr lang="es-ES_tradnl" sz="1050" baseline="0" dirty="0" smtClean="0"/>
                        <a:t>  el plazo de “clearing&amp;settlement”  de ciertos activos </a:t>
                      </a:r>
                      <a:r>
                        <a:rPr lang="es-ES_tradnl" sz="1050" i="1" u="none" baseline="0" dirty="0" smtClean="0"/>
                        <a:t>(“…for which post-trade processes are very cumberstone today</a:t>
                      </a:r>
                      <a:r>
                        <a:rPr lang="es-ES_tradnl" sz="1050" baseline="0" dirty="0" smtClean="0"/>
                        <a:t>.”)</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Registro de propietarios de un determinado activo</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Post-trade settlement</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baseline="0" dirty="0" smtClean="0"/>
                        <a:t>“clearing&amp;settlement”  instantáneo (no siempre es el mejor método)</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Mejorar</a:t>
                      </a:r>
                      <a:r>
                        <a:rPr lang="es-ES_tradnl" sz="1050" baseline="0" dirty="0" smtClean="0"/>
                        <a:t> la eficiencia de “corporate actions”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Trade-Finance</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dirty="0" smtClean="0"/>
                        <a:t>Incrementar</a:t>
                      </a:r>
                      <a:r>
                        <a:rPr lang="es-ES_tradnl" sz="1050" baseline="0" dirty="0" smtClean="0"/>
                        <a:t> la transparencia de quienes son propietarios de ciertos activos.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Actualización del área de post-trading de equities.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Pagos Internacionales</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dirty="0" smtClean="0"/>
                        <a:t>Corporate actions.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Ciclo de vida de derivados OTC (no compensados en CCP).</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Datos de Referencia </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rowSpan="3">
                  <a:txBody>
                    <a:bodyPr/>
                    <a:lstStyle/>
                    <a:p>
                      <a:r>
                        <a:rPr lang="es-ES_tradnl" sz="1050" dirty="0" smtClean="0"/>
                        <a:t>Mejora</a:t>
                      </a:r>
                      <a:r>
                        <a:rPr lang="es-ES_tradnl" sz="1050" baseline="0" dirty="0" smtClean="0"/>
                        <a:t> del reporting y de la supervisión</a:t>
                      </a:r>
                      <a:endParaRPr lang="es-ES" sz="1050" dirty="0"/>
                    </a:p>
                  </a:txBody>
                  <a:tcPr/>
                </a:tc>
                <a:tc>
                  <a:txBody>
                    <a:bodyPr/>
                    <a:lstStyle/>
                    <a:p>
                      <a:r>
                        <a:rPr lang="es-ES_tradnl" sz="1050" dirty="0" smtClean="0"/>
                        <a:t>Información de transacciones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Préstamos</a:t>
                      </a:r>
                      <a:r>
                        <a:rPr lang="es-ES_tradnl" sz="1050" baseline="0" dirty="0" smtClean="0"/>
                        <a:t> sindicados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Información regulatoria</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200" dirty="0"/>
                    </a:p>
                  </a:txBody>
                  <a:tcPr/>
                </a:tc>
                <a:tc>
                  <a:txBody>
                    <a:bodyPr/>
                    <a:lstStyle/>
                    <a:p>
                      <a:r>
                        <a:rPr lang="es-ES_tradnl" sz="1050" dirty="0" smtClean="0"/>
                        <a:t>Información</a:t>
                      </a:r>
                      <a:r>
                        <a:rPr lang="es-ES_tradnl" sz="1050" baseline="0" dirty="0" smtClean="0"/>
                        <a:t> de riesgos de las entidades.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“Tracking” de Repo y Rehipotecación de colateral.</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200" dirty="0"/>
                    </a:p>
                  </a:txBody>
                  <a:tcPr/>
                </a:tc>
                <a:tc>
                  <a:txBody>
                    <a:bodyPr/>
                    <a:lstStyle/>
                    <a:p>
                      <a:r>
                        <a:rPr lang="es-ES_tradnl" sz="1050" dirty="0" smtClean="0"/>
                        <a:t>“Know Your</a:t>
                      </a:r>
                      <a:r>
                        <a:rPr lang="es-ES_tradnl" sz="1050" baseline="0" dirty="0" smtClean="0"/>
                        <a:t> Customer” (KYC) y “Anti-Money Laundering” (ALM)</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Trading de deuda a corto plazo</a:t>
                      </a:r>
                      <a:r>
                        <a:rPr lang="es-ES_tradnl" sz="1050" baseline="0" dirty="0" smtClean="0"/>
                        <a:t> (commercial paper)</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a:txBody>
                    <a:bodyPr/>
                    <a:lstStyle/>
                    <a:p>
                      <a:r>
                        <a:rPr lang="es-ES_tradnl" sz="1050" dirty="0" smtClean="0"/>
                        <a:t>Mayor resiliencia y disponibilidad</a:t>
                      </a:r>
                      <a:endParaRPr lang="es-ES" sz="1050" dirty="0"/>
                    </a:p>
                  </a:txBody>
                  <a:tcPr/>
                </a:tc>
                <a:tc>
                  <a:txBody>
                    <a:bodyPr/>
                    <a:lstStyle/>
                    <a:p>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Automatización KYC y AML.</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407670">
                <a:tc rowSpan="2">
                  <a:txBody>
                    <a:bodyPr/>
                    <a:lstStyle/>
                    <a:p>
                      <a:r>
                        <a:rPr lang="es-ES_tradnl" sz="1050" dirty="0" smtClean="0"/>
                        <a:t>Reducción del riesgo de contrapartida y mejora de la gestión de colateral</a:t>
                      </a:r>
                      <a:endParaRPr lang="es-ES" sz="1050" dirty="0"/>
                    </a:p>
                  </a:txBody>
                  <a:tcPr/>
                </a:tc>
                <a:tc>
                  <a:txBody>
                    <a:bodyPr/>
                    <a:lstStyle/>
                    <a:p>
                      <a:r>
                        <a:rPr lang="es-ES_tradnl" sz="1050" dirty="0" smtClean="0"/>
                        <a:t>Acortar los tiempo de liquidaciones</a:t>
                      </a:r>
                      <a:r>
                        <a:rPr lang="es-ES_tradnl" sz="1050" baseline="0" dirty="0" smtClean="0"/>
                        <a:t> de las transacciones “spot”, reduce el riesgo de liquidación.</a:t>
                      </a:r>
                      <a:endParaRPr lang="es-ES" sz="1050" dirty="0"/>
                    </a:p>
                  </a:txBody>
                  <a:tcPr>
                    <a:lnR w="12700" cap="flat" cmpd="sng" algn="ctr">
                      <a:solidFill>
                        <a:schemeClr val="accent5">
                          <a:lumMod val="75000"/>
                        </a:schemeClr>
                      </a:solidFill>
                      <a:prstDash val="solid"/>
                      <a:round/>
                      <a:headEnd type="none" w="med" len="med"/>
                      <a:tailEnd type="none" w="med" len="med"/>
                    </a:lnR>
                  </a:tcPr>
                </a:tc>
                <a:tc rowSpan="2">
                  <a:txBody>
                    <a:bodyPr/>
                    <a:lstStyle/>
                    <a:p>
                      <a:r>
                        <a:rPr lang="es-ES_tradnl" sz="1050" dirty="0" smtClean="0"/>
                        <a:t>Identificación digital </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rowSpan="2">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407670">
                <a:tc vMerge="1">
                  <a:txBody>
                    <a:bodyPr/>
                    <a:lstStyle/>
                    <a:p>
                      <a:endParaRPr lang="es-E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50" baseline="0" dirty="0" smtClean="0"/>
                        <a:t>Para transacciones a término (derivados, SFT,…) puede facilitar reconciliaciones y aumentar la “velocidad” del colateral.</a:t>
                      </a:r>
                      <a:endParaRPr lang="es-ES" sz="1050" dirty="0"/>
                    </a:p>
                  </a:txBody>
                  <a:tcPr>
                    <a:lnR w="12700" cap="flat" cmpd="sng" algn="ctr">
                      <a:solidFill>
                        <a:schemeClr val="accent5">
                          <a:lumMod val="75000"/>
                        </a:schemeClr>
                      </a:solidFill>
                      <a:prstDash val="solid"/>
                      <a:round/>
                      <a:headEnd type="none" w="med" len="med"/>
                      <a:tailEnd type="none" w="med" len="med"/>
                    </a:lnR>
                  </a:tcPr>
                </a:tc>
                <a:tc vMerge="1">
                  <a:txBody>
                    <a:bodyPr/>
                    <a:lstStyle/>
                    <a:p>
                      <a:endParaRPr lang="es-ES"/>
                    </a:p>
                  </a:txBody>
                  <a:tcPr/>
                </a:tc>
                <a:tc vMerge="1">
                  <a:txBody>
                    <a:bodyPr/>
                    <a:lstStyle/>
                    <a:p>
                      <a:endParaRPr lang="es-ES"/>
                    </a:p>
                  </a:txBody>
                  <a:tcPr/>
                </a:tc>
              </a:tr>
              <a:tr h="370840">
                <a:tc>
                  <a:txBody>
                    <a:bodyPr/>
                    <a:lstStyle/>
                    <a:p>
                      <a:r>
                        <a:rPr lang="es-ES_tradnl" sz="1050" dirty="0" smtClean="0"/>
                        <a:t>Reducción de costes operacionales</a:t>
                      </a:r>
                      <a:endParaRPr lang="es-ES" sz="1050" dirty="0"/>
                    </a:p>
                  </a:txBody>
                  <a:tcPr/>
                </a:tc>
                <a:tc>
                  <a:txBody>
                    <a:bodyPr/>
                    <a:lstStyle/>
                    <a:p>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Financiación  alternativa</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72422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85614"/>
          </a:xfrm>
        </p:spPr>
        <p:txBody>
          <a:bodyPr>
            <a:normAutofit/>
          </a:bodyPr>
          <a:lstStyle/>
          <a:p>
            <a:pPr>
              <a:buFont typeface="Arial" panose="020B0604020202020204" pitchFamily="34" charset="0"/>
              <a:buChar char="•"/>
            </a:pPr>
            <a:r>
              <a:rPr lang="es-ES_tradnl" sz="1800" dirty="0" smtClean="0"/>
              <a:t>Reto: DvP (Delivery versus Payment):</a:t>
            </a:r>
          </a:p>
          <a:p>
            <a:pPr marL="0" indent="0">
              <a:buNone/>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El caso de uso estrella: “settlement” de activos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11</a:t>
            </a:fld>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1" y="1285875"/>
            <a:ext cx="5842913" cy="232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4 Marcador de contenido"/>
          <p:cNvSpPr txBox="1">
            <a:spLocks/>
          </p:cNvSpPr>
          <p:nvPr/>
        </p:nvSpPr>
        <p:spPr>
          <a:xfrm>
            <a:off x="595687" y="3698875"/>
            <a:ext cx="7636933" cy="1528614"/>
          </a:xfrm>
          <a:prstGeom prst="rect">
            <a:avLst/>
          </a:prstGeom>
        </p:spPr>
        <p:txBody>
          <a:bodyPr vert="horz" lIns="91440" tIns="45720" rIns="91440" bIns="45720" rtlCol="0">
            <a:noAutofit/>
          </a:bodyPr>
          <a:lstStyle>
            <a:lvl1pPr marL="171450" indent="-171450" algn="l" defTabSz="914400" rtl="0" eaLnBrk="1" latinLnBrk="0" hangingPunct="1">
              <a:lnSpc>
                <a:spcPct val="90000"/>
              </a:lnSpc>
              <a:spcBef>
                <a:spcPts val="1000"/>
              </a:spcBef>
              <a:buClr>
                <a:srgbClr val="3493DB"/>
              </a:buClr>
              <a:buFont typeface="Wingdings" panose="05000000000000000000" pitchFamily="2" charset="2"/>
              <a:buChar char="ü"/>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Wingdings" panose="05000000000000000000" pitchFamily="2" charset="2"/>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Courier New" panose="02070309020205020404" pitchFamily="49" charset="0"/>
              <a:buChar char="o"/>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Tx/>
              <a:buBlip>
                <a:blip r:embed="rId3"/>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15000"/>
              <a:buFont typeface="Arial" panose="020B0604020202020204" pitchFamily="34" charset="0"/>
              <a:buChar char="•"/>
            </a:pPr>
            <a:r>
              <a:rPr lang="es-ES_tradnl" sz="1800" dirty="0" smtClean="0"/>
              <a:t>Iniciativas:</a:t>
            </a:r>
          </a:p>
          <a:p>
            <a:pPr marL="447675" lvl="1" indent="-104775">
              <a:spcBef>
                <a:spcPts val="0"/>
              </a:spcBef>
              <a:buFont typeface="Arial" panose="020B0604020202020204" pitchFamily="34" charset="0"/>
              <a:buChar char="•"/>
              <a:tabLst>
                <a:tab pos="447675" algn="l"/>
              </a:tabLst>
            </a:pPr>
            <a:r>
              <a:rPr lang="es-ES_tradnl" sz="1200" dirty="0"/>
              <a:t>“</a:t>
            </a:r>
            <a:r>
              <a:rPr lang="es-ES_tradnl" sz="1200" dirty="0" smtClean="0"/>
              <a:t>CollCo</a:t>
            </a:r>
            <a:r>
              <a:rPr lang="es-ES_tradnl" sz="1200" dirty="0"/>
              <a:t>” </a:t>
            </a:r>
            <a:r>
              <a:rPr lang="es-ES_tradnl" sz="1200" dirty="0" smtClean="0"/>
              <a:t>de Deustche Böerse y CDS for Liquidity Alliance. “Dinero” de la Banca Comercial (CoBM)</a:t>
            </a:r>
          </a:p>
          <a:p>
            <a:pPr marL="447675" lvl="1" indent="-104775">
              <a:spcBef>
                <a:spcPts val="0"/>
              </a:spcBef>
              <a:buFont typeface="Arial" panose="020B0604020202020204" pitchFamily="34" charset="0"/>
              <a:buChar char="•"/>
              <a:tabLst>
                <a:tab pos="447675" algn="l"/>
              </a:tabLst>
            </a:pPr>
            <a:r>
              <a:rPr lang="es-ES_tradnl" sz="1200" dirty="0" smtClean="0"/>
              <a:t> Utility Settlement Coin (USC) . Participantes UBS, Banco Santander, BNY Mellon, Deustche Bank, ICAP. “Dinero” digital colaterilizado con “dinero” del Banco Central.</a:t>
            </a:r>
          </a:p>
          <a:p>
            <a:pPr marL="447675" lvl="1" indent="-104775">
              <a:spcBef>
                <a:spcPts val="0"/>
              </a:spcBef>
              <a:buFont typeface="Arial" panose="020B0604020202020204" pitchFamily="34" charset="0"/>
              <a:buChar char="•"/>
              <a:tabLst>
                <a:tab pos="447675" algn="l"/>
              </a:tabLst>
            </a:pPr>
            <a:r>
              <a:rPr lang="es-ES_tradnl" sz="1200" dirty="0" smtClean="0"/>
              <a:t>Citigroup (Citicoin), SETLcoin (Goldman Sachs), …</a:t>
            </a:r>
          </a:p>
          <a:p>
            <a:pPr>
              <a:buSzPct val="115000"/>
              <a:buFont typeface="Arial" panose="020B0604020202020204" pitchFamily="34" charset="0"/>
              <a:buChar char="•"/>
            </a:pPr>
            <a:r>
              <a:rPr lang="es-ES_tradnl" sz="1800" dirty="0" smtClean="0"/>
              <a:t>Conclusiones:</a:t>
            </a:r>
          </a:p>
          <a:p>
            <a:pPr marL="447675" lvl="1" indent="-104775">
              <a:spcBef>
                <a:spcPts val="0"/>
              </a:spcBef>
              <a:buFont typeface="Arial" panose="020B0604020202020204" pitchFamily="34" charset="0"/>
              <a:buChar char="•"/>
            </a:pPr>
            <a:r>
              <a:rPr lang="es-ES_tradnl" sz="1200" dirty="0" smtClean="0"/>
              <a:t>DLT permite el T+0, pero también lo permiten otras soluciones tecnológicas.</a:t>
            </a:r>
          </a:p>
          <a:p>
            <a:pPr marL="447675" lvl="1" indent="-104775">
              <a:spcBef>
                <a:spcPts val="0"/>
              </a:spcBef>
              <a:buFont typeface="Arial" panose="020B0604020202020204" pitchFamily="34" charset="0"/>
              <a:buChar char="•"/>
            </a:pPr>
            <a:r>
              <a:rPr lang="es-ES_tradnl" sz="1200" dirty="0" smtClean="0"/>
              <a:t>La “liquidación instantánea” no siempre es “lo bueno”. Incrementa necesidades de liquidez, retrasa el netting y puede producir mayor volatilidad.</a:t>
            </a:r>
          </a:p>
          <a:p>
            <a:pPr marL="447675" lvl="1" indent="-104775">
              <a:spcBef>
                <a:spcPts val="0"/>
              </a:spcBef>
              <a:buFont typeface="Arial" panose="020B0604020202020204" pitchFamily="34" charset="0"/>
              <a:buChar char="•"/>
            </a:pPr>
            <a:r>
              <a:rPr lang="es-ES_tradnl" sz="1200" dirty="0" smtClean="0"/>
              <a:t>El problema no es sólo tecnológico, es regulatorio.</a:t>
            </a:r>
          </a:p>
          <a:p>
            <a:pPr marL="447675" lvl="1" indent="-104775">
              <a:spcBef>
                <a:spcPts val="0"/>
              </a:spcBef>
              <a:buFont typeface="Arial" panose="020B0604020202020204" pitchFamily="34" charset="0"/>
              <a:buChar char="•"/>
            </a:pPr>
            <a:r>
              <a:rPr lang="es-ES_tradnl" sz="1200" dirty="0" smtClean="0"/>
              <a:t>Aplicabilidad a corto plazo:</a:t>
            </a:r>
          </a:p>
          <a:p>
            <a:pPr lvl="2">
              <a:spcBef>
                <a:spcPts val="0"/>
              </a:spcBef>
              <a:buFont typeface="Arial" panose="020B0604020202020204" pitchFamily="34" charset="0"/>
              <a:buChar char="•"/>
            </a:pPr>
            <a:r>
              <a:rPr lang="es-ES_tradnl" sz="1200" dirty="0" smtClean="0"/>
              <a:t>Activos que tienen largos periodos de liquidación, donde el efecto de netting multilateral sea  reducido</a:t>
            </a:r>
          </a:p>
          <a:p>
            <a:pPr lvl="2">
              <a:spcBef>
                <a:spcPts val="0"/>
              </a:spcBef>
              <a:buFont typeface="Arial" panose="020B0604020202020204" pitchFamily="34" charset="0"/>
              <a:buChar char="•"/>
            </a:pPr>
            <a:r>
              <a:rPr lang="es-ES_tradnl" sz="1200" dirty="0" smtClean="0"/>
              <a:t>“T+ what you want”</a:t>
            </a:r>
          </a:p>
          <a:p>
            <a:pPr marL="342900" lvl="1" indent="0">
              <a:buNone/>
            </a:pPr>
            <a:endParaRPr lang="es-ES_tradnl" sz="1000" dirty="0" smtClean="0"/>
          </a:p>
          <a:p>
            <a:pPr marL="0" indent="0">
              <a:buFont typeface="Wingdings" panose="05000000000000000000" pitchFamily="2" charset="2"/>
              <a:buNone/>
            </a:pPr>
            <a:endParaRPr lang="es-ES" sz="1050" dirty="0"/>
          </a:p>
        </p:txBody>
      </p:sp>
    </p:spTree>
    <p:extLst>
      <p:ext uri="{BB962C8B-B14F-4D97-AF65-F5344CB8AC3E}">
        <p14:creationId xmlns:p14="http://schemas.microsoft.com/office/powerpoint/2010/main" val="3727653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147864"/>
          </a:xfrm>
        </p:spPr>
        <p:txBody>
          <a:bodyPr>
            <a:noAutofit/>
          </a:bodyPr>
          <a:lstStyle/>
          <a:p>
            <a:pPr>
              <a:buFont typeface="Arial" panose="020B0604020202020204" pitchFamily="34" charset="0"/>
              <a:buChar char="•"/>
            </a:pPr>
            <a:r>
              <a:rPr lang="es-ES_tradnl" sz="1800" dirty="0" smtClean="0"/>
              <a:t>DLT no es uno de sus objetivos estratégicos a fecha de hoy</a:t>
            </a:r>
            <a:r>
              <a:rPr lang="es-ES_tradnl" sz="1800" baseline="30000" dirty="0" smtClean="0"/>
              <a:t>1</a:t>
            </a:r>
            <a:r>
              <a:rPr lang="es-ES_tradnl" sz="1800" dirty="0" smtClean="0"/>
              <a:t>:</a:t>
            </a:r>
          </a:p>
          <a:p>
            <a:pPr lvl="1">
              <a:buFont typeface="Arial" panose="020B0604020202020204" pitchFamily="34" charset="0"/>
              <a:buChar char="•"/>
            </a:pPr>
            <a:r>
              <a:rPr lang="es-ES_tradnl" sz="1600" dirty="0" smtClean="0"/>
              <a:t>Sinergias entre TARGET2 y T2S.</a:t>
            </a:r>
          </a:p>
          <a:p>
            <a:pPr lvl="1">
              <a:buFont typeface="Arial" panose="020B0604020202020204" pitchFamily="34" charset="0"/>
              <a:buChar char="•"/>
            </a:pPr>
            <a:r>
              <a:rPr lang="es-ES_tradnl" sz="1600" dirty="0" smtClean="0"/>
              <a:t>Nuevos servicios en TARGET2. Nuevo RTGS, abiertos a cambios tecnológicos,.</a:t>
            </a:r>
          </a:p>
          <a:p>
            <a:pPr lvl="1">
              <a:buFont typeface="Arial" panose="020B0604020202020204" pitchFamily="34" charset="0"/>
              <a:buChar char="•"/>
            </a:pPr>
            <a:r>
              <a:rPr lang="es-ES_tradnl" sz="1600" dirty="0" smtClean="0"/>
              <a:t>TARGET2 con “pagos instantáneos” en B-to-B.</a:t>
            </a:r>
          </a:p>
          <a:p>
            <a:pPr lvl="1">
              <a:buFont typeface="Arial" panose="020B0604020202020204" pitchFamily="34" charset="0"/>
              <a:buChar char="•"/>
            </a:pPr>
            <a:r>
              <a:rPr lang="es-ES_tradnl" sz="1600" dirty="0" smtClean="0"/>
              <a:t>Armonización de los procesos de colaterización.  ¿Common European Collateral Management?</a:t>
            </a:r>
          </a:p>
          <a:p>
            <a:pPr>
              <a:buFont typeface="Arial" panose="020B0604020202020204" pitchFamily="34" charset="0"/>
              <a:buChar char="•"/>
            </a:pPr>
            <a:r>
              <a:rPr lang="es-ES_tradnl" sz="1800" dirty="0" smtClean="0"/>
              <a:t>Pero no están inactivos en el área:</a:t>
            </a:r>
          </a:p>
          <a:p>
            <a:pPr lvl="1">
              <a:buFont typeface="Arial" panose="020B0604020202020204" pitchFamily="34" charset="0"/>
              <a:buChar char="•"/>
            </a:pPr>
            <a:r>
              <a:rPr lang="es-ES_tradnl" sz="1600" dirty="0" smtClean="0"/>
              <a:t>Diversos documentos de posición sobre el tema (ver bibliografía).</a:t>
            </a:r>
          </a:p>
          <a:p>
            <a:pPr lvl="1">
              <a:buFont typeface="Arial" panose="020B0604020202020204" pitchFamily="34" charset="0"/>
              <a:buChar char="•"/>
            </a:pPr>
            <a:r>
              <a:rPr lang="es-ES_tradnl" sz="1600" dirty="0" smtClean="0"/>
              <a:t>Cooperación con el Banco Central de Japón.</a:t>
            </a:r>
          </a:p>
          <a:p>
            <a:pPr lvl="1">
              <a:buFont typeface="Arial" panose="020B0604020202020204" pitchFamily="34" charset="0"/>
              <a:buChar char="•"/>
            </a:pPr>
            <a:r>
              <a:rPr lang="es-ES_tradnl" sz="1600" dirty="0" smtClean="0"/>
              <a:t>Existencia de “dinero” digital del Banco Central:</a:t>
            </a:r>
          </a:p>
          <a:p>
            <a:pPr lvl="2">
              <a:buFont typeface="Arial" panose="020B0604020202020204" pitchFamily="34" charset="0"/>
              <a:buChar char="•"/>
            </a:pPr>
            <a:r>
              <a:rPr lang="es-ES_tradnl" sz="1400" dirty="0" smtClean="0"/>
              <a:t>¿sólo para participantes de TARGET2?</a:t>
            </a:r>
          </a:p>
          <a:p>
            <a:pPr lvl="2">
              <a:buFont typeface="Arial" panose="020B0604020202020204" pitchFamily="34" charset="0"/>
              <a:buChar char="•"/>
            </a:pPr>
            <a:r>
              <a:rPr lang="es-ES_tradnl" sz="1400" dirty="0" smtClean="0"/>
              <a:t>¿para cualquier persona física?</a:t>
            </a:r>
          </a:p>
          <a:p>
            <a:pPr lvl="1">
              <a:buFont typeface="Arial" panose="020B0604020202020204" pitchFamily="34" charset="0"/>
              <a:buChar char="•"/>
            </a:pPr>
            <a:r>
              <a:rPr lang="es-ES_tradnl" sz="1600" dirty="0" smtClean="0"/>
              <a:t>Catalizador de la estandarización y armonización de las diferentes tecnologías DLT:</a:t>
            </a:r>
          </a:p>
          <a:p>
            <a:pPr lvl="2">
              <a:buFont typeface="Arial" panose="020B0604020202020204" pitchFamily="34" charset="0"/>
              <a:buChar char="•"/>
            </a:pPr>
            <a:r>
              <a:rPr lang="es-ES_tradnl" sz="1400" dirty="0" smtClean="0"/>
              <a:t>Interoperabilidad entre distintas plataformas DLT.</a:t>
            </a:r>
          </a:p>
          <a:p>
            <a:pPr lvl="2">
              <a:buFont typeface="Arial" panose="020B0604020202020204" pitchFamily="34" charset="0"/>
              <a:buChar char="•"/>
            </a:pPr>
            <a:r>
              <a:rPr lang="es-ES_tradnl" sz="1400" dirty="0" smtClean="0"/>
              <a:t>Integrabilidad con sistemas tradicionales (“legacy systems”)</a:t>
            </a:r>
          </a:p>
          <a:p>
            <a:pPr lvl="1">
              <a:buFont typeface="Arial" panose="020B0604020202020204" pitchFamily="34" charset="0"/>
              <a:buChar char="•"/>
            </a:pPr>
            <a:endParaRPr lang="es-ES_tradnl" sz="1600" dirty="0" smtClean="0"/>
          </a:p>
          <a:p>
            <a:pPr marL="0" indent="0">
              <a:buNone/>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La posición de ECB</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12</a:t>
            </a:fld>
            <a:endParaRPr lang="es-ES" dirty="0" smtClean="0"/>
          </a:p>
        </p:txBody>
      </p:sp>
      <p:sp>
        <p:nvSpPr>
          <p:cNvPr id="2" name="1 CuadroTexto"/>
          <p:cNvSpPr txBox="1"/>
          <p:nvPr/>
        </p:nvSpPr>
        <p:spPr>
          <a:xfrm>
            <a:off x="389157" y="5948660"/>
            <a:ext cx="8014913" cy="400110"/>
          </a:xfrm>
          <a:prstGeom prst="rect">
            <a:avLst/>
          </a:prstGeom>
          <a:noFill/>
        </p:spPr>
        <p:txBody>
          <a:bodyPr wrap="square" rtlCol="0">
            <a:spAutoFit/>
          </a:bodyPr>
          <a:lstStyle/>
          <a:p>
            <a:pPr marL="228600" indent="-228600">
              <a:buFont typeface="+mj-lt"/>
              <a:buAutoNum type="arabicParenR"/>
            </a:pPr>
            <a:r>
              <a:rPr lang="es-ES_tradnl" sz="1000" dirty="0" smtClean="0">
                <a:solidFill>
                  <a:srgbClr val="525559"/>
                </a:solidFill>
              </a:rPr>
              <a:t>“</a:t>
            </a:r>
            <a:r>
              <a:rPr lang="es-ES_tradnl" sz="1000" i="1" dirty="0" smtClean="0">
                <a:solidFill>
                  <a:srgbClr val="525559"/>
                </a:solidFill>
              </a:rPr>
              <a:t>Distributed ledger technologies (DLT) cannot be the solution at this stage of Development but benefit of possible future use is beieng explored</a:t>
            </a:r>
            <a:r>
              <a:rPr lang="es-ES_tradnl" sz="1000" dirty="0" smtClean="0">
                <a:solidFill>
                  <a:srgbClr val="525559"/>
                </a:solidFill>
              </a:rPr>
              <a:t>” (Dirk Bullman, Adviser, Directorate General Market Infrastructure and Payments ECB. 5 May 2017)</a:t>
            </a:r>
            <a:endParaRPr lang="es-ES" sz="1000" dirty="0">
              <a:solidFill>
                <a:srgbClr val="525559"/>
              </a:solidFill>
            </a:endParaRPr>
          </a:p>
        </p:txBody>
      </p:sp>
    </p:spTree>
    <p:extLst>
      <p:ext uri="{BB962C8B-B14F-4D97-AF65-F5344CB8AC3E}">
        <p14:creationId xmlns:p14="http://schemas.microsoft.com/office/powerpoint/2010/main" val="1954967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1333795"/>
            <a:ext cx="7636933" cy="4052739"/>
          </a:xfrm>
        </p:spPr>
        <p:txBody>
          <a:bodyPr>
            <a:normAutofit/>
          </a:bodyPr>
          <a:lstStyle/>
          <a:p>
            <a:pPr>
              <a:buFont typeface="Arial" panose="020B0604020202020204" pitchFamily="34" charset="0"/>
              <a:buChar char="•"/>
            </a:pPr>
            <a:r>
              <a:rPr lang="es-ES_tradnl" sz="2400" dirty="0" smtClean="0"/>
              <a:t>Conceptualmente “blockchain” está asociado al concepto de “gross basis”.</a:t>
            </a:r>
          </a:p>
          <a:p>
            <a:pPr>
              <a:buFont typeface="Arial" panose="020B0604020202020204" pitchFamily="34" charset="0"/>
              <a:buChar char="•"/>
            </a:pPr>
            <a:r>
              <a:rPr lang="es-ES_tradnl" sz="2400" dirty="0" smtClean="0"/>
              <a:t>El “netting” es esencial en el sector:</a:t>
            </a:r>
          </a:p>
          <a:p>
            <a:pPr lvl="1">
              <a:buFont typeface="Arial" panose="020B0604020202020204" pitchFamily="34" charset="0"/>
              <a:buChar char="•"/>
            </a:pPr>
            <a:r>
              <a:rPr lang="es-ES_tradnl" dirty="0" smtClean="0"/>
              <a:t>En la liquidación de varias operaciones.</a:t>
            </a:r>
          </a:p>
          <a:p>
            <a:pPr lvl="1">
              <a:buFont typeface="Arial" panose="020B0604020202020204" pitchFamily="34" charset="0"/>
              <a:buChar char="•"/>
            </a:pPr>
            <a:r>
              <a:rPr lang="es-ES_tradnl" dirty="0" smtClean="0"/>
              <a:t>En el riesgo de contrapartida, disminución de necesidades de colateral.</a:t>
            </a:r>
          </a:p>
          <a:p>
            <a:pPr>
              <a:buFont typeface="Arial" panose="020B0604020202020204" pitchFamily="34" charset="0"/>
              <a:buChar char="•"/>
            </a:pPr>
            <a:r>
              <a:rPr lang="es-ES_tradnl" sz="2400" dirty="0" smtClean="0"/>
              <a:t>Iniciativas:</a:t>
            </a:r>
          </a:p>
          <a:p>
            <a:pPr lvl="1">
              <a:buFont typeface="Arial" panose="020B0604020202020204" pitchFamily="34" charset="0"/>
              <a:buChar char="•"/>
            </a:pPr>
            <a:r>
              <a:rPr lang="es-ES_tradnl" dirty="0" smtClean="0"/>
              <a:t>DTCC + Digital Assets.- Netting en repo (no llevados a Cámara)</a:t>
            </a:r>
          </a:p>
          <a:p>
            <a:pPr lvl="1">
              <a:buFont typeface="Arial" panose="020B0604020202020204" pitchFamily="34" charset="0"/>
              <a:buChar char="•"/>
            </a:pPr>
            <a:r>
              <a:rPr lang="es-ES_tradnl" dirty="0" smtClean="0"/>
              <a:t>CLS Bank. </a:t>
            </a:r>
          </a:p>
          <a:p>
            <a:pPr lvl="2">
              <a:buFont typeface="Arial" panose="020B0604020202020204" pitchFamily="34" charset="0"/>
              <a:buChar char="•"/>
            </a:pPr>
            <a:r>
              <a:rPr lang="es-ES_tradnl" dirty="0" smtClean="0"/>
              <a:t>Neteo de cobros/pagos para operaciones de FX en bilateral.</a:t>
            </a:r>
          </a:p>
          <a:p>
            <a:pPr lvl="2">
              <a:buFont typeface="Arial" panose="020B0604020202020204" pitchFamily="34" charset="0"/>
              <a:buChar char="•"/>
            </a:pPr>
            <a:r>
              <a:rPr lang="es-ES_tradnl" dirty="0" smtClean="0"/>
              <a:t>La renovación de su plataforma tecnológica no se va a realizar, al menos de momento, con DLT.</a:t>
            </a:r>
          </a:p>
          <a:p>
            <a:pPr lvl="1">
              <a:buFont typeface="Arial" panose="020B0604020202020204" pitchFamily="34" charset="0"/>
              <a:buChar char="•"/>
            </a:pPr>
            <a:endParaRPr lang="es-ES_tradnl" dirty="0" smtClean="0"/>
          </a:p>
          <a:p>
            <a:pPr marL="0" indent="0">
              <a:buNone/>
            </a:pPr>
            <a:endParaRPr lang="es-ES" dirty="0"/>
          </a:p>
        </p:txBody>
      </p:sp>
      <p:sp>
        <p:nvSpPr>
          <p:cNvPr id="3" name="2 Título"/>
          <p:cNvSpPr>
            <a:spLocks noGrp="1"/>
          </p:cNvSpPr>
          <p:nvPr>
            <p:ph type="title"/>
          </p:nvPr>
        </p:nvSpPr>
        <p:spPr>
          <a:xfrm>
            <a:off x="2906162" y="8485"/>
            <a:ext cx="6136083" cy="657632"/>
          </a:xfrm>
        </p:spPr>
        <p:txBody>
          <a:bodyPr/>
          <a:lstStyle/>
          <a:p>
            <a:r>
              <a:rPr lang="es-ES_tradnl" dirty="0" smtClean="0"/>
              <a:t>Otro reto: el “netting”</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13</a:t>
            </a:fld>
            <a:endParaRPr lang="es-ES" dirty="0" smtClean="0"/>
          </a:p>
        </p:txBody>
      </p:sp>
    </p:spTree>
    <p:extLst>
      <p:ext uri="{BB962C8B-B14F-4D97-AF65-F5344CB8AC3E}">
        <p14:creationId xmlns:p14="http://schemas.microsoft.com/office/powerpoint/2010/main" val="2868029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78 Rectángulo"/>
          <p:cNvSpPr/>
          <p:nvPr/>
        </p:nvSpPr>
        <p:spPr>
          <a:xfrm>
            <a:off x="371475" y="901928"/>
            <a:ext cx="7734300" cy="430365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73 Marcador de contenido"/>
          <p:cNvSpPr>
            <a:spLocks noGrp="1"/>
          </p:cNvSpPr>
          <p:nvPr>
            <p:ph sz="half" idx="1"/>
          </p:nvPr>
        </p:nvSpPr>
        <p:spPr>
          <a:xfrm>
            <a:off x="742950" y="5381972"/>
            <a:ext cx="3886200" cy="752400"/>
          </a:xfrm>
        </p:spPr>
        <p:txBody>
          <a:bodyPr>
            <a:normAutofit fontScale="55000" lnSpcReduction="20000"/>
          </a:bodyPr>
          <a:lstStyle/>
          <a:p>
            <a:pPr>
              <a:buFont typeface="Arial" panose="020B0604020202020204" pitchFamily="34" charset="0"/>
              <a:buChar char="•"/>
            </a:pPr>
            <a:r>
              <a:rPr lang="es-ES_tradnl" dirty="0" smtClean="0"/>
              <a:t>Tecnología madurando de forma acelerada.</a:t>
            </a:r>
          </a:p>
          <a:p>
            <a:pPr>
              <a:buFont typeface="Arial" panose="020B0604020202020204" pitchFamily="34" charset="0"/>
              <a:buChar char="•"/>
            </a:pPr>
            <a:r>
              <a:rPr lang="es-ES_tradnl" dirty="0" smtClean="0"/>
              <a:t>Rendimiento, mejorando.</a:t>
            </a:r>
          </a:p>
          <a:p>
            <a:pPr>
              <a:buFont typeface="Arial" panose="020B0604020202020204" pitchFamily="34" charset="0"/>
              <a:buChar char="•"/>
            </a:pPr>
            <a:r>
              <a:rPr lang="es-ES_tradnl" dirty="0" smtClean="0"/>
              <a:t>Escalabilidad.</a:t>
            </a:r>
            <a:endParaRPr lang="es-ES" dirty="0"/>
          </a:p>
        </p:txBody>
      </p:sp>
      <p:sp>
        <p:nvSpPr>
          <p:cNvPr id="3" name="2 Título"/>
          <p:cNvSpPr>
            <a:spLocks noGrp="1"/>
          </p:cNvSpPr>
          <p:nvPr>
            <p:ph type="title"/>
          </p:nvPr>
        </p:nvSpPr>
        <p:spPr/>
        <p:txBody>
          <a:bodyPr/>
          <a:lstStyle/>
          <a:p>
            <a:r>
              <a:rPr lang="es-ES_tradnl" dirty="0" smtClean="0"/>
              <a:t>Otros retos: la propia tecnología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14</a:t>
            </a:fld>
            <a:endParaRPr lang="es-ES" dirty="0" smtClean="0"/>
          </a:p>
        </p:txBody>
      </p:sp>
      <p:sp>
        <p:nvSpPr>
          <p:cNvPr id="40" name="39 CuadroTexto"/>
          <p:cNvSpPr txBox="1"/>
          <p:nvPr/>
        </p:nvSpPr>
        <p:spPr>
          <a:xfrm>
            <a:off x="2490629" y="885106"/>
            <a:ext cx="371646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smtClean="0">
                <a:ln>
                  <a:noFill/>
                </a:ln>
                <a:solidFill>
                  <a:srgbClr val="4F81BD">
                    <a:lumMod val="75000"/>
                  </a:srgbClr>
                </a:solidFill>
                <a:effectLst/>
                <a:uLnTx/>
                <a:uFillTx/>
              </a:rPr>
              <a:t>Framework of DLT for Capital Markets</a:t>
            </a:r>
          </a:p>
        </p:txBody>
      </p:sp>
      <p:sp>
        <p:nvSpPr>
          <p:cNvPr id="41" name="40 CuadroTexto"/>
          <p:cNvSpPr txBox="1"/>
          <p:nvPr/>
        </p:nvSpPr>
        <p:spPr>
          <a:xfrm>
            <a:off x="955833" y="4990142"/>
            <a:ext cx="138050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smtClean="0">
                <a:ln>
                  <a:noFill/>
                </a:ln>
                <a:solidFill>
                  <a:srgbClr val="4F81BD">
                    <a:lumMod val="75000"/>
                  </a:srgbClr>
                </a:solidFill>
                <a:effectLst/>
                <a:uLnTx/>
                <a:uFillTx/>
              </a:rPr>
              <a:t>Fuente: JPX, August 30, 2016</a:t>
            </a:r>
          </a:p>
        </p:txBody>
      </p:sp>
      <p:sp>
        <p:nvSpPr>
          <p:cNvPr id="42" name="41 Rectángulo"/>
          <p:cNvSpPr/>
          <p:nvPr/>
        </p:nvSpPr>
        <p:spPr>
          <a:xfrm>
            <a:off x="1083248" y="1956952"/>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Proof of work</a:t>
            </a:r>
          </a:p>
        </p:txBody>
      </p:sp>
      <p:sp>
        <p:nvSpPr>
          <p:cNvPr id="43" name="42 Rectángulo"/>
          <p:cNvSpPr/>
          <p:nvPr/>
        </p:nvSpPr>
        <p:spPr>
          <a:xfrm>
            <a:off x="1083248" y="4082396"/>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Decentralized and trustless</a:t>
            </a:r>
          </a:p>
        </p:txBody>
      </p:sp>
      <p:sp>
        <p:nvSpPr>
          <p:cNvPr id="44" name="43 Rectángulo"/>
          <p:cNvSpPr/>
          <p:nvPr/>
        </p:nvSpPr>
        <p:spPr>
          <a:xfrm>
            <a:off x="1083248" y="2389000"/>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Open to public</a:t>
            </a:r>
          </a:p>
        </p:txBody>
      </p:sp>
      <p:sp>
        <p:nvSpPr>
          <p:cNvPr id="45" name="44 Rectángulo"/>
          <p:cNvSpPr/>
          <p:nvPr/>
        </p:nvSpPr>
        <p:spPr>
          <a:xfrm>
            <a:off x="1083248" y="2821048"/>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High availability due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distributed nodes</a:t>
            </a:r>
          </a:p>
        </p:txBody>
      </p:sp>
      <p:sp>
        <p:nvSpPr>
          <p:cNvPr id="46" name="45 Rectángulo"/>
          <p:cNvSpPr/>
          <p:nvPr/>
        </p:nvSpPr>
        <p:spPr>
          <a:xfrm>
            <a:off x="1083248" y="3253096"/>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Data immutability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 chain structure</a:t>
            </a:r>
          </a:p>
        </p:txBody>
      </p:sp>
      <p:sp>
        <p:nvSpPr>
          <p:cNvPr id="47" name="46 Rectángulo"/>
          <p:cNvSpPr/>
          <p:nvPr/>
        </p:nvSpPr>
        <p:spPr>
          <a:xfrm>
            <a:off x="1083248" y="3677968"/>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Transaction transparency</a:t>
            </a:r>
          </a:p>
        </p:txBody>
      </p:sp>
      <p:sp>
        <p:nvSpPr>
          <p:cNvPr id="48" name="47 Rectángulo"/>
          <p:cNvSpPr/>
          <p:nvPr/>
        </p:nvSpPr>
        <p:spPr>
          <a:xfrm>
            <a:off x="1083248" y="4512237"/>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Simple and one·way transaction</a:t>
            </a:r>
          </a:p>
        </p:txBody>
      </p:sp>
      <p:sp>
        <p:nvSpPr>
          <p:cNvPr id="49" name="48 Rectángulo"/>
          <p:cNvSpPr/>
          <p:nvPr/>
        </p:nvSpPr>
        <p:spPr>
          <a:xfrm>
            <a:off x="4932040" y="1956952"/>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High speed consensus algorithm</a:t>
            </a:r>
          </a:p>
        </p:txBody>
      </p:sp>
      <p:sp>
        <p:nvSpPr>
          <p:cNvPr id="50" name="49 Rectángulo"/>
          <p:cNvSpPr/>
          <p:nvPr/>
        </p:nvSpPr>
        <p:spPr>
          <a:xfrm>
            <a:off x="4932040" y="4082396"/>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Proof of ownership due to trusted third party</a:t>
            </a:r>
          </a:p>
        </p:txBody>
      </p:sp>
      <p:sp>
        <p:nvSpPr>
          <p:cNvPr id="51" name="50 Rectángulo"/>
          <p:cNvSpPr/>
          <p:nvPr/>
        </p:nvSpPr>
        <p:spPr>
          <a:xfrm>
            <a:off x="4932040" y="2389000"/>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Trusted parties only</a:t>
            </a:r>
          </a:p>
        </p:txBody>
      </p:sp>
      <p:sp>
        <p:nvSpPr>
          <p:cNvPr id="52" name="51 Rectángulo"/>
          <p:cNvSpPr/>
          <p:nvPr/>
        </p:nvSpPr>
        <p:spPr>
          <a:xfrm>
            <a:off x="4932040" y="2821048"/>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High availability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 distributed nodes</a:t>
            </a:r>
          </a:p>
        </p:txBody>
      </p:sp>
      <p:sp>
        <p:nvSpPr>
          <p:cNvPr id="53" name="52 Rectángulo"/>
          <p:cNvSpPr/>
          <p:nvPr/>
        </p:nvSpPr>
        <p:spPr>
          <a:xfrm>
            <a:off x="4932040" y="3253096"/>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Data immutability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 chain structure</a:t>
            </a:r>
          </a:p>
        </p:txBody>
      </p:sp>
      <p:sp>
        <p:nvSpPr>
          <p:cNvPr id="54" name="53 Rectángulo"/>
          <p:cNvSpPr/>
          <p:nvPr/>
        </p:nvSpPr>
        <p:spPr>
          <a:xfrm>
            <a:off x="4932040" y="3677968"/>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Transaction kept transparency</a:t>
            </a:r>
          </a:p>
        </p:txBody>
      </p:sp>
      <p:sp>
        <p:nvSpPr>
          <p:cNvPr id="55" name="54 Rectángulo"/>
          <p:cNvSpPr/>
          <p:nvPr/>
        </p:nvSpPr>
        <p:spPr>
          <a:xfrm>
            <a:off x="4932040" y="4512237"/>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Smart contract</a:t>
            </a:r>
          </a:p>
        </p:txBody>
      </p:sp>
      <p:cxnSp>
        <p:nvCxnSpPr>
          <p:cNvPr id="56" name="55 Conector angular"/>
          <p:cNvCxnSpPr>
            <a:stCxn id="54" idx="3"/>
            <a:endCxn id="50" idx="3"/>
          </p:cNvCxnSpPr>
          <p:nvPr/>
        </p:nvCxnSpPr>
        <p:spPr>
          <a:xfrm>
            <a:off x="7164288" y="3857988"/>
            <a:ext cx="12700" cy="404428"/>
          </a:xfrm>
          <a:prstGeom prst="bentConnector3">
            <a:avLst>
              <a:gd name="adj1" fmla="val 1800000"/>
            </a:avLst>
          </a:prstGeom>
          <a:noFill/>
          <a:ln w="9525" cap="flat" cmpd="sng" algn="ctr">
            <a:solidFill>
              <a:srgbClr val="F79646">
                <a:lumMod val="50000"/>
              </a:srgbClr>
            </a:solidFill>
            <a:prstDash val="sysDash"/>
            <a:headEnd type="none" w="med" len="med"/>
            <a:tailEnd type="triangle" w="med" len="med"/>
          </a:ln>
          <a:effectLst/>
        </p:spPr>
      </p:cxnSp>
      <p:sp>
        <p:nvSpPr>
          <p:cNvPr id="57" name="56 Abrir llave"/>
          <p:cNvSpPr/>
          <p:nvPr/>
        </p:nvSpPr>
        <p:spPr>
          <a:xfrm>
            <a:off x="962185" y="3253096"/>
            <a:ext cx="121064" cy="790245"/>
          </a:xfrm>
          <a:prstGeom prst="leftBrace">
            <a:avLst>
              <a:gd name="adj1" fmla="val 83863"/>
              <a:gd name="adj2" fmla="val 50000"/>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smtClean="0">
              <a:ln>
                <a:noFill/>
              </a:ln>
              <a:solidFill>
                <a:prstClr val="black"/>
              </a:solidFill>
              <a:effectLst/>
              <a:uLnTx/>
              <a:uFillTx/>
              <a:latin typeface="Calibri"/>
              <a:ea typeface="+mn-ea"/>
              <a:cs typeface="+mn-cs"/>
            </a:endParaRPr>
          </a:p>
        </p:txBody>
      </p:sp>
      <p:cxnSp>
        <p:nvCxnSpPr>
          <p:cNvPr id="58" name="57 Conector angular"/>
          <p:cNvCxnSpPr>
            <a:stCxn id="57" idx="1"/>
            <a:endCxn id="43" idx="1"/>
          </p:cNvCxnSpPr>
          <p:nvPr/>
        </p:nvCxnSpPr>
        <p:spPr>
          <a:xfrm rot="10800000" flipH="1" flipV="1">
            <a:off x="962184" y="3648218"/>
            <a:ext cx="121063" cy="614197"/>
          </a:xfrm>
          <a:prstGeom prst="bentConnector3">
            <a:avLst>
              <a:gd name="adj1" fmla="val -188827"/>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59" name="58 Conector recto de flecha"/>
          <p:cNvCxnSpPr>
            <a:stCxn id="42" idx="3"/>
            <a:endCxn id="49" idx="1"/>
          </p:cNvCxnSpPr>
          <p:nvPr/>
        </p:nvCxnSpPr>
        <p:spPr>
          <a:xfrm>
            <a:off x="3315496" y="2136972"/>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0" name="59 Conector recto de flecha"/>
          <p:cNvCxnSpPr/>
          <p:nvPr/>
        </p:nvCxnSpPr>
        <p:spPr>
          <a:xfrm>
            <a:off x="3315496" y="2580883"/>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1" name="60 Conector recto de flecha"/>
          <p:cNvCxnSpPr/>
          <p:nvPr/>
        </p:nvCxnSpPr>
        <p:spPr>
          <a:xfrm>
            <a:off x="3315496" y="3869851"/>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2" name="61 Conector recto de flecha"/>
          <p:cNvCxnSpPr/>
          <p:nvPr/>
        </p:nvCxnSpPr>
        <p:spPr>
          <a:xfrm>
            <a:off x="3315496" y="4704120"/>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sp>
        <p:nvSpPr>
          <p:cNvPr id="63" name="62 CuadroTexto"/>
          <p:cNvSpPr txBox="1"/>
          <p:nvPr/>
        </p:nvSpPr>
        <p:spPr>
          <a:xfrm>
            <a:off x="3604234" y="1890751"/>
            <a:ext cx="1039067"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High transaction</a:t>
            </a:r>
          </a:p>
        </p:txBody>
      </p:sp>
      <p:sp>
        <p:nvSpPr>
          <p:cNvPr id="64" name="63 CuadroTexto"/>
          <p:cNvSpPr txBox="1"/>
          <p:nvPr/>
        </p:nvSpPr>
        <p:spPr>
          <a:xfrm>
            <a:off x="3588916" y="2334662"/>
            <a:ext cx="1075936"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Network security</a:t>
            </a:r>
          </a:p>
        </p:txBody>
      </p:sp>
      <p:sp>
        <p:nvSpPr>
          <p:cNvPr id="65" name="64 CuadroTexto"/>
          <p:cNvSpPr txBox="1"/>
          <p:nvPr/>
        </p:nvSpPr>
        <p:spPr>
          <a:xfrm>
            <a:off x="3618003" y="3625654"/>
            <a:ext cx="829073"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Data privacy</a:t>
            </a:r>
          </a:p>
        </p:txBody>
      </p:sp>
      <p:sp>
        <p:nvSpPr>
          <p:cNvPr id="66" name="65 CuadroTexto"/>
          <p:cNvSpPr txBox="1"/>
          <p:nvPr/>
        </p:nvSpPr>
        <p:spPr>
          <a:xfrm>
            <a:off x="3499580" y="4326040"/>
            <a:ext cx="1104790"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Complex contract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 specifications</a:t>
            </a:r>
          </a:p>
        </p:txBody>
      </p:sp>
      <p:sp>
        <p:nvSpPr>
          <p:cNvPr id="67" name="66 CuadroTexto"/>
          <p:cNvSpPr txBox="1"/>
          <p:nvPr/>
        </p:nvSpPr>
        <p:spPr>
          <a:xfrm>
            <a:off x="1689756" y="1465015"/>
            <a:ext cx="70564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Bitcoin</a:t>
            </a:r>
          </a:p>
        </p:txBody>
      </p:sp>
      <p:sp>
        <p:nvSpPr>
          <p:cNvPr id="68" name="67 CuadroTexto"/>
          <p:cNvSpPr txBox="1"/>
          <p:nvPr/>
        </p:nvSpPr>
        <p:spPr>
          <a:xfrm>
            <a:off x="3782346" y="1465015"/>
            <a:ext cx="63511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Issues</a:t>
            </a:r>
          </a:p>
        </p:txBody>
      </p:sp>
      <p:sp>
        <p:nvSpPr>
          <p:cNvPr id="69" name="68 CuadroTexto"/>
          <p:cNvSpPr txBox="1"/>
          <p:nvPr/>
        </p:nvSpPr>
        <p:spPr>
          <a:xfrm>
            <a:off x="5206355" y="1465015"/>
            <a:ext cx="193835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DLT for Capital Markets</a:t>
            </a:r>
          </a:p>
        </p:txBody>
      </p:sp>
      <p:cxnSp>
        <p:nvCxnSpPr>
          <p:cNvPr id="70" name="69 Conector recto"/>
          <p:cNvCxnSpPr/>
          <p:nvPr/>
        </p:nvCxnSpPr>
        <p:spPr>
          <a:xfrm>
            <a:off x="1083247" y="1726625"/>
            <a:ext cx="2232249" cy="0"/>
          </a:xfrm>
          <a:prstGeom prst="line">
            <a:avLst/>
          </a:prstGeom>
          <a:noFill/>
          <a:ln w="19050" cap="flat" cmpd="sng" algn="ctr">
            <a:solidFill>
              <a:srgbClr val="4F81BD">
                <a:shade val="95000"/>
                <a:satMod val="105000"/>
              </a:srgbClr>
            </a:solidFill>
            <a:prstDash val="solid"/>
          </a:ln>
          <a:effectLst/>
        </p:spPr>
      </p:cxnSp>
      <p:cxnSp>
        <p:nvCxnSpPr>
          <p:cNvPr id="71" name="70 Conector recto"/>
          <p:cNvCxnSpPr/>
          <p:nvPr/>
        </p:nvCxnSpPr>
        <p:spPr>
          <a:xfrm>
            <a:off x="3330951" y="1726625"/>
            <a:ext cx="1601089" cy="0"/>
          </a:xfrm>
          <a:prstGeom prst="line">
            <a:avLst/>
          </a:prstGeom>
          <a:noFill/>
          <a:ln w="19050" cap="flat" cmpd="sng" algn="ctr">
            <a:solidFill>
              <a:srgbClr val="4F81BD">
                <a:shade val="95000"/>
                <a:satMod val="105000"/>
              </a:srgbClr>
            </a:solidFill>
            <a:prstDash val="solid"/>
          </a:ln>
          <a:effectLst/>
        </p:spPr>
      </p:cxnSp>
      <p:cxnSp>
        <p:nvCxnSpPr>
          <p:cNvPr id="72" name="71 Conector recto"/>
          <p:cNvCxnSpPr/>
          <p:nvPr/>
        </p:nvCxnSpPr>
        <p:spPr>
          <a:xfrm>
            <a:off x="4957579" y="1726625"/>
            <a:ext cx="2232249" cy="0"/>
          </a:xfrm>
          <a:prstGeom prst="line">
            <a:avLst/>
          </a:prstGeom>
          <a:noFill/>
          <a:ln w="19050" cap="flat" cmpd="sng" algn="ctr">
            <a:solidFill>
              <a:srgbClr val="4F81BD">
                <a:shade val="95000"/>
                <a:satMod val="105000"/>
              </a:srgbClr>
            </a:solidFill>
            <a:prstDash val="solid"/>
          </a:ln>
          <a:effectLst/>
        </p:spPr>
      </p:cxnSp>
      <p:sp>
        <p:nvSpPr>
          <p:cNvPr id="81" name="73 Marcador de contenido"/>
          <p:cNvSpPr>
            <a:spLocks noGrp="1"/>
          </p:cNvSpPr>
          <p:nvPr>
            <p:ph sz="half" idx="1"/>
          </p:nvPr>
        </p:nvSpPr>
        <p:spPr>
          <a:xfrm>
            <a:off x="4263996" y="5381972"/>
            <a:ext cx="3886200" cy="752400"/>
          </a:xfrm>
        </p:spPr>
        <p:txBody>
          <a:bodyPr vert="horz" lIns="91440" tIns="45720" rIns="91440" bIns="45720" rtlCol="0">
            <a:normAutofit lnSpcReduction="10000"/>
          </a:bodyPr>
          <a:lstStyle/>
          <a:p>
            <a:pPr>
              <a:buFont typeface="Arial" panose="020B0604020202020204" pitchFamily="34" charset="0"/>
              <a:buChar char="•"/>
            </a:pPr>
            <a:r>
              <a:rPr lang="es-ES_tradnl" sz="1100" dirty="0" smtClean="0"/>
              <a:t>Estandarización, para interoperabilidad de DLT´s.</a:t>
            </a:r>
            <a:endParaRPr lang="es-ES_tradnl" sz="1100" dirty="0"/>
          </a:p>
          <a:p>
            <a:pPr>
              <a:buFont typeface="Arial" panose="020B0604020202020204" pitchFamily="34" charset="0"/>
              <a:buChar char="•"/>
            </a:pPr>
            <a:r>
              <a:rPr lang="es-ES_tradnl" sz="1100" dirty="0" smtClean="0"/>
              <a:t>Integración con los sistemas actuales.</a:t>
            </a:r>
          </a:p>
          <a:p>
            <a:pPr>
              <a:buFont typeface="Arial" panose="020B0604020202020204" pitchFamily="34" charset="0"/>
              <a:buChar char="•"/>
            </a:pPr>
            <a:r>
              <a:rPr lang="es-ES_tradnl" sz="1100" b="1" dirty="0" smtClean="0"/>
              <a:t>Privacidad, aún en DLT´s privadas</a:t>
            </a:r>
          </a:p>
          <a:p>
            <a:pPr>
              <a:buFont typeface="Arial" panose="020B0604020202020204" pitchFamily="34" charset="0"/>
              <a:buChar char="•"/>
            </a:pPr>
            <a:endParaRPr lang="es-ES" sz="1100" dirty="0"/>
          </a:p>
        </p:txBody>
      </p:sp>
    </p:spTree>
    <p:extLst>
      <p:ext uri="{BB962C8B-B14F-4D97-AF65-F5344CB8AC3E}">
        <p14:creationId xmlns:p14="http://schemas.microsoft.com/office/powerpoint/2010/main" val="381952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15</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3</a:t>
            </a:r>
          </a:p>
        </p:txBody>
      </p:sp>
      <p:sp>
        <p:nvSpPr>
          <p:cNvPr id="11" name="3 Título"/>
          <p:cNvSpPr txBox="1">
            <a:spLocks/>
          </p:cNvSpPr>
          <p:nvPr/>
        </p:nvSpPr>
        <p:spPr>
          <a:xfrm>
            <a:off x="1131133" y="2462995"/>
            <a:ext cx="6412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Aplicabilidad en la cadena de valor</a:t>
            </a:r>
            <a:endParaRPr lang="es-ES" altLang="es-ES" dirty="0"/>
          </a:p>
        </p:txBody>
      </p:sp>
    </p:spTree>
    <p:extLst>
      <p:ext uri="{BB962C8B-B14F-4D97-AF65-F5344CB8AC3E}">
        <p14:creationId xmlns:p14="http://schemas.microsoft.com/office/powerpoint/2010/main" val="2302633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54314" y="8485"/>
            <a:ext cx="6787932" cy="657632"/>
          </a:xfrm>
        </p:spPr>
        <p:txBody>
          <a:bodyPr/>
          <a:lstStyle/>
          <a:p>
            <a:r>
              <a:rPr lang="es-ES_tradnl" dirty="0" smtClean="0"/>
              <a:t>Aplicabilidad en la cadena de valor</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16</a:t>
            </a:fld>
            <a:endParaRPr lang="es-ES" dirty="0" smtClean="0"/>
          </a:p>
        </p:txBody>
      </p:sp>
      <p:sp>
        <p:nvSpPr>
          <p:cNvPr id="8" name="7 Pentágono"/>
          <p:cNvSpPr/>
          <p:nvPr/>
        </p:nvSpPr>
        <p:spPr>
          <a:xfrm>
            <a:off x="335790" y="1757562"/>
            <a:ext cx="2266427" cy="81774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Emisión</a:t>
            </a:r>
            <a:endParaRPr lang="es-ES_tradnl" dirty="0">
              <a:solidFill>
                <a:schemeClr val="bg1"/>
              </a:solidFill>
            </a:endParaRPr>
          </a:p>
        </p:txBody>
      </p:sp>
      <p:sp>
        <p:nvSpPr>
          <p:cNvPr id="9" name="8 Cheurón"/>
          <p:cNvSpPr/>
          <p:nvPr/>
        </p:nvSpPr>
        <p:spPr>
          <a:xfrm>
            <a:off x="2368450"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Trade</a:t>
            </a:r>
            <a:endParaRPr lang="es-ES_tradnl" dirty="0">
              <a:solidFill>
                <a:schemeClr val="bg1"/>
              </a:solidFill>
            </a:endParaRPr>
          </a:p>
        </p:txBody>
      </p:sp>
      <p:sp>
        <p:nvSpPr>
          <p:cNvPr id="10" name="9 Cheurón"/>
          <p:cNvSpPr/>
          <p:nvPr/>
        </p:nvSpPr>
        <p:spPr>
          <a:xfrm>
            <a:off x="4401110"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Post-Trade</a:t>
            </a:r>
            <a:endParaRPr lang="es-ES_tradnl" dirty="0">
              <a:solidFill>
                <a:schemeClr val="bg1"/>
              </a:solidFill>
            </a:endParaRPr>
          </a:p>
        </p:txBody>
      </p:sp>
      <p:sp>
        <p:nvSpPr>
          <p:cNvPr id="11" name="10 Cheurón"/>
          <p:cNvSpPr/>
          <p:nvPr/>
        </p:nvSpPr>
        <p:spPr>
          <a:xfrm>
            <a:off x="6433769"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Custody &amp; Securities Servicing</a:t>
            </a:r>
            <a:endParaRPr lang="es-ES_tradnl" dirty="0">
              <a:solidFill>
                <a:schemeClr val="bg1"/>
              </a:solidFill>
            </a:endParaRPr>
          </a:p>
        </p:txBody>
      </p:sp>
      <p:sp>
        <p:nvSpPr>
          <p:cNvPr id="12" name="11 Rectángulo"/>
          <p:cNvSpPr/>
          <p:nvPr/>
        </p:nvSpPr>
        <p:spPr>
          <a:xfrm>
            <a:off x="335789" y="2704565"/>
            <a:ext cx="1845435" cy="18598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a:solidFill>
                  <a:srgbClr val="7F8C8D"/>
                </a:solidFill>
              </a:rPr>
              <a:t>Emisión de </a:t>
            </a:r>
            <a:r>
              <a:rPr lang="es-ES_tradnl" sz="1200" dirty="0" smtClean="0">
                <a:solidFill>
                  <a:srgbClr val="7F8C8D"/>
                </a:solidFill>
              </a:rPr>
              <a:t>títulos.</a:t>
            </a:r>
            <a:endParaRPr lang="es-ES_tradnl" sz="1200" dirty="0">
              <a:solidFill>
                <a:srgbClr val="7F8C8D"/>
              </a:solidFill>
            </a:endParaRPr>
          </a:p>
          <a:p>
            <a:pPr marL="180975" indent="-180975">
              <a:buFont typeface="Arial" panose="020B0604020202020204" pitchFamily="34" charset="0"/>
              <a:buChar char="•"/>
            </a:pPr>
            <a:r>
              <a:rPr lang="es-ES_tradnl" sz="1200" dirty="0">
                <a:solidFill>
                  <a:srgbClr val="7F8C8D"/>
                </a:solidFill>
              </a:rPr>
              <a:t>Publicación de Datos </a:t>
            </a:r>
            <a:r>
              <a:rPr lang="es-ES_tradnl" sz="1200" dirty="0" smtClean="0">
                <a:solidFill>
                  <a:srgbClr val="7F8C8D"/>
                </a:solidFill>
              </a:rPr>
              <a:t>Maestros (Reference Data)</a:t>
            </a:r>
            <a:endParaRPr lang="es-ES_tradnl" sz="1200" dirty="0">
              <a:solidFill>
                <a:srgbClr val="7F8C8D"/>
              </a:solidFill>
            </a:endParaRPr>
          </a:p>
          <a:p>
            <a:pPr marL="180975" indent="-180975">
              <a:buFont typeface="Arial" panose="020B0604020202020204" pitchFamily="34" charset="0"/>
              <a:buChar char="•"/>
            </a:pPr>
            <a:r>
              <a:rPr lang="es-ES_tradnl" sz="1200" dirty="0">
                <a:solidFill>
                  <a:srgbClr val="7F8C8D"/>
                </a:solidFill>
              </a:rPr>
              <a:t>ALM, KYC / </a:t>
            </a:r>
            <a:r>
              <a:rPr lang="es-ES_tradnl" sz="1200" dirty="0" smtClean="0">
                <a:solidFill>
                  <a:srgbClr val="7F8C8D"/>
                </a:solidFill>
              </a:rPr>
              <a:t>KYCC.</a:t>
            </a:r>
            <a:endParaRPr lang="es-ES_tradnl" sz="1200" dirty="0">
              <a:solidFill>
                <a:srgbClr val="7F8C8D"/>
              </a:solidFill>
            </a:endParaRPr>
          </a:p>
          <a:p>
            <a:pPr marL="180975" indent="-180975">
              <a:buFont typeface="Arial" panose="020B0604020202020204" pitchFamily="34" charset="0"/>
              <a:buChar char="•"/>
            </a:pPr>
            <a:endParaRPr lang="es-ES_tradnl" sz="1200" dirty="0">
              <a:solidFill>
                <a:srgbClr val="7F8C8D"/>
              </a:solidFill>
            </a:endParaRPr>
          </a:p>
        </p:txBody>
      </p:sp>
      <p:sp>
        <p:nvSpPr>
          <p:cNvPr id="16" name="15 Rectángulo"/>
          <p:cNvSpPr/>
          <p:nvPr/>
        </p:nvSpPr>
        <p:spPr>
          <a:xfrm>
            <a:off x="2368450" y="2704565"/>
            <a:ext cx="1845435" cy="1859816"/>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smtClean="0">
                <a:solidFill>
                  <a:srgbClr val="7F8C8D"/>
                </a:solidFill>
              </a:rPr>
              <a:t>Representación de contratos de compra-venta.</a:t>
            </a:r>
            <a:endParaRPr lang="es-ES_tradnl" sz="1200" dirty="0">
              <a:solidFill>
                <a:srgbClr val="7F8C8D"/>
              </a:solidFill>
            </a:endParaRPr>
          </a:p>
          <a:p>
            <a:pPr marL="180975" indent="-180975">
              <a:buFont typeface="Arial" panose="020B0604020202020204" pitchFamily="34" charset="0"/>
              <a:buChar char="•"/>
            </a:pPr>
            <a:r>
              <a:rPr lang="es-ES_tradnl" sz="1200" dirty="0" smtClean="0">
                <a:solidFill>
                  <a:srgbClr val="7F8C8D"/>
                </a:solidFill>
              </a:rPr>
              <a:t>Reporting automático.</a:t>
            </a:r>
          </a:p>
          <a:p>
            <a:pPr marL="180975" indent="-180975">
              <a:buFont typeface="Arial" panose="020B0604020202020204" pitchFamily="34" charset="0"/>
              <a:buChar char="•"/>
            </a:pPr>
            <a:r>
              <a:rPr lang="es-ES_tradnl" sz="1200" dirty="0" smtClean="0">
                <a:solidFill>
                  <a:srgbClr val="7F8C8D"/>
                </a:solidFill>
              </a:rPr>
              <a:t>Trading (</a:t>
            </a:r>
            <a:r>
              <a:rPr lang="es-ES_tradnl" sz="1100" dirty="0" smtClean="0">
                <a:solidFill>
                  <a:srgbClr val="7F8C8D"/>
                </a:solidFill>
              </a:rPr>
              <a:t>activo de baja liquidez:  ciertos bonos corporativos, ciertos derivados OTC</a:t>
            </a:r>
            <a:r>
              <a:rPr lang="es-ES_tradnl" sz="1200" dirty="0" smtClean="0">
                <a:solidFill>
                  <a:srgbClr val="7F8C8D"/>
                </a:solidFill>
              </a:rPr>
              <a:t>).</a:t>
            </a:r>
          </a:p>
          <a:p>
            <a:pPr marL="180975" indent="-180975">
              <a:buFont typeface="Arial" panose="020B0604020202020204" pitchFamily="34" charset="0"/>
              <a:buChar char="•"/>
            </a:pPr>
            <a:r>
              <a:rPr lang="es-ES_tradnl" sz="1200" dirty="0" smtClean="0">
                <a:solidFill>
                  <a:srgbClr val="7F8C8D"/>
                </a:solidFill>
              </a:rPr>
              <a:t>“Audit Trial”.</a:t>
            </a:r>
            <a:endParaRPr lang="es-ES_tradnl" sz="1200" dirty="0">
              <a:solidFill>
                <a:srgbClr val="7F8C8D"/>
              </a:solidFill>
            </a:endParaRPr>
          </a:p>
          <a:p>
            <a:pPr marL="180975" indent="-180975">
              <a:buFont typeface="Arial" panose="020B0604020202020204" pitchFamily="34" charset="0"/>
              <a:buChar char="•"/>
            </a:pPr>
            <a:endParaRPr lang="es-ES_tradnl" sz="1400" dirty="0">
              <a:solidFill>
                <a:srgbClr val="7F8C8D"/>
              </a:solidFill>
            </a:endParaRPr>
          </a:p>
        </p:txBody>
      </p:sp>
      <p:sp>
        <p:nvSpPr>
          <p:cNvPr id="17" name="16 Rectángulo"/>
          <p:cNvSpPr/>
          <p:nvPr/>
        </p:nvSpPr>
        <p:spPr>
          <a:xfrm>
            <a:off x="4401110" y="2704566"/>
            <a:ext cx="1845435" cy="185981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smtClean="0">
                <a:solidFill>
                  <a:srgbClr val="7F8C8D"/>
                </a:solidFill>
              </a:rPr>
              <a:t>Reconciliación en intervinientes.</a:t>
            </a:r>
          </a:p>
          <a:p>
            <a:pPr marL="180975" indent="-180975">
              <a:buFont typeface="Arial" panose="020B0604020202020204" pitchFamily="34" charset="0"/>
              <a:buChar char="•"/>
            </a:pPr>
            <a:r>
              <a:rPr lang="es-ES_tradnl" sz="1200" dirty="0" smtClean="0">
                <a:solidFill>
                  <a:srgbClr val="7F8C8D"/>
                </a:solidFill>
              </a:rPr>
              <a:t>Proceso de liquidación (settlement”).</a:t>
            </a:r>
          </a:p>
          <a:p>
            <a:pPr marL="180975" indent="-180975">
              <a:buFont typeface="Arial" panose="020B0604020202020204" pitchFamily="34" charset="0"/>
              <a:buChar char="•"/>
            </a:pPr>
            <a:r>
              <a:rPr lang="es-ES_tradnl" sz="1200" dirty="0" smtClean="0">
                <a:solidFill>
                  <a:srgbClr val="7F8C8D"/>
                </a:solidFill>
              </a:rPr>
              <a:t>Clearing</a:t>
            </a:r>
            <a:r>
              <a:rPr lang="es-ES_tradnl" sz="1200" dirty="0">
                <a:solidFill>
                  <a:srgbClr val="7F8C8D"/>
                </a:solidFill>
              </a:rPr>
              <a:t> </a:t>
            </a:r>
            <a:r>
              <a:rPr lang="es-ES_tradnl" sz="1200" dirty="0" smtClean="0">
                <a:solidFill>
                  <a:srgbClr val="7F8C8D"/>
                </a:solidFill>
              </a:rPr>
              <a:t>de productos derivados.</a:t>
            </a:r>
          </a:p>
          <a:p>
            <a:pPr marL="180975" indent="-180975">
              <a:buFont typeface="Arial" panose="020B0604020202020204" pitchFamily="34" charset="0"/>
              <a:buChar char="•"/>
            </a:pPr>
            <a:r>
              <a:rPr lang="es-ES_tradnl" sz="1200" dirty="0" smtClean="0">
                <a:solidFill>
                  <a:srgbClr val="7F8C8D"/>
                </a:solidFill>
              </a:rPr>
              <a:t>Reconciliaciones.</a:t>
            </a:r>
            <a:endParaRPr lang="es-ES_tradnl" sz="1200" dirty="0">
              <a:solidFill>
                <a:srgbClr val="7F8C8D"/>
              </a:solidFill>
            </a:endParaRPr>
          </a:p>
          <a:p>
            <a:pPr marL="180975" indent="-180975">
              <a:buFont typeface="Arial" panose="020B0604020202020204" pitchFamily="34" charset="0"/>
              <a:buChar char="•"/>
            </a:pPr>
            <a:endParaRPr lang="es-ES_tradnl" sz="1400" dirty="0">
              <a:solidFill>
                <a:srgbClr val="7F8C8D"/>
              </a:solidFill>
            </a:endParaRPr>
          </a:p>
        </p:txBody>
      </p:sp>
      <p:sp>
        <p:nvSpPr>
          <p:cNvPr id="18" name="17 Rectángulo"/>
          <p:cNvSpPr/>
          <p:nvPr/>
        </p:nvSpPr>
        <p:spPr>
          <a:xfrm>
            <a:off x="6433769" y="2704566"/>
            <a:ext cx="1845435" cy="18598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44000" rIns="0" rtlCol="0" anchor="t" anchorCtr="0"/>
          <a:lstStyle/>
          <a:p>
            <a:pPr marL="180975" indent="-180975">
              <a:buFont typeface="Arial" panose="020B0604020202020204" pitchFamily="34" charset="0"/>
              <a:buChar char="•"/>
            </a:pPr>
            <a:r>
              <a:rPr lang="es-ES_tradnl" sz="1200" dirty="0" smtClean="0">
                <a:solidFill>
                  <a:srgbClr val="7F8C8D"/>
                </a:solidFill>
              </a:rPr>
              <a:t>Custodia. Registro.</a:t>
            </a:r>
          </a:p>
          <a:p>
            <a:pPr marL="180975" indent="-180975">
              <a:buFont typeface="Arial" panose="020B0604020202020204" pitchFamily="34" charset="0"/>
              <a:buChar char="•"/>
            </a:pPr>
            <a:r>
              <a:rPr lang="es-ES_tradnl" sz="1200" dirty="0" smtClean="0">
                <a:solidFill>
                  <a:srgbClr val="7F8C8D"/>
                </a:solidFill>
              </a:rPr>
              <a:t>Corporate actions.</a:t>
            </a:r>
          </a:p>
          <a:p>
            <a:pPr marL="180975" indent="-180975">
              <a:buFont typeface="Arial" panose="020B0604020202020204" pitchFamily="34" charset="0"/>
              <a:buChar char="•"/>
            </a:pPr>
            <a:r>
              <a:rPr lang="es-ES_tradnl" sz="1200" dirty="0" smtClean="0">
                <a:solidFill>
                  <a:srgbClr val="7F8C8D"/>
                </a:solidFill>
              </a:rPr>
              <a:t>Reporte a clientes.</a:t>
            </a:r>
          </a:p>
          <a:p>
            <a:pPr marL="180975" indent="-180975">
              <a:buFont typeface="Arial" panose="020B0604020202020204" pitchFamily="34" charset="0"/>
              <a:buChar char="•"/>
            </a:pPr>
            <a:r>
              <a:rPr lang="es-ES_tradnl" sz="1200" dirty="0" smtClean="0">
                <a:solidFill>
                  <a:srgbClr val="7F8C8D"/>
                </a:solidFill>
              </a:rPr>
              <a:t>Préstamos sindicados.</a:t>
            </a:r>
          </a:p>
          <a:p>
            <a:pPr marL="180975" indent="-180975">
              <a:buFont typeface="Arial" panose="020B0604020202020204" pitchFamily="34" charset="0"/>
              <a:buChar char="•"/>
            </a:pPr>
            <a:r>
              <a:rPr lang="es-ES_tradnl" sz="1200" dirty="0" smtClean="0">
                <a:solidFill>
                  <a:srgbClr val="7F8C8D"/>
                </a:solidFill>
              </a:rPr>
              <a:t>Pagos internacionales.</a:t>
            </a:r>
          </a:p>
          <a:p>
            <a:pPr marL="342900" indent="-342900">
              <a:buFont typeface="Arial" panose="020B0604020202020204" pitchFamily="34" charset="0"/>
              <a:buChar char="•"/>
            </a:pPr>
            <a:endParaRPr lang="es-ES_tradnl" sz="1200" dirty="0">
              <a:solidFill>
                <a:srgbClr val="7F8C8D"/>
              </a:solidFill>
            </a:endParaRPr>
          </a:p>
        </p:txBody>
      </p:sp>
      <p:sp>
        <p:nvSpPr>
          <p:cNvPr id="5" name="4 Botón de acción: Hacia delante o Siguiente">
            <a:hlinkClick r:id="rId2" action="ppaction://hlinksldjump" highlightClick="1"/>
          </p:cNvPr>
          <p:cNvSpPr/>
          <p:nvPr/>
        </p:nvSpPr>
        <p:spPr>
          <a:xfrm>
            <a:off x="1792313" y="28880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Rectángulo"/>
          <p:cNvSpPr/>
          <p:nvPr/>
        </p:nvSpPr>
        <p:spPr>
          <a:xfrm>
            <a:off x="366476" y="4700391"/>
            <a:ext cx="7912728" cy="334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Supervisión e Información a los Reguladores</a:t>
            </a:r>
            <a:endParaRPr lang="es-ES" dirty="0"/>
          </a:p>
        </p:txBody>
      </p:sp>
      <p:sp>
        <p:nvSpPr>
          <p:cNvPr id="15" name="14 Botón de acción: Hacia delante o Siguiente">
            <a:hlinkClick r:id="rId2" action="ppaction://hlinksldjump" highlightClick="1"/>
          </p:cNvPr>
          <p:cNvSpPr/>
          <p:nvPr/>
        </p:nvSpPr>
        <p:spPr>
          <a:xfrm>
            <a:off x="999833" y="341383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18 Botón de acción: Hacia delante o Siguiente">
            <a:hlinkClick r:id="" action="ppaction://hlinkshowjump?jump=nextslide" highlightClick="1"/>
          </p:cNvPr>
          <p:cNvSpPr/>
          <p:nvPr/>
        </p:nvSpPr>
        <p:spPr>
          <a:xfrm>
            <a:off x="2005431" y="5849292"/>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378062" y="5790235"/>
            <a:ext cx="1627369" cy="253916"/>
          </a:xfrm>
          <a:prstGeom prst="rect">
            <a:avLst/>
          </a:prstGeom>
          <a:noFill/>
        </p:spPr>
        <p:txBody>
          <a:bodyPr wrap="none" rtlCol="0">
            <a:spAutoFit/>
          </a:bodyPr>
          <a:lstStyle/>
          <a:p>
            <a:r>
              <a:rPr lang="es-ES_tradnl" sz="1050" dirty="0" smtClean="0">
                <a:solidFill>
                  <a:schemeClr val="bg1">
                    <a:lumMod val="50000"/>
                  </a:schemeClr>
                </a:solidFill>
              </a:rPr>
              <a:t>Análisis de cada aplicación</a:t>
            </a:r>
            <a:endParaRPr lang="es-ES" sz="1050" dirty="0">
              <a:solidFill>
                <a:schemeClr val="bg1">
                  <a:lumMod val="50000"/>
                </a:schemeClr>
              </a:solidFill>
            </a:endParaRPr>
          </a:p>
        </p:txBody>
      </p:sp>
      <p:sp>
        <p:nvSpPr>
          <p:cNvPr id="20" name="19 Botón de acción: Hacia delante o Siguiente">
            <a:hlinkClick r:id="rId3" action="ppaction://hlinksldjump" highlightClick="1"/>
          </p:cNvPr>
          <p:cNvSpPr/>
          <p:nvPr/>
        </p:nvSpPr>
        <p:spPr>
          <a:xfrm>
            <a:off x="1675279" y="3604993"/>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20 Botón de acción: Hacia delante o Siguiente">
            <a:hlinkClick r:id="rId4" action="ppaction://hlinksldjump" highlightClick="1"/>
          </p:cNvPr>
          <p:cNvSpPr/>
          <p:nvPr/>
        </p:nvSpPr>
        <p:spPr>
          <a:xfrm>
            <a:off x="3061244" y="3233403"/>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21 Botón de acción: Hacia delante o Siguiente">
            <a:hlinkClick r:id="rId5" action="ppaction://hlinksldjump" highlightClick="1"/>
          </p:cNvPr>
          <p:cNvSpPr/>
          <p:nvPr/>
        </p:nvSpPr>
        <p:spPr>
          <a:xfrm>
            <a:off x="4022166" y="3444079"/>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22 Botón de acción: Hacia delante o Siguiente">
            <a:hlinkClick r:id="rId6" action="ppaction://hlinksldjump" highlightClick="1"/>
          </p:cNvPr>
          <p:cNvSpPr/>
          <p:nvPr/>
        </p:nvSpPr>
        <p:spPr>
          <a:xfrm>
            <a:off x="5608730" y="342061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23 Botón de acción: Hacia delante o Siguiente">
            <a:hlinkClick r:id="rId7" action="ppaction://hlinksldjump" highlightClick="1"/>
          </p:cNvPr>
          <p:cNvSpPr/>
          <p:nvPr/>
        </p:nvSpPr>
        <p:spPr>
          <a:xfrm>
            <a:off x="5356880" y="378476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24 Botón de acción: Hacia delante o Siguiente">
            <a:hlinkClick r:id="rId8" action="ppaction://hlinksldjump" highlightClick="1"/>
          </p:cNvPr>
          <p:cNvSpPr/>
          <p:nvPr/>
        </p:nvSpPr>
        <p:spPr>
          <a:xfrm>
            <a:off x="5725764" y="3995441"/>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25 Botón de acción: Hacia delante o Siguiente">
            <a:hlinkClick r:id="rId9" action="ppaction://hlinksldjump" highlightClick="1"/>
          </p:cNvPr>
          <p:cNvSpPr/>
          <p:nvPr/>
        </p:nvSpPr>
        <p:spPr>
          <a:xfrm>
            <a:off x="7897870" y="28880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26 Botón de acción: Hacia delante o Siguiente">
            <a:hlinkClick r:id="rId10" action="ppaction://hlinksldjump" highlightClick="1"/>
          </p:cNvPr>
          <p:cNvSpPr/>
          <p:nvPr/>
        </p:nvSpPr>
        <p:spPr>
          <a:xfrm>
            <a:off x="7897870" y="3050080"/>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27 Botón de acción: Hacia delante o Siguiente">
            <a:hlinkClick r:id="rId11" action="ppaction://hlinksldjump" highlightClick="1"/>
          </p:cNvPr>
          <p:cNvSpPr/>
          <p:nvPr/>
        </p:nvSpPr>
        <p:spPr>
          <a:xfrm>
            <a:off x="7897870" y="32313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1567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17</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4</a:t>
            </a:r>
          </a:p>
        </p:txBody>
      </p:sp>
      <p:sp>
        <p:nvSpPr>
          <p:cNvPr id="11" name="3 Título"/>
          <p:cNvSpPr txBox="1">
            <a:spLocks/>
          </p:cNvSpPr>
          <p:nvPr/>
        </p:nvSpPr>
        <p:spPr>
          <a:xfrm>
            <a:off x="1131133" y="2462995"/>
            <a:ext cx="6539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¿Qué </a:t>
            </a:r>
            <a:r>
              <a:rPr lang="es-ES" altLang="es-ES" dirty="0" smtClean="0"/>
              <a:t>se espera </a:t>
            </a:r>
            <a:r>
              <a:rPr lang="es-ES" altLang="es-ES" dirty="0" smtClean="0"/>
              <a:t>que suceda?</a:t>
            </a:r>
            <a:endParaRPr lang="es-ES" altLang="es-ES" dirty="0"/>
          </a:p>
        </p:txBody>
      </p:sp>
    </p:spTree>
    <p:extLst>
      <p:ext uri="{BB962C8B-B14F-4D97-AF65-F5344CB8AC3E}">
        <p14:creationId xmlns:p14="http://schemas.microsoft.com/office/powerpoint/2010/main" val="2723879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7157" y="3549222"/>
            <a:ext cx="8458200" cy="24375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7 Forma libre"/>
          <p:cNvSpPr/>
          <p:nvPr/>
        </p:nvSpPr>
        <p:spPr>
          <a:xfrm>
            <a:off x="561975" y="4053002"/>
            <a:ext cx="8029575" cy="1901563"/>
          </a:xfrm>
          <a:custGeom>
            <a:avLst/>
            <a:gdLst>
              <a:gd name="connsiteX0" fmla="*/ 0 w 8029575"/>
              <a:gd name="connsiteY0" fmla="*/ 1838325 h 1901563"/>
              <a:gd name="connsiteX1" fmla="*/ 1104900 w 8029575"/>
              <a:gd name="connsiteY1" fmla="*/ 1895475 h 1901563"/>
              <a:gd name="connsiteX2" fmla="*/ 1800225 w 8029575"/>
              <a:gd name="connsiteY2" fmla="*/ 1885950 h 1901563"/>
              <a:gd name="connsiteX3" fmla="*/ 2733675 w 8029575"/>
              <a:gd name="connsiteY3" fmla="*/ 1771650 h 1901563"/>
              <a:gd name="connsiteX4" fmla="*/ 3467100 w 8029575"/>
              <a:gd name="connsiteY4" fmla="*/ 1343025 h 1901563"/>
              <a:gd name="connsiteX5" fmla="*/ 4095750 w 8029575"/>
              <a:gd name="connsiteY5" fmla="*/ 657225 h 1901563"/>
              <a:gd name="connsiteX6" fmla="*/ 4581525 w 8029575"/>
              <a:gd name="connsiteY6" fmla="*/ 371475 h 1901563"/>
              <a:gd name="connsiteX7" fmla="*/ 6286500 w 8029575"/>
              <a:gd name="connsiteY7" fmla="*/ 161925 h 1901563"/>
              <a:gd name="connsiteX8" fmla="*/ 8029575 w 8029575"/>
              <a:gd name="connsiteY8" fmla="*/ 0 h 190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5" h="1901563">
                <a:moveTo>
                  <a:pt x="0" y="1838325"/>
                </a:moveTo>
                <a:lnTo>
                  <a:pt x="1104900" y="1895475"/>
                </a:lnTo>
                <a:cubicBezTo>
                  <a:pt x="1404937" y="1903412"/>
                  <a:pt x="1528763" y="1906587"/>
                  <a:pt x="1800225" y="1885950"/>
                </a:cubicBezTo>
                <a:cubicBezTo>
                  <a:pt x="2071687" y="1865313"/>
                  <a:pt x="2455863" y="1862137"/>
                  <a:pt x="2733675" y="1771650"/>
                </a:cubicBezTo>
                <a:cubicBezTo>
                  <a:pt x="3011487" y="1681163"/>
                  <a:pt x="3240088" y="1528762"/>
                  <a:pt x="3467100" y="1343025"/>
                </a:cubicBezTo>
                <a:cubicBezTo>
                  <a:pt x="3694112" y="1157288"/>
                  <a:pt x="3910013" y="819150"/>
                  <a:pt x="4095750" y="657225"/>
                </a:cubicBezTo>
                <a:cubicBezTo>
                  <a:pt x="4281487" y="495300"/>
                  <a:pt x="4216400" y="454025"/>
                  <a:pt x="4581525" y="371475"/>
                </a:cubicBezTo>
                <a:cubicBezTo>
                  <a:pt x="4946650" y="288925"/>
                  <a:pt x="5711825" y="223837"/>
                  <a:pt x="6286500" y="161925"/>
                </a:cubicBezTo>
                <a:cubicBezTo>
                  <a:pt x="6861175" y="100013"/>
                  <a:pt x="7705725" y="30162"/>
                  <a:pt x="8029575" y="0"/>
                </a:cubicBezTo>
              </a:path>
            </a:pathLst>
          </a:custGeom>
          <a:noFill/>
          <a:ln w="28575">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p>
        </p:txBody>
      </p:sp>
      <p:sp>
        <p:nvSpPr>
          <p:cNvPr id="3" name="2 Título"/>
          <p:cNvSpPr>
            <a:spLocks noGrp="1"/>
          </p:cNvSpPr>
          <p:nvPr>
            <p:ph type="title"/>
          </p:nvPr>
        </p:nvSpPr>
        <p:spPr>
          <a:xfrm>
            <a:off x="3494638" y="8485"/>
            <a:ext cx="5547607" cy="657632"/>
          </a:xfrm>
        </p:spPr>
        <p:txBody>
          <a:bodyPr/>
          <a:lstStyle/>
          <a:p>
            <a:r>
              <a:rPr lang="es-ES_tradnl" dirty="0" smtClean="0"/>
              <a:t>4. ¿Qué se espera que suceda?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18</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Roadmap de adopción</a:t>
            </a:r>
            <a:endParaRPr lang="es-ES_tradnl" sz="1600" dirty="0">
              <a:solidFill>
                <a:schemeClr val="bg1"/>
              </a:solidFill>
            </a:endParaRPr>
          </a:p>
        </p:txBody>
      </p:sp>
      <p:sp>
        <p:nvSpPr>
          <p:cNvPr id="9" name="8 CuadroTexto"/>
          <p:cNvSpPr txBox="1"/>
          <p:nvPr/>
        </p:nvSpPr>
        <p:spPr>
          <a:xfrm>
            <a:off x="561975" y="4046406"/>
            <a:ext cx="1266825" cy="1200329"/>
          </a:xfrm>
          <a:prstGeom prst="rect">
            <a:avLst/>
          </a:prstGeom>
          <a:noFill/>
        </p:spPr>
        <p:txBody>
          <a:bodyPr wrap="square" rtlCol="0">
            <a:spAutoFit/>
          </a:bodyPr>
          <a:lstStyle/>
          <a:p>
            <a:r>
              <a:rPr lang="es-ES_tradnl" sz="1200" b="1" dirty="0" smtClean="0">
                <a:solidFill>
                  <a:srgbClr val="525559"/>
                </a:solidFill>
              </a:rPr>
              <a:t>2014-2016</a:t>
            </a:r>
          </a:p>
          <a:p>
            <a:r>
              <a:rPr lang="es-ES_tradnl" sz="1200" dirty="0" smtClean="0">
                <a:solidFill>
                  <a:srgbClr val="525559"/>
                </a:solidFill>
              </a:rPr>
              <a:t>Evaluación del valor de Blockchain en Mercados de Capitales</a:t>
            </a:r>
            <a:endParaRPr lang="es-ES_tradnl" sz="1200" dirty="0">
              <a:solidFill>
                <a:srgbClr val="525559"/>
              </a:solidFill>
            </a:endParaRPr>
          </a:p>
        </p:txBody>
      </p:sp>
      <p:sp>
        <p:nvSpPr>
          <p:cNvPr id="10" name="9 CuadroTexto"/>
          <p:cNvSpPr txBox="1"/>
          <p:nvPr/>
        </p:nvSpPr>
        <p:spPr>
          <a:xfrm>
            <a:off x="2638422" y="5039042"/>
            <a:ext cx="1266825" cy="646331"/>
          </a:xfrm>
          <a:prstGeom prst="rect">
            <a:avLst/>
          </a:prstGeom>
          <a:noFill/>
        </p:spPr>
        <p:txBody>
          <a:bodyPr wrap="square" rtlCol="0">
            <a:spAutoFit/>
          </a:bodyPr>
          <a:lstStyle/>
          <a:p>
            <a:r>
              <a:rPr lang="es-ES_tradnl" sz="1200" b="1" dirty="0" smtClean="0">
                <a:solidFill>
                  <a:srgbClr val="525559"/>
                </a:solidFill>
              </a:rPr>
              <a:t>2016-2018</a:t>
            </a:r>
          </a:p>
          <a:p>
            <a:r>
              <a:rPr lang="es-ES_tradnl" sz="1200" dirty="0" smtClean="0">
                <a:solidFill>
                  <a:srgbClr val="525559"/>
                </a:solidFill>
              </a:rPr>
              <a:t>Pruebas de Concepto</a:t>
            </a:r>
            <a:endParaRPr lang="es-ES_tradnl" sz="1200" dirty="0">
              <a:solidFill>
                <a:srgbClr val="525559"/>
              </a:solidFill>
            </a:endParaRPr>
          </a:p>
        </p:txBody>
      </p:sp>
      <p:sp>
        <p:nvSpPr>
          <p:cNvPr id="11" name="10 CuadroTexto"/>
          <p:cNvSpPr txBox="1"/>
          <p:nvPr/>
        </p:nvSpPr>
        <p:spPr>
          <a:xfrm>
            <a:off x="3905247" y="3933350"/>
            <a:ext cx="1266825" cy="830997"/>
          </a:xfrm>
          <a:prstGeom prst="rect">
            <a:avLst/>
          </a:prstGeom>
          <a:noFill/>
        </p:spPr>
        <p:txBody>
          <a:bodyPr wrap="square" rtlCol="0">
            <a:spAutoFit/>
          </a:bodyPr>
          <a:lstStyle/>
          <a:p>
            <a:r>
              <a:rPr lang="es-ES_tradnl" sz="1200" b="1" dirty="0" smtClean="0">
                <a:solidFill>
                  <a:srgbClr val="525559"/>
                </a:solidFill>
              </a:rPr>
              <a:t>2017-2020</a:t>
            </a:r>
          </a:p>
          <a:p>
            <a:r>
              <a:rPr lang="es-ES_tradnl" sz="1200" dirty="0" smtClean="0">
                <a:solidFill>
                  <a:srgbClr val="525559"/>
                </a:solidFill>
              </a:rPr>
              <a:t>Desarrollo de la infraestructura compartida</a:t>
            </a:r>
            <a:endParaRPr lang="es-ES_tradnl" sz="1200" dirty="0">
              <a:solidFill>
                <a:srgbClr val="525559"/>
              </a:solidFill>
            </a:endParaRPr>
          </a:p>
        </p:txBody>
      </p:sp>
      <p:sp>
        <p:nvSpPr>
          <p:cNvPr id="12" name="11 CuadroTexto"/>
          <p:cNvSpPr txBox="1"/>
          <p:nvPr/>
        </p:nvSpPr>
        <p:spPr>
          <a:xfrm>
            <a:off x="7200898" y="3543927"/>
            <a:ext cx="1266825" cy="646331"/>
          </a:xfrm>
          <a:prstGeom prst="rect">
            <a:avLst/>
          </a:prstGeom>
          <a:noFill/>
        </p:spPr>
        <p:txBody>
          <a:bodyPr wrap="square" rtlCol="0">
            <a:spAutoFit/>
          </a:bodyPr>
          <a:lstStyle/>
          <a:p>
            <a:r>
              <a:rPr lang="es-ES_tradnl" sz="1200" b="1" dirty="0" smtClean="0">
                <a:solidFill>
                  <a:srgbClr val="525559"/>
                </a:solidFill>
              </a:rPr>
              <a:t>2021-2025</a:t>
            </a:r>
          </a:p>
          <a:p>
            <a:r>
              <a:rPr lang="es-ES_tradnl" sz="1200" dirty="0" smtClean="0">
                <a:solidFill>
                  <a:srgbClr val="525559"/>
                </a:solidFill>
              </a:rPr>
              <a:t>Uso extensivo de la tecnología</a:t>
            </a:r>
            <a:endParaRPr lang="es-ES_tradnl" sz="1200" dirty="0">
              <a:solidFill>
                <a:srgbClr val="525559"/>
              </a:solidFill>
            </a:endParaRPr>
          </a:p>
        </p:txBody>
      </p:sp>
      <p:sp>
        <p:nvSpPr>
          <p:cNvPr id="13" name="1 Marcador de contenido"/>
          <p:cNvSpPr>
            <a:spLocks noGrp="1"/>
          </p:cNvSpPr>
          <p:nvPr>
            <p:ph sz="half" idx="2"/>
          </p:nvPr>
        </p:nvSpPr>
        <p:spPr>
          <a:xfrm>
            <a:off x="638175" y="1130708"/>
            <a:ext cx="7636933" cy="3633639"/>
          </a:xfrm>
        </p:spPr>
        <p:txBody>
          <a:bodyPr>
            <a:noAutofit/>
          </a:bodyPr>
          <a:lstStyle/>
          <a:p>
            <a:pPr marL="0" indent="0" algn="just">
              <a:buNone/>
            </a:pPr>
            <a:r>
              <a:rPr lang="es-ES_tradnl" sz="1800" dirty="0" smtClean="0"/>
              <a:t>El camino para una adopción extensiva de la tecnología pasa por una serie de etapas necesarias para: </a:t>
            </a:r>
          </a:p>
          <a:p>
            <a:pPr marL="447675" algn="just">
              <a:buFont typeface="Arial" panose="020B0604020202020204" pitchFamily="34" charset="0"/>
              <a:buChar char="•"/>
            </a:pPr>
            <a:r>
              <a:rPr lang="es-ES_tradnl" sz="1800" dirty="0" smtClean="0"/>
              <a:t>Consolidar el valor que la tecnología puede aportar a los Mercados de Capitales y sobre todo, cuantificar los beneficios.</a:t>
            </a:r>
          </a:p>
          <a:p>
            <a:pPr marL="447675" algn="just">
              <a:buFont typeface="Arial" panose="020B0604020202020204" pitchFamily="34" charset="0"/>
              <a:buChar char="•"/>
            </a:pPr>
            <a:r>
              <a:rPr lang="es-ES_tradnl" sz="1800" dirty="0" smtClean="0"/>
              <a:t>Verificar resultados de pruebas de concepto.</a:t>
            </a:r>
          </a:p>
          <a:p>
            <a:pPr marL="447675" algn="just">
              <a:buFont typeface="Arial" panose="020B0604020202020204" pitchFamily="34" charset="0"/>
              <a:buChar char="•"/>
            </a:pPr>
            <a:r>
              <a:rPr lang="es-ES_tradnl" sz="1800" dirty="0" smtClean="0"/>
              <a:t>Desarrollar infraestructuras y llegar al consenso de participantes.</a:t>
            </a:r>
          </a:p>
          <a:p>
            <a:pPr marL="447675" algn="just">
              <a:buFont typeface="Arial" panose="020B0604020202020204" pitchFamily="34" charset="0"/>
              <a:buChar char="•"/>
            </a:pPr>
            <a:r>
              <a:rPr lang="es-ES_tradnl" sz="1800" dirty="0" smtClean="0"/>
              <a:t>Extender el uso a la cadena completa.</a:t>
            </a:r>
            <a:endParaRPr lang="es-ES_tradnl" sz="1800" dirty="0"/>
          </a:p>
        </p:txBody>
      </p:sp>
      <p:sp>
        <p:nvSpPr>
          <p:cNvPr id="2" name="1 CuadroTexto"/>
          <p:cNvSpPr txBox="1"/>
          <p:nvPr/>
        </p:nvSpPr>
        <p:spPr>
          <a:xfrm>
            <a:off x="313373" y="6070403"/>
            <a:ext cx="4977645" cy="246221"/>
          </a:xfrm>
          <a:prstGeom prst="rect">
            <a:avLst/>
          </a:prstGeom>
          <a:noFill/>
        </p:spPr>
        <p:txBody>
          <a:bodyPr wrap="none" rtlCol="0">
            <a:spAutoFit/>
          </a:bodyPr>
          <a:lstStyle/>
          <a:p>
            <a:r>
              <a:rPr lang="es-ES_tradnl" sz="1000" dirty="0" smtClean="0">
                <a:solidFill>
                  <a:schemeClr val="bg1">
                    <a:lumMod val="50000"/>
                  </a:schemeClr>
                </a:solidFill>
              </a:rPr>
              <a:t>Fuente:  “Blockchain in Banking: Disruptive Threat or Tool? (Global Insigth.- Morgan Stanley)</a:t>
            </a:r>
            <a:endParaRPr lang="es-ES" sz="1000" dirty="0">
              <a:solidFill>
                <a:schemeClr val="bg1">
                  <a:lumMod val="50000"/>
                </a:schemeClr>
              </a:solidFill>
            </a:endParaRPr>
          </a:p>
        </p:txBody>
      </p:sp>
    </p:spTree>
    <p:extLst>
      <p:ext uri="{BB962C8B-B14F-4D97-AF65-F5344CB8AC3E}">
        <p14:creationId xmlns:p14="http://schemas.microsoft.com/office/powerpoint/2010/main" val="407041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2"/>
          </p:nvPr>
        </p:nvSpPr>
        <p:spPr/>
        <p:txBody>
          <a:bodyPr>
            <a:noAutofit/>
          </a:bodyPr>
          <a:lstStyle/>
          <a:p>
            <a:pPr marL="0" indent="0">
              <a:buNone/>
            </a:pPr>
            <a:r>
              <a:rPr lang="es-ES_tradnl" dirty="0" smtClean="0"/>
              <a:t>Para que se realice una plena adopción en el futuro de la tecnología, es necesario comenzar a dar una serie de pasos, con el fin de probar, aprender y conseguir el compromiso y sobre todo, consenso, de todos los participantes.</a:t>
            </a:r>
          </a:p>
          <a:p>
            <a:pPr>
              <a:buFont typeface="Wingdings" panose="05000000000000000000" pitchFamily="2" charset="2"/>
              <a:buChar char="§"/>
            </a:pPr>
            <a:r>
              <a:rPr lang="es-ES_tradnl" dirty="0" smtClean="0"/>
              <a:t>Trabajar en pruebas de concepto concretas.</a:t>
            </a:r>
          </a:p>
          <a:p>
            <a:pPr>
              <a:buFont typeface="Wingdings" panose="05000000000000000000" pitchFamily="2" charset="2"/>
              <a:buChar char="§"/>
            </a:pPr>
            <a:r>
              <a:rPr lang="es-ES_tradnl" dirty="0" smtClean="0"/>
              <a:t>Cuantificar los costes operacionales actuales y determinar los ahorros por la incorporación de Blockchain</a:t>
            </a:r>
          </a:p>
          <a:p>
            <a:pPr>
              <a:buFont typeface="Wingdings" panose="05000000000000000000" pitchFamily="2" charset="2"/>
              <a:buChar char="§"/>
            </a:pPr>
            <a:r>
              <a:rPr lang="es-ES_tradnl" dirty="0" smtClean="0"/>
              <a:t>Búsqueda del compromiso extensivo del Sector, tratando de concretar un comportamiento colectivo</a:t>
            </a:r>
          </a:p>
          <a:p>
            <a:pPr>
              <a:buFont typeface="Wingdings" panose="05000000000000000000" pitchFamily="2" charset="2"/>
              <a:buChar char="§"/>
            </a:pPr>
            <a:r>
              <a:rPr lang="es-ES_tradnl" dirty="0" smtClean="0"/>
              <a:t>Participación en prototipos y adoptar una postura de aprendizaje por ejecución y resultados.</a:t>
            </a:r>
          </a:p>
          <a:p>
            <a:pPr>
              <a:buFont typeface="Wingdings" panose="05000000000000000000" pitchFamily="2" charset="2"/>
              <a:buChar char="§"/>
            </a:pPr>
            <a:r>
              <a:rPr lang="es-ES_tradnl" dirty="0" smtClean="0"/>
              <a:t>Preparar los argumentos para los reguladores y supervisores.</a:t>
            </a:r>
            <a:endParaRPr lang="es-ES_tradnl" dirty="0"/>
          </a:p>
        </p:txBody>
      </p:sp>
      <p:sp>
        <p:nvSpPr>
          <p:cNvPr id="3" name="2 Título"/>
          <p:cNvSpPr>
            <a:spLocks noGrp="1"/>
          </p:cNvSpPr>
          <p:nvPr>
            <p:ph type="title"/>
          </p:nvPr>
        </p:nvSpPr>
        <p:spPr>
          <a:xfrm>
            <a:off x="3494638" y="8485"/>
            <a:ext cx="5547607" cy="657632"/>
          </a:xfrm>
        </p:spPr>
        <p:txBody>
          <a:bodyPr/>
          <a:lstStyle/>
          <a:p>
            <a:r>
              <a:rPr lang="es-ES_tradnl" dirty="0" smtClean="0"/>
              <a:t>4. ¿Qué se espera que suceda?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19</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Pasos concretos</a:t>
            </a:r>
            <a:endParaRPr lang="es-ES_tradnl" sz="1600" dirty="0">
              <a:solidFill>
                <a:schemeClr val="bg1"/>
              </a:solidFill>
            </a:endParaRPr>
          </a:p>
        </p:txBody>
      </p:sp>
    </p:spTree>
    <p:extLst>
      <p:ext uri="{BB962C8B-B14F-4D97-AF65-F5344CB8AC3E}">
        <p14:creationId xmlns:p14="http://schemas.microsoft.com/office/powerpoint/2010/main" val="80104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91" y="816832"/>
            <a:ext cx="3301999" cy="754915"/>
          </a:xfrm>
        </p:spPr>
        <p:txBody>
          <a:bodyPr/>
          <a:lstStyle/>
          <a:p>
            <a:r>
              <a:rPr lang="es-ES_tradnl" dirty="0"/>
              <a:t>Í</a:t>
            </a:r>
            <a:r>
              <a:rPr lang="es-ES_tradnl" dirty="0" smtClean="0"/>
              <a:t>ndice</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a:t>
            </a:fld>
            <a:endParaRPr lang="es-ES" dirty="0" smtClean="0"/>
          </a:p>
        </p:txBody>
      </p:sp>
      <p:pic>
        <p:nvPicPr>
          <p:cNvPr id="6" name="Picture 6" descr="D:\Proyectos\INSIGHT 360\Desarrollo de negocio\Thankium\Rebranding Finales\LOGOS\ORIGAMIS\origami img_aux\CAS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49" y="4699643"/>
            <a:ext cx="1486539" cy="1134880"/>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1663241" y="2222025"/>
            <a:ext cx="6040772" cy="2693045"/>
          </a:xfrm>
          <a:prstGeom prst="rect">
            <a:avLst/>
          </a:prstGeom>
          <a:noFill/>
        </p:spPr>
        <p:txBody>
          <a:bodyPr wrap="square" rtlCol="0">
            <a:spAutoFit/>
          </a:bodyPr>
          <a:lstStyle/>
          <a:p>
            <a:pPr marL="457200" indent="-457200">
              <a:spcBef>
                <a:spcPts val="600"/>
              </a:spcBef>
              <a:buFont typeface="+mj-lt"/>
              <a:buAutoNum type="arabicPeriod"/>
            </a:pPr>
            <a:r>
              <a:rPr lang="es-ES" sz="2400" b="1" dirty="0">
                <a:solidFill>
                  <a:srgbClr val="525559"/>
                </a:solidFill>
              </a:rPr>
              <a:t>Revisión de los </a:t>
            </a:r>
            <a:r>
              <a:rPr lang="es-ES" sz="2400" b="1" dirty="0" smtClean="0">
                <a:solidFill>
                  <a:srgbClr val="525559"/>
                </a:solidFill>
              </a:rPr>
              <a:t>conceptos.</a:t>
            </a:r>
            <a:endParaRPr lang="es-ES" sz="2000" b="1" dirty="0" smtClean="0">
              <a:solidFill>
                <a:srgbClr val="525559"/>
              </a:solidFill>
            </a:endParaRPr>
          </a:p>
          <a:p>
            <a:pPr marL="457200" indent="-457200">
              <a:spcBef>
                <a:spcPts val="600"/>
              </a:spcBef>
              <a:buFont typeface="+mj-lt"/>
              <a:buAutoNum type="arabicPeriod"/>
            </a:pPr>
            <a:r>
              <a:rPr lang="es-ES" sz="2400" b="1" dirty="0">
                <a:solidFill>
                  <a:srgbClr val="525559"/>
                </a:solidFill>
              </a:rPr>
              <a:t>Aplicabilidad en el </a:t>
            </a:r>
            <a:r>
              <a:rPr lang="es-ES" sz="2400" b="1" dirty="0" smtClean="0">
                <a:solidFill>
                  <a:srgbClr val="525559"/>
                </a:solidFill>
              </a:rPr>
              <a:t>Sector.</a:t>
            </a:r>
          </a:p>
          <a:p>
            <a:pPr marL="457200" indent="-457200">
              <a:spcBef>
                <a:spcPts val="600"/>
              </a:spcBef>
              <a:buFont typeface="+mj-lt"/>
              <a:buAutoNum type="arabicPeriod"/>
            </a:pPr>
            <a:r>
              <a:rPr lang="es-ES" sz="2400" b="1" dirty="0" smtClean="0">
                <a:solidFill>
                  <a:srgbClr val="525559"/>
                </a:solidFill>
              </a:rPr>
              <a:t>Aplicabilidad </a:t>
            </a:r>
            <a:r>
              <a:rPr lang="es-ES" sz="2400" b="1" dirty="0">
                <a:solidFill>
                  <a:srgbClr val="525559"/>
                </a:solidFill>
              </a:rPr>
              <a:t>en la cadena de </a:t>
            </a:r>
            <a:r>
              <a:rPr lang="es-ES" sz="2400" b="1" dirty="0" smtClean="0">
                <a:solidFill>
                  <a:srgbClr val="525559"/>
                </a:solidFill>
              </a:rPr>
              <a:t>valor.</a:t>
            </a:r>
            <a:endParaRPr lang="es-ES" sz="2400" b="1" dirty="0">
              <a:solidFill>
                <a:srgbClr val="525559"/>
              </a:solidFill>
            </a:endParaRPr>
          </a:p>
          <a:p>
            <a:pPr marL="457200" indent="-457200">
              <a:spcBef>
                <a:spcPts val="600"/>
              </a:spcBef>
              <a:buFont typeface="+mj-lt"/>
              <a:buAutoNum type="arabicPeriod"/>
            </a:pPr>
            <a:r>
              <a:rPr lang="es-ES" sz="2400" b="1" dirty="0" smtClean="0">
                <a:solidFill>
                  <a:srgbClr val="525559"/>
                </a:solidFill>
              </a:rPr>
              <a:t>¿Qué se espera </a:t>
            </a:r>
            <a:r>
              <a:rPr lang="es-ES" sz="2400" b="1" smtClean="0">
                <a:solidFill>
                  <a:srgbClr val="525559"/>
                </a:solidFill>
              </a:rPr>
              <a:t>que suceda?</a:t>
            </a:r>
            <a:endParaRPr lang="es-ES" sz="2400" b="1" dirty="0" smtClean="0">
              <a:solidFill>
                <a:srgbClr val="525559"/>
              </a:solidFill>
            </a:endParaRPr>
          </a:p>
          <a:p>
            <a:pPr marL="457200" indent="-457200">
              <a:spcBef>
                <a:spcPts val="600"/>
              </a:spcBef>
              <a:buFont typeface="+mj-lt"/>
              <a:buAutoNum type="arabicPeriod"/>
            </a:pPr>
            <a:r>
              <a:rPr lang="es-ES" sz="2400" b="1" dirty="0" smtClean="0">
                <a:solidFill>
                  <a:srgbClr val="525559"/>
                </a:solidFill>
              </a:rPr>
              <a:t>Anexos</a:t>
            </a:r>
          </a:p>
          <a:p>
            <a:pPr marL="457200" indent="-457200">
              <a:spcBef>
                <a:spcPts val="600"/>
              </a:spcBef>
              <a:buFont typeface="+mj-lt"/>
              <a:buAutoNum type="arabicPeriod"/>
            </a:pPr>
            <a:r>
              <a:rPr lang="es-ES" sz="2400" b="1" dirty="0" smtClean="0">
                <a:solidFill>
                  <a:srgbClr val="525559"/>
                </a:solidFill>
              </a:rPr>
              <a:t>Bibliografía</a:t>
            </a:r>
            <a:endParaRPr lang="es-ES_tradnl" sz="2400" b="1" dirty="0" smtClean="0">
              <a:solidFill>
                <a:srgbClr val="525559"/>
              </a:solidFill>
            </a:endParaRPr>
          </a:p>
        </p:txBody>
      </p:sp>
      <p:grpSp>
        <p:nvGrpSpPr>
          <p:cNvPr id="8" name="7 Grupo"/>
          <p:cNvGrpSpPr/>
          <p:nvPr/>
        </p:nvGrpSpPr>
        <p:grpSpPr>
          <a:xfrm>
            <a:off x="6993493" y="1641146"/>
            <a:ext cx="1441590" cy="1247894"/>
            <a:chOff x="4262798" y="3805458"/>
            <a:chExt cx="1421584" cy="1246865"/>
          </a:xfrm>
        </p:grpSpPr>
        <p:pic>
          <p:nvPicPr>
            <p:cNvPr id="9" name="Picture 5" descr="D:\Proyectos\INSIGHT 360\Desarrollo de negocio\Thankium\Rebranding Finales\LOGOS\ORIGAMIS\origami img_aux\CARPINTE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888" y="3891522"/>
              <a:ext cx="890494" cy="11608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D:\Proyectos\INSIGHT 360\Desarrollo de negocio\Thankium\Rebranding Finales\LOGOS\ORIGAMIS\origami img_aux\CARPINTE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798" y="3805458"/>
              <a:ext cx="890494" cy="1160801"/>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7" descr="D:\Proyectos\INSIGHT 360\Desarrollo de negocio\Thankium\Rebranding Finales\LOGOS\ORIGAMIS\origami img_aux\ELEFAN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63" y="4783251"/>
            <a:ext cx="1922680" cy="96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625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20</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5</a:t>
            </a: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Anexos</a:t>
            </a:r>
            <a:endParaRPr lang="es-ES" altLang="es-ES" dirty="0"/>
          </a:p>
        </p:txBody>
      </p:sp>
    </p:spTree>
    <p:extLst>
      <p:ext uri="{BB962C8B-B14F-4D97-AF65-F5344CB8AC3E}">
        <p14:creationId xmlns:p14="http://schemas.microsoft.com/office/powerpoint/2010/main" val="292707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quarter" idx="14"/>
          </p:nvPr>
        </p:nvSpPr>
        <p:spPr>
          <a:xfrm>
            <a:off x="5781675" y="751531"/>
            <a:ext cx="3362325" cy="429091"/>
          </a:xfrm>
          <a:solidFill>
            <a:srgbClr val="95A5A6"/>
          </a:solidFill>
        </p:spPr>
        <p:txBody>
          <a:bodyPr vert="horz" lIns="91440" tIns="45720" rIns="91440" bIns="45720" rtlCol="0" anchor="ctr" anchorCtr="0">
            <a:noAutofit/>
          </a:bodyPr>
          <a:lstStyle/>
          <a:p>
            <a:r>
              <a:rPr lang="es-ES_tradnl" sz="1600" dirty="0"/>
              <a:t>Emisión de </a:t>
            </a:r>
            <a:r>
              <a:rPr lang="es-ES_tradnl" sz="1600" dirty="0" smtClean="0"/>
              <a:t>títulos y datos maestros</a:t>
            </a:r>
            <a:endParaRPr lang="es-ES_tradnl" sz="1600" dirty="0"/>
          </a:p>
        </p:txBody>
      </p:sp>
      <p:sp>
        <p:nvSpPr>
          <p:cNvPr id="3" name="2 Título"/>
          <p:cNvSpPr>
            <a:spLocks noGrp="1"/>
          </p:cNvSpPr>
          <p:nvPr>
            <p:ph type="title"/>
          </p:nvPr>
        </p:nvSpPr>
        <p:spPr>
          <a:xfrm>
            <a:off x="2426330" y="8485"/>
            <a:ext cx="6615916" cy="657632"/>
          </a:xfrm>
        </p:spPr>
        <p:txBody>
          <a:bodyPr/>
          <a:lstStyle/>
          <a:p>
            <a:r>
              <a:rPr lang="es-ES_tradnl" dirty="0" smtClean="0"/>
              <a:t>Aplicación en Pre-Trade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21</a:t>
            </a:fld>
            <a:endParaRPr lang="es-ES" dirty="0" smtClean="0"/>
          </a:p>
        </p:txBody>
      </p:sp>
      <p:graphicFrame>
        <p:nvGraphicFramePr>
          <p:cNvPr id="11" name="10 Tabla"/>
          <p:cNvGraphicFramePr>
            <a:graphicFrameLocks noGrp="1"/>
          </p:cNvGraphicFramePr>
          <p:nvPr>
            <p:extLst>
              <p:ext uri="{D42A27DB-BD31-4B8C-83A1-F6EECF244321}">
                <p14:modId xmlns:p14="http://schemas.microsoft.com/office/powerpoint/2010/main" val="1677245844"/>
              </p:ext>
            </p:extLst>
          </p:nvPr>
        </p:nvGraphicFramePr>
        <p:xfrm>
          <a:off x="333374" y="1235077"/>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Sustituye los documentos físicos por un título completamente digitalizado.</a:t>
                      </a: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Válido para la emisión pública y privada de títulos.</a:t>
                      </a: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Cada título</a:t>
                      </a:r>
                      <a:r>
                        <a:rPr lang="es-ES_tradnl" sz="1600" b="0" kern="1200" baseline="0" dirty="0" smtClean="0">
                          <a:solidFill>
                            <a:srgbClr val="7F8C8D"/>
                          </a:solidFill>
                          <a:latin typeface="+mn-lt"/>
                          <a:ea typeface="+mn-ea"/>
                          <a:cs typeface="+mn-cs"/>
                        </a:rPr>
                        <a:t> emitido incluye un identificador único.</a:t>
                      </a:r>
                      <a:endParaRPr lang="es-ES_tradnl" sz="1600" b="0" kern="1200" dirty="0" smtClean="0">
                        <a:solidFill>
                          <a:srgbClr val="7F8C8D"/>
                        </a:solidFill>
                        <a:latin typeface="+mn-lt"/>
                        <a:ea typeface="+mn-ea"/>
                        <a:cs typeface="+mn-cs"/>
                      </a:endParaRP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La</a:t>
                      </a:r>
                      <a:r>
                        <a:rPr lang="es-ES_tradnl" sz="1600" b="0" kern="1200" baseline="0" dirty="0" smtClean="0">
                          <a:solidFill>
                            <a:srgbClr val="7F8C8D"/>
                          </a:solidFill>
                          <a:latin typeface="+mn-lt"/>
                          <a:ea typeface="+mn-ea"/>
                          <a:cs typeface="+mn-cs"/>
                        </a:rPr>
                        <a:t> emisión de un título digital puede incluir la definición completa del título, incluyendo el ciclo de vida post-trading mediante el uso de Smart Contracts.</a:t>
                      </a:r>
                    </a:p>
                    <a:p>
                      <a:pPr marL="266700" lvl="1" indent="-180975" algn="l" defTabSz="914400" rtl="0" eaLnBrk="1" latinLnBrk="0" hangingPunct="1">
                        <a:buFont typeface="Arial" panose="020B0604020202020204" pitchFamily="34" charset="0"/>
                        <a:buChar char="•"/>
                      </a:pPr>
                      <a:r>
                        <a:rPr lang="es-ES_tradnl" sz="1600" b="0" kern="1200" baseline="0" dirty="0" smtClean="0">
                          <a:solidFill>
                            <a:srgbClr val="7F8C8D"/>
                          </a:solidFill>
                          <a:latin typeface="+mn-lt"/>
                          <a:ea typeface="+mn-ea"/>
                          <a:cs typeface="+mn-cs"/>
                        </a:rPr>
                        <a:t>Una vez emitido y validado un título, permite la ejecución de contratos de compra-venta directamente.</a:t>
                      </a:r>
                    </a:p>
                    <a:p>
                      <a:pPr marL="266700" lvl="1" indent="-180975" algn="l" defTabSz="914400" rtl="0" eaLnBrk="1" latinLnBrk="0" hangingPunct="1">
                        <a:buFont typeface="Arial" panose="020B0604020202020204" pitchFamily="34" charset="0"/>
                        <a:buChar char="•"/>
                      </a:pPr>
                      <a:r>
                        <a:rPr lang="es-ES_tradnl" sz="1600" b="0" kern="1200" baseline="0" dirty="0" smtClean="0">
                          <a:solidFill>
                            <a:srgbClr val="7F8C8D"/>
                          </a:solidFill>
                          <a:latin typeface="+mn-lt"/>
                          <a:ea typeface="+mn-ea"/>
                          <a:cs typeface="+mn-cs"/>
                        </a:rPr>
                        <a:t>Establecimiento adecuado de permisos para la correcta visualización de datos maestros.</a:t>
                      </a:r>
                      <a:endParaRPr lang="es-ES_tradnl" sz="1600" b="0" kern="1200" dirty="0">
                        <a:solidFill>
                          <a:srgbClr val="7F8C8D"/>
                        </a:solidFill>
                        <a:latin typeface="+mn-lt"/>
                        <a:ea typeface="+mn-ea"/>
                        <a:cs typeface="+mn-cs"/>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Incremento de la transparencia, audit-trail disponible.</a:t>
                      </a:r>
                    </a:p>
                    <a:p>
                      <a:pPr marL="266700" lvl="1" indent="-180975">
                        <a:buFont typeface="Arial" panose="020B0604020202020204" pitchFamily="34" charset="0"/>
                        <a:buChar char="•"/>
                      </a:pPr>
                      <a:r>
                        <a:rPr lang="es-ES_tradnl" sz="1600" b="0" dirty="0" smtClean="0">
                          <a:solidFill>
                            <a:srgbClr val="7F8C8D"/>
                          </a:solidFill>
                        </a:rPr>
                        <a:t>Disminución de riesgos al eliminar procesos manuales.</a:t>
                      </a:r>
                    </a:p>
                    <a:p>
                      <a:pPr marL="266700" lvl="1" indent="-180975">
                        <a:buFont typeface="Arial" panose="020B0604020202020204" pitchFamily="34" charset="0"/>
                        <a:buChar char="•"/>
                      </a:pPr>
                      <a:r>
                        <a:rPr lang="es-ES_tradnl" sz="1600" b="0" dirty="0" smtClean="0">
                          <a:solidFill>
                            <a:srgbClr val="7F8C8D"/>
                          </a:solidFill>
                        </a:rPr>
                        <a:t>Existe una única copia con los detalles del título emitido.</a:t>
                      </a:r>
                    </a:p>
                    <a:p>
                      <a:pPr marL="266700" lvl="1" indent="-180975">
                        <a:buFont typeface="Arial" panose="020B0604020202020204" pitchFamily="34" charset="0"/>
                        <a:buChar char="•"/>
                      </a:pPr>
                      <a:r>
                        <a:rPr lang="es-ES_tradnl" sz="1600" b="0" dirty="0" smtClean="0">
                          <a:solidFill>
                            <a:srgbClr val="7F8C8D"/>
                          </a:solidFill>
                        </a:rPr>
                        <a:t>Una vez se ha validado la emisión de un nuevo título, queda registrada automáticamente su propiedad.</a:t>
                      </a:r>
                    </a:p>
                    <a:p>
                      <a:pPr marL="266700" lvl="1" indent="-180975">
                        <a:buFont typeface="Arial" panose="020B0604020202020204" pitchFamily="34" charset="0"/>
                        <a:buChar char="•"/>
                      </a:pPr>
                      <a:r>
                        <a:rPr lang="es-ES_tradnl" sz="1600" b="0" dirty="0" smtClean="0">
                          <a:solidFill>
                            <a:srgbClr val="7F8C8D"/>
                          </a:solidFill>
                        </a:rPr>
                        <a:t>Permite la publicación automática de los</a:t>
                      </a:r>
                      <a:r>
                        <a:rPr lang="es-ES_tradnl" sz="1600" b="0" baseline="0" dirty="0" smtClean="0">
                          <a:solidFill>
                            <a:srgbClr val="7F8C8D"/>
                          </a:solidFill>
                        </a:rPr>
                        <a:t> datos maestros de cada título, eliminando duplicidades y errores operativos.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Toda la información puede ser compartida con reguladores en tiempo real.</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Definir quien puede</a:t>
                      </a:r>
                      <a:r>
                        <a:rPr lang="es-ES_tradnl" sz="1600" b="0" baseline="0" dirty="0" smtClean="0">
                          <a:solidFill>
                            <a:srgbClr val="7F8C8D"/>
                          </a:solidFill>
                        </a:rPr>
                        <a:t> emitir un título.</a:t>
                      </a:r>
                    </a:p>
                    <a:p>
                      <a:pPr marL="266700" lvl="1" indent="-180975">
                        <a:buFont typeface="Arial" panose="020B0604020202020204" pitchFamily="34" charset="0"/>
                        <a:buChar char="•"/>
                      </a:pPr>
                      <a:r>
                        <a:rPr lang="es-ES_tradnl" sz="1600" b="0" baseline="0" dirty="0" smtClean="0">
                          <a:solidFill>
                            <a:srgbClr val="7F8C8D"/>
                          </a:solidFill>
                        </a:rPr>
                        <a:t>Definir quien puede validar la emisión de un título.</a:t>
                      </a:r>
                    </a:p>
                    <a:p>
                      <a:pPr marL="266700" lvl="1" indent="-180975">
                        <a:buFont typeface="Arial" panose="020B0604020202020204" pitchFamily="34" charset="0"/>
                        <a:buChar char="•"/>
                      </a:pPr>
                      <a:r>
                        <a:rPr lang="es-ES_tradnl" sz="1600" b="0" baseline="0" dirty="0" smtClean="0">
                          <a:solidFill>
                            <a:srgbClr val="7F8C8D"/>
                          </a:solidFill>
                        </a:rPr>
                        <a:t>Definir la estandarización de la información contenida en cada título.</a:t>
                      </a:r>
                    </a:p>
                    <a:p>
                      <a:pPr marL="266700" lvl="1" indent="-180975">
                        <a:buFont typeface="Arial" panose="020B0604020202020204" pitchFamily="34" charset="0"/>
                        <a:buChar char="•"/>
                      </a:pPr>
                      <a:r>
                        <a:rPr lang="es-ES_tradnl" sz="1600" b="0" baseline="0" dirty="0" smtClean="0">
                          <a:solidFill>
                            <a:srgbClr val="7F8C8D"/>
                          </a:solidFill>
                        </a:rPr>
                        <a:t>Verificación del impacto regulatorio de la emisión digital de títulos.</a:t>
                      </a:r>
                      <a:endParaRPr lang="es-ES_tradnl" sz="1600" b="0" dirty="0" smtClean="0">
                        <a:solidFill>
                          <a:srgbClr val="7F8C8D"/>
                        </a:solidFill>
                      </a:endParaRPr>
                    </a:p>
                  </a:txBody>
                  <a:tcPr/>
                </a:tc>
              </a:tr>
            </a:tbl>
          </a:graphicData>
        </a:graphic>
      </p:graphicFrame>
      <p:sp>
        <p:nvSpPr>
          <p:cNvPr id="2" name="1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067538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quarter" idx="14"/>
          </p:nvPr>
        </p:nvSpPr>
        <p:spPr>
          <a:xfrm>
            <a:off x="5781675" y="751531"/>
            <a:ext cx="3362325" cy="429091"/>
          </a:xfrm>
          <a:solidFill>
            <a:srgbClr val="95A5A6"/>
          </a:solidFill>
        </p:spPr>
        <p:txBody>
          <a:bodyPr vert="horz" lIns="91440" tIns="45720" rIns="91440" bIns="45720" rtlCol="0" anchor="ctr" anchorCtr="0">
            <a:noAutofit/>
          </a:bodyPr>
          <a:lstStyle/>
          <a:p>
            <a:r>
              <a:rPr lang="es-ES_tradnl" sz="1600" dirty="0" smtClean="0"/>
              <a:t>Know your Customer. Onboarding.</a:t>
            </a:r>
            <a:endParaRPr lang="es-ES_tradnl" sz="1600" dirty="0"/>
          </a:p>
        </p:txBody>
      </p:sp>
      <p:sp>
        <p:nvSpPr>
          <p:cNvPr id="3" name="2 Título"/>
          <p:cNvSpPr>
            <a:spLocks noGrp="1"/>
          </p:cNvSpPr>
          <p:nvPr>
            <p:ph type="title"/>
          </p:nvPr>
        </p:nvSpPr>
        <p:spPr>
          <a:xfrm>
            <a:off x="2426330" y="8485"/>
            <a:ext cx="6615916" cy="657632"/>
          </a:xfrm>
        </p:spPr>
        <p:txBody>
          <a:bodyPr/>
          <a:lstStyle/>
          <a:p>
            <a:r>
              <a:rPr lang="es-ES_tradnl" dirty="0" smtClean="0"/>
              <a:t>Aplicación en Pre-Trade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22</a:t>
            </a:fld>
            <a:endParaRPr lang="es-ES" dirty="0" smtClean="0"/>
          </a:p>
        </p:txBody>
      </p:sp>
      <p:graphicFrame>
        <p:nvGraphicFramePr>
          <p:cNvPr id="7" name="6 Tabla"/>
          <p:cNvGraphicFramePr>
            <a:graphicFrameLocks noGrp="1"/>
          </p:cNvGraphicFramePr>
          <p:nvPr>
            <p:extLst>
              <p:ext uri="{D42A27DB-BD31-4B8C-83A1-F6EECF244321}">
                <p14:modId xmlns:p14="http://schemas.microsoft.com/office/powerpoint/2010/main" val="1172729038"/>
              </p:ext>
            </p:extLst>
          </p:nvPr>
        </p:nvGraphicFramePr>
        <p:xfrm>
          <a:off x="333374" y="1244602"/>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Debe existir un proceso</a:t>
                      </a:r>
                      <a:r>
                        <a:rPr lang="es-ES_tradnl" sz="1600" b="0" kern="1200" baseline="0" dirty="0" smtClean="0">
                          <a:solidFill>
                            <a:srgbClr val="7F8C8D"/>
                          </a:solidFill>
                          <a:latin typeface="+mn-lt"/>
                          <a:ea typeface="+mn-ea"/>
                          <a:cs typeface="+mn-cs"/>
                        </a:rPr>
                        <a:t> de registro inicial, en el que el cliente envía toda la documentación a una tercera parte de confianza cuyo rol es el de validar esta documentación, generando un token que certifica la validez de la documento que es publicado en una red pública.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Cuando el cliente quiere acceder a un servicio, el interviniente que valida el proceso de onboarding recibe el token generado en el proceso de registro, validándolo y firmando el acceso.</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Mejora la eficiencia del procesa actual, evitando que el cliente tenga que realizar</a:t>
                      </a:r>
                      <a:r>
                        <a:rPr lang="es-ES_tradnl" sz="1600" b="0" baseline="0" dirty="0" smtClean="0">
                          <a:solidFill>
                            <a:srgbClr val="7F8C8D"/>
                          </a:solidFill>
                        </a:rPr>
                        <a:t> de nuevo el envío de documentación por cada servicio al que quiera acceder.</a:t>
                      </a:r>
                    </a:p>
                    <a:p>
                      <a:pPr marL="266700" lvl="1" indent="-180975">
                        <a:buFont typeface="Arial" panose="020B0604020202020204" pitchFamily="34" charset="0"/>
                        <a:buChar char="•"/>
                      </a:pPr>
                      <a:r>
                        <a:rPr lang="es-ES_tradnl" sz="1600" b="0" baseline="0" dirty="0" smtClean="0">
                          <a:solidFill>
                            <a:srgbClr val="7F8C8D"/>
                          </a:solidFill>
                        </a:rPr>
                        <a:t>Se potencia la figura del validador de clientes, especializando así su función y evitando que cada “Service Owner” tenga que implementarla. A su vez, este es un punto débil.</a:t>
                      </a:r>
                    </a:p>
                    <a:p>
                      <a:pPr marL="266700" lvl="1" indent="-180975">
                        <a:buFont typeface="Arial" panose="020B0604020202020204" pitchFamily="34" charset="0"/>
                        <a:buChar char="•"/>
                      </a:pPr>
                      <a:r>
                        <a:rPr lang="es-ES_tradnl" sz="1600" b="0" baseline="0" dirty="0" smtClean="0">
                          <a:solidFill>
                            <a:srgbClr val="7F8C8D"/>
                          </a:solidFill>
                        </a:rPr>
                        <a:t>Permite realizar el seguimiento de clientes, actualizando el token de lo valida y permitiendo que todos los “Service Owner” hagan uso de él en tiempo real.</a:t>
                      </a:r>
                    </a:p>
                    <a:p>
                      <a:pPr marL="266700" lvl="1" indent="-180975">
                        <a:buFont typeface="Arial" panose="020B0604020202020204" pitchFamily="34" charset="0"/>
                        <a:buChar char="•"/>
                      </a:pPr>
                      <a:r>
                        <a:rPr lang="es-ES_tradnl" sz="1600" b="0" baseline="0" dirty="0" smtClean="0">
                          <a:solidFill>
                            <a:srgbClr val="7F8C8D"/>
                          </a:solidFill>
                        </a:rPr>
                        <a:t>Toda la información puede ser compartida con reguladores en tiempo real.</a:t>
                      </a:r>
                    </a:p>
                    <a:p>
                      <a:pPr marL="266700" lvl="1" indent="-180975">
                        <a:buFont typeface="Arial" panose="020B0604020202020204" pitchFamily="34" charset="0"/>
                        <a:buChar char="•"/>
                      </a:pPr>
                      <a:r>
                        <a:rPr lang="es-ES_tradnl" sz="1600" b="0" baseline="0" dirty="0" smtClean="0">
                          <a:solidFill>
                            <a:srgbClr val="7F8C8D"/>
                          </a:solidFill>
                        </a:rPr>
                        <a:t>Un paso adelante en Prevención de Blanqueo de Capitales.</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No evita</a:t>
                      </a:r>
                      <a:r>
                        <a:rPr lang="es-ES_tradnl" sz="1600" b="0" baseline="0" dirty="0" smtClean="0">
                          <a:solidFill>
                            <a:srgbClr val="7F8C8D"/>
                          </a:solidFill>
                        </a:rPr>
                        <a:t> que una tercera parte tenga que validar la documentación presentada por un cliente, punto clave para evitar el fraude.</a:t>
                      </a:r>
                    </a:p>
                    <a:p>
                      <a:pPr marL="266700" lvl="1" indent="-180975">
                        <a:buFont typeface="Arial" panose="020B0604020202020204" pitchFamily="34" charset="0"/>
                        <a:buChar char="•"/>
                      </a:pPr>
                      <a:r>
                        <a:rPr lang="es-ES_tradnl" sz="1600" b="0" baseline="0" dirty="0" smtClean="0">
                          <a:solidFill>
                            <a:srgbClr val="7F8C8D"/>
                          </a:solidFill>
                        </a:rPr>
                        <a:t>Determinación del proceso de Validación: ¿se necesitará un solo validador o varios?</a:t>
                      </a:r>
                    </a:p>
                    <a:p>
                      <a:pPr marL="266700" lvl="1" indent="-180975">
                        <a:buFont typeface="Arial" panose="020B0604020202020204" pitchFamily="34" charset="0"/>
                        <a:buChar char="•"/>
                      </a:pPr>
                      <a:r>
                        <a:rPr lang="es-ES_tradnl" sz="1600" b="0" baseline="0" dirty="0" smtClean="0">
                          <a:solidFill>
                            <a:srgbClr val="7F8C8D"/>
                          </a:solidFill>
                        </a:rPr>
                        <a:t>Se deben revisar los roles para determinar quien será el “Trusted party” encargado de validar el registro de clientes y quien será el “Service Owner” que validará el onboarding del cliente.</a:t>
                      </a:r>
                      <a:endParaRPr lang="es-ES_tradnl" sz="1600" b="0" dirty="0" smtClean="0">
                        <a:solidFill>
                          <a:srgbClr val="7F8C8D"/>
                        </a:solidFill>
                      </a:endParaRPr>
                    </a:p>
                  </a:txBody>
                  <a:tcPr/>
                </a:tc>
              </a:tr>
            </a:tbl>
          </a:graphicData>
        </a:graphic>
      </p:graphicFrame>
      <p:sp>
        <p:nvSpPr>
          <p:cNvPr id="8" name="7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2773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67150" y="8485"/>
            <a:ext cx="5175095" cy="657632"/>
          </a:xfrm>
        </p:spPr>
        <p:txBody>
          <a:bodyPr/>
          <a:lstStyle/>
          <a:p>
            <a:r>
              <a:rPr lang="es-ES_tradnl" dirty="0" smtClean="0"/>
              <a:t>Aplicación en Trading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23</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Representación de contratos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892121003"/>
              </p:ext>
            </p:extLst>
          </p:nvPr>
        </p:nvGraphicFramePr>
        <p:xfrm>
          <a:off x="333374" y="1225552"/>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Determina de modo</a:t>
                      </a:r>
                      <a:r>
                        <a:rPr lang="es-ES_tradnl" sz="1600" b="0" kern="1200" baseline="0" dirty="0" smtClean="0">
                          <a:solidFill>
                            <a:srgbClr val="7F8C8D"/>
                          </a:solidFill>
                          <a:latin typeface="+mn-lt"/>
                          <a:ea typeface="+mn-ea"/>
                          <a:cs typeface="+mn-cs"/>
                        </a:rPr>
                        <a:t> unívoco e inalterable las obligaciones de cada interviniente en la transacción durante el ciclo de vida de la operación.</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Para ser eficaz es necesario una estandarización en la información contenida y representada.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tercera parte debe validar el contrato de compra-venta antes de poder incluirlo en el DLT.</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Modelo directamente aplicable a operaciones OTC.</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Para mercados electrónicos es necesario establecer un procedimiento de entrada de operaciones desde la exchange al DLT, que sea igualmente validado para poder ser registrado.</a:t>
                      </a:r>
                      <a:endParaRPr lang="es-ES_tradnl" sz="1600" b="0" dirty="0" smtClean="0">
                        <a:solidFill>
                          <a:srgbClr val="7F8C8D"/>
                        </a:solidFill>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Permite la representación</a:t>
                      </a:r>
                      <a:r>
                        <a:rPr lang="es-ES_tradnl" sz="1600" b="0" baseline="0" dirty="0" smtClean="0">
                          <a:solidFill>
                            <a:srgbClr val="7F8C8D"/>
                          </a:solidFill>
                        </a:rPr>
                        <a:t> de contratos sobre productos complejos, como IRS o CDS, y también sobre productos sencillos, como el contado.</a:t>
                      </a:r>
                    </a:p>
                    <a:p>
                      <a:pPr marL="266700" lvl="1" indent="-180975">
                        <a:buFont typeface="Arial" panose="020B0604020202020204" pitchFamily="34" charset="0"/>
                        <a:buChar char="•"/>
                      </a:pPr>
                      <a:r>
                        <a:rPr lang="es-ES_tradnl" sz="1600" b="0" baseline="0" dirty="0" smtClean="0">
                          <a:solidFill>
                            <a:srgbClr val="7F8C8D"/>
                          </a:solidFill>
                        </a:rPr>
                        <a:t>Al modelar todas las obligaciones de cada interviniente, permitirá automatizar procesos post-trading.</a:t>
                      </a:r>
                    </a:p>
                    <a:p>
                      <a:pPr marL="266700" lvl="1" indent="-180975">
                        <a:buFont typeface="Arial" panose="020B0604020202020204" pitchFamily="34" charset="0"/>
                        <a:buChar char="•"/>
                      </a:pPr>
                      <a:r>
                        <a:rPr lang="es-ES_tradnl" sz="1600" b="0" baseline="0" dirty="0" smtClean="0">
                          <a:solidFill>
                            <a:srgbClr val="7F8C8D"/>
                          </a:solidFill>
                        </a:rPr>
                        <a:t>Una vez cerrado un contrato de compra-venta, este permanecerá inalterable, no siendo posible deshacerlo o modificarlo.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Determinación</a:t>
                      </a:r>
                      <a:r>
                        <a:rPr lang="es-ES_tradnl" sz="1600" b="0" baseline="0" dirty="0" smtClean="0">
                          <a:solidFill>
                            <a:srgbClr val="7F8C8D"/>
                          </a:solidFill>
                        </a:rPr>
                        <a:t> de los roles: ¿Quién crea el contrato? ¿cómo lo valida la contraparte? ¿cuál es el proceso a seguir en caso de conflicto? ¿quién lo valida?</a:t>
                      </a:r>
                    </a:p>
                    <a:p>
                      <a:pPr marL="266700" lvl="1" indent="-180975">
                        <a:buFont typeface="Arial" panose="020B0604020202020204" pitchFamily="34" charset="0"/>
                        <a:buChar char="•"/>
                      </a:pPr>
                      <a:r>
                        <a:rPr lang="es-ES_tradnl" sz="1600" b="0" baseline="0" dirty="0" smtClean="0">
                          <a:solidFill>
                            <a:srgbClr val="7F8C8D"/>
                          </a:solidFill>
                        </a:rPr>
                        <a:t>El proceso de estandarización de la información requiere del acuerdo de todos los intervinientes.</a:t>
                      </a: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641081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67150" y="8485"/>
            <a:ext cx="5175095" cy="657632"/>
          </a:xfrm>
        </p:spPr>
        <p:txBody>
          <a:bodyPr/>
          <a:lstStyle/>
          <a:p>
            <a:r>
              <a:rPr lang="es-ES_tradnl" dirty="0" smtClean="0"/>
              <a:t> Aplicación en Trading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24</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Reporte Automático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361950893"/>
              </p:ext>
            </p:extLst>
          </p:nvPr>
        </p:nvGraphicFramePr>
        <p:xfrm>
          <a:off x="333374" y="1244602"/>
          <a:ext cx="8496301" cy="4732207"/>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Una vez validado y registrado un contrato</a:t>
                      </a:r>
                      <a:r>
                        <a:rPr lang="es-ES_tradnl" sz="1600" b="0" kern="1200" baseline="0" dirty="0" smtClean="0">
                          <a:solidFill>
                            <a:srgbClr val="7F8C8D"/>
                          </a:solidFill>
                          <a:latin typeface="+mn-lt"/>
                          <a:ea typeface="+mn-ea"/>
                          <a:cs typeface="+mn-cs"/>
                        </a:rPr>
                        <a:t> de compra-venta, este queda almacenado y replicado en todos los nodos de DLC, por lo que la información se encuentra potencialmente disponible para todos los participantes en el DLC.</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Es determinante establecer los permisos adecuados para que cada participante en el DLT solamente pueda ver aquella información que el consenso inicial haya establecido que le sea visible.</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El establecimiento de permisos es especialmente sensible en caso de que el DLT de soporte a una negociación electrónica “ciega”, en cuyo caso solamente tendrá acceso a una parte de la información contenida en la transacción.</a:t>
                      </a:r>
                    </a:p>
                  </a:txBody>
                  <a:tcPr/>
                </a:tc>
              </a:tr>
              <a:tr h="140610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Cada interviniente tendrá la información unívoca e inmutable sobre las transacciones en las que ha participado, teniendo información de sus contrapartidas en caso de que la negociación haya sido OTC.</a:t>
                      </a:r>
                    </a:p>
                    <a:p>
                      <a:pPr marL="266700" lvl="1" indent="-180975">
                        <a:buFont typeface="Arial" panose="020B0604020202020204" pitchFamily="34" charset="0"/>
                        <a:buChar char="•"/>
                      </a:pPr>
                      <a:r>
                        <a:rPr lang="es-ES_tradnl" sz="1600" b="0" baseline="0" dirty="0" smtClean="0">
                          <a:solidFill>
                            <a:srgbClr val="7F8C8D"/>
                          </a:solidFill>
                        </a:rPr>
                        <a:t>Los organismos reguladores tendrán información directa de todas las transacciones llevadas a cabo en el DLT.</a:t>
                      </a:r>
                    </a:p>
                    <a:p>
                      <a:pPr marL="266700" lvl="1" indent="-180975">
                        <a:buFont typeface="Arial" panose="020B0604020202020204" pitchFamily="34" charset="0"/>
                        <a:buChar char="•"/>
                      </a:pPr>
                      <a:r>
                        <a:rPr lang="es-ES_tradnl" sz="1600" b="0" baseline="0" dirty="0" smtClean="0">
                          <a:solidFill>
                            <a:srgbClr val="7F8C8D"/>
                          </a:solidFill>
                        </a:rPr>
                        <a:t>Habilitador indispensable para implementar la supervisión de mercado.</a:t>
                      </a:r>
                    </a:p>
                  </a:txBody>
                  <a:tcPr/>
                </a:tc>
              </a:tr>
              <a:tr h="891727">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principal reto es el establecimiento adecuado de permisos, siendo</a:t>
                      </a:r>
                      <a:r>
                        <a:rPr lang="es-ES_tradnl" sz="1600" b="0" baseline="0" dirty="0" smtClean="0">
                          <a:solidFill>
                            <a:srgbClr val="7F8C8D"/>
                          </a:solidFill>
                        </a:rPr>
                        <a:t> necesario para cubrir todos los posibles casos, el poder limitar la visibilidad en función del rol del interviniente, la participación en la transacción y el tipo de transacción realiza (OTC o “ciega”).</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000020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57575" y="8485"/>
            <a:ext cx="5584671" cy="657632"/>
          </a:xfrm>
        </p:spPr>
        <p:txBody>
          <a:bodyPr/>
          <a:lstStyle/>
          <a:p>
            <a:r>
              <a:rPr lang="es-ES_tradnl" dirty="0" smtClean="0"/>
              <a:t>Aplicación en Post-Trading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25</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Clearing y Settlement de Contado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716067822"/>
              </p:ext>
            </p:extLst>
          </p:nvPr>
        </p:nvGraphicFramePr>
        <p:xfrm>
          <a:off x="333374" y="1244602"/>
          <a:ext cx="8496301" cy="4907280"/>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El uso de DLTs y Smart Contracts facilita y simplifica</a:t>
                      </a:r>
                      <a:r>
                        <a:rPr lang="es-ES_tradnl" sz="1600" b="0" kern="1200" baseline="0" dirty="0" smtClean="0">
                          <a:solidFill>
                            <a:srgbClr val="7F8C8D"/>
                          </a:solidFill>
                          <a:latin typeface="+mn-lt"/>
                          <a:ea typeface="+mn-ea"/>
                          <a:cs typeface="+mn-cs"/>
                        </a:rPr>
                        <a:t> </a:t>
                      </a:r>
                      <a:r>
                        <a:rPr lang="es-ES_tradnl" sz="1600" b="0" kern="1200" dirty="0" smtClean="0">
                          <a:solidFill>
                            <a:srgbClr val="7F8C8D"/>
                          </a:solidFill>
                          <a:latin typeface="+mn-lt"/>
                          <a:ea typeface="+mn-ea"/>
                          <a:cs typeface="+mn-cs"/>
                        </a:rPr>
                        <a:t>las</a:t>
                      </a:r>
                      <a:r>
                        <a:rPr lang="es-ES_tradnl" sz="1600" b="0" kern="1200" baseline="0" dirty="0" smtClean="0">
                          <a:solidFill>
                            <a:srgbClr val="7F8C8D"/>
                          </a:solidFill>
                          <a:latin typeface="+mn-lt"/>
                          <a:ea typeface="+mn-ea"/>
                          <a:cs typeface="+mn-cs"/>
                        </a:rPr>
                        <a:t> actividades post-trade con el objetivo de reducir riesgos y tiempos de procesamiento.</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confirmada la operación en una exchange, los bancos custodios mandan su sección de la operación al DLT en nombre del inversor.</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el uso de Smart Contracts se debe realizar la validación de todos los detalles de la operación.</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validadas todas las secciones, se realiza el DVP (delivery versus payment), asegurándose que se realiza al mismo tiempo el intercambio de los títulos y de efectivo.</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realizado el intercambio, títulos y efectivo son almacenados en cuentas de custodia.</a:t>
                      </a:r>
                    </a:p>
                  </a:txBody>
                  <a:tcPr/>
                </a:tc>
              </a:tr>
              <a:tr h="1226183">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Todo el procesamiento del clearing y el settlement puede realizarse en automático y casi en tiempo real.</a:t>
                      </a:r>
                    </a:p>
                    <a:p>
                      <a:pPr marL="266700" lvl="1" indent="-180975">
                        <a:buFont typeface="Arial" panose="020B0604020202020204" pitchFamily="34" charset="0"/>
                        <a:buChar char="•"/>
                      </a:pPr>
                      <a:r>
                        <a:rPr lang="es-ES_tradnl" sz="1600" b="0" baseline="0" dirty="0" smtClean="0">
                          <a:solidFill>
                            <a:srgbClr val="7F8C8D"/>
                          </a:solidFill>
                        </a:rPr>
                        <a:t>Se reduce drásticamente el riesgo de contrapartida.</a:t>
                      </a:r>
                    </a:p>
                    <a:p>
                      <a:pPr marL="266700" lvl="1" indent="-180975">
                        <a:buFont typeface="Arial" panose="020B0604020202020204" pitchFamily="34" charset="0"/>
                        <a:buChar char="•"/>
                      </a:pPr>
                      <a:r>
                        <a:rPr lang="es-ES_tradnl" sz="1600" b="0" baseline="0" dirty="0" smtClean="0">
                          <a:solidFill>
                            <a:srgbClr val="7F8C8D"/>
                          </a:solidFill>
                        </a:rPr>
                        <a:t>Se reduce el riesgo operacional.</a:t>
                      </a:r>
                    </a:p>
                    <a:p>
                      <a:pPr marL="266700" lvl="1" indent="-180975">
                        <a:buFont typeface="Arial" panose="020B0604020202020204" pitchFamily="34" charset="0"/>
                        <a:buChar char="•"/>
                      </a:pPr>
                      <a:r>
                        <a:rPr lang="es-ES_tradnl" sz="1600" b="0" baseline="0" dirty="0" smtClean="0">
                          <a:solidFill>
                            <a:srgbClr val="7F8C8D"/>
                          </a:solidFill>
                        </a:rPr>
                        <a:t>Confirmación en tiempo real a los inversores y reguladores, mejorando la transparencia.</a:t>
                      </a:r>
                    </a:p>
                  </a:txBody>
                  <a:tcPr/>
                </a:tc>
              </a:tr>
              <a:tr h="891727">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a:t>
                      </a:r>
                      <a:r>
                        <a:rPr lang="es-ES_tradnl" sz="1600" b="0" baseline="0" dirty="0" smtClean="0">
                          <a:solidFill>
                            <a:srgbClr val="7F8C8D"/>
                          </a:solidFill>
                        </a:rPr>
                        <a:t> uso de Smart Contracts para validación e intercambio de títulos por efectivo incurre a cierta intermediación, impactando en los roles de algunos los intervinientes.</a:t>
                      </a:r>
                    </a:p>
                    <a:p>
                      <a:pPr marL="266700" lvl="1" indent="-180975">
                        <a:buFont typeface="Arial" panose="020B0604020202020204" pitchFamily="34" charset="0"/>
                        <a:buChar char="•"/>
                      </a:pPr>
                      <a:r>
                        <a:rPr lang="es-ES_tradnl" sz="1600" b="0" baseline="0" dirty="0" smtClean="0">
                          <a:solidFill>
                            <a:srgbClr val="7F8C8D"/>
                          </a:solidFill>
                        </a:rPr>
                        <a:t>Para poder realizar el DVP automático, es necesaria la digitalización del dinero de algún modo.</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627667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57575" y="8485"/>
            <a:ext cx="5584671" cy="657632"/>
          </a:xfrm>
        </p:spPr>
        <p:txBody>
          <a:bodyPr/>
          <a:lstStyle/>
          <a:p>
            <a:r>
              <a:rPr lang="es-ES_tradnl" dirty="0" smtClean="0"/>
              <a:t>Aplicación en Post-Trading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26</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Clearing y Settlement de Derivados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3940448059"/>
              </p:ext>
            </p:extLst>
          </p:nvPr>
        </p:nvGraphicFramePr>
        <p:xfrm>
          <a:off x="333374" y="1244602"/>
          <a:ext cx="8496301" cy="5028376"/>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Codificación en Smart Contracts de eventos post-trading de contratos derivados: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Cálculo de garantías.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Cálculo de colaterales a aportar.</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Consumo automático de colaterales.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Gestión de pagos y cobros por vencimiento de cupones, VM, PAI, pagos adicionales.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Entrega de títulos y principales a vencimiento.</a:t>
                      </a:r>
                    </a:p>
                    <a:p>
                      <a:pPr marL="37147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realizado el intercambio, títulos y efectivo son almacenados en cuentas de custodia.</a:t>
                      </a:r>
                    </a:p>
                  </a:txBody>
                  <a:tcPr/>
                </a:tc>
              </a:tr>
              <a:tr h="140610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Todo el procesamiento del clearing y el settlement puede realizarse en automático.</a:t>
                      </a:r>
                    </a:p>
                    <a:p>
                      <a:pPr marL="266700" lvl="1" indent="-180975">
                        <a:buFont typeface="Arial" panose="020B0604020202020204" pitchFamily="34" charset="0"/>
                        <a:buChar char="•"/>
                      </a:pPr>
                      <a:r>
                        <a:rPr lang="es-ES_tradnl" sz="1600" b="0" baseline="0" dirty="0" smtClean="0">
                          <a:solidFill>
                            <a:srgbClr val="7F8C8D"/>
                          </a:solidFill>
                        </a:rPr>
                        <a:t>Se reduce el riesgo operacional.</a:t>
                      </a:r>
                    </a:p>
                    <a:p>
                      <a:pPr marL="266700" lvl="1" indent="-180975">
                        <a:buFont typeface="Arial" panose="020B0604020202020204" pitchFamily="34" charset="0"/>
                        <a:buChar char="•"/>
                      </a:pPr>
                      <a:r>
                        <a:rPr lang="es-ES_tradnl" sz="1600" b="0" baseline="0" dirty="0" smtClean="0">
                          <a:solidFill>
                            <a:srgbClr val="7F8C8D"/>
                          </a:solidFill>
                        </a:rPr>
                        <a:t>Ayuda en la gestión de colateral (one payment only).</a:t>
                      </a:r>
                    </a:p>
                    <a:p>
                      <a:pPr marL="266700" lvl="1" indent="-180975">
                        <a:buFont typeface="Arial" panose="020B0604020202020204" pitchFamily="34" charset="0"/>
                        <a:buChar char="•"/>
                      </a:pPr>
                      <a:r>
                        <a:rPr lang="es-ES_tradnl" sz="1600" b="0" baseline="0" dirty="0" smtClean="0">
                          <a:solidFill>
                            <a:srgbClr val="7F8C8D"/>
                          </a:solidFill>
                        </a:rPr>
                        <a:t>Confirmación en tiempo real a los inversores y reguladores, mejorando la transparencia.</a:t>
                      </a:r>
                    </a:p>
                  </a:txBody>
                  <a:tcPr/>
                </a:tc>
              </a:tr>
              <a:tr h="891727">
                <a:tc>
                  <a:txBody>
                    <a:bodyPr/>
                    <a:lstStyle/>
                    <a:p>
                      <a:pPr algn="ctr"/>
                      <a:r>
                        <a:rPr lang="es-ES_tradnl" dirty="0" smtClean="0"/>
                        <a:t>Retos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dirty="0" smtClean="0">
                          <a:solidFill>
                            <a:srgbClr val="7F8C8D"/>
                          </a:solidFill>
                        </a:rPr>
                        <a:t>El</a:t>
                      </a:r>
                      <a:r>
                        <a:rPr lang="es-ES_tradnl" sz="1600" b="0" baseline="0" dirty="0" smtClean="0">
                          <a:solidFill>
                            <a:srgbClr val="7F8C8D"/>
                          </a:solidFill>
                        </a:rPr>
                        <a:t> uso de Smart Contracts para validación e intercambio de títulos por efectivo incurre a cierta intermediación, impactando en los roles de algunos los intervinientes.</a:t>
                      </a:r>
                      <a:endParaRPr lang="es-ES_tradnl" sz="1600" b="0" dirty="0" smtClean="0">
                        <a:solidFill>
                          <a:srgbClr val="7F8C8D"/>
                        </a:solidFill>
                      </a:endParaRPr>
                    </a:p>
                    <a:p>
                      <a:pPr marL="266700" lvl="1" indent="-180975">
                        <a:buFont typeface="Arial" panose="020B0604020202020204" pitchFamily="34" charset="0"/>
                        <a:buChar char="•"/>
                      </a:pPr>
                      <a:r>
                        <a:rPr lang="es-ES_tradnl" sz="1600" b="0" dirty="0" smtClean="0">
                          <a:solidFill>
                            <a:srgbClr val="7F8C8D"/>
                          </a:solidFill>
                        </a:rPr>
                        <a:t>La</a:t>
                      </a:r>
                      <a:r>
                        <a:rPr lang="es-ES_tradnl" sz="1600" b="0" baseline="0" dirty="0" smtClean="0">
                          <a:solidFill>
                            <a:srgbClr val="7F8C8D"/>
                          </a:solidFill>
                        </a:rPr>
                        <a:t> codificación de todo el ciclo de vida de las operaciones de derivados incurre en un riesgo operacional no existente, que es la codificación de los Smart Contracts.</a:t>
                      </a:r>
                    </a:p>
                    <a:p>
                      <a:pPr marL="266700" lvl="1" indent="-180975">
                        <a:buFont typeface="Arial" panose="020B0604020202020204" pitchFamily="34" charset="0"/>
                        <a:buChar char="•"/>
                      </a:pPr>
                      <a:r>
                        <a:rPr lang="es-ES_tradnl" sz="1600" b="0" baseline="0" dirty="0" smtClean="0">
                          <a:solidFill>
                            <a:srgbClr val="7F8C8D"/>
                          </a:solidFill>
                        </a:rPr>
                        <a:t>Para poder realizar todos los cobros y pagos de efectivo es necesario realizar la digitalización del dinero.</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772597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27</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Reconciliación en intervinientes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255381626"/>
              </p:ext>
            </p:extLst>
          </p:nvPr>
        </p:nvGraphicFramePr>
        <p:xfrm>
          <a:off x="333374" y="1244602"/>
          <a:ext cx="8496301" cy="3980991"/>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Tradicionalmente,</a:t>
                      </a:r>
                      <a:r>
                        <a:rPr lang="es-ES_tradnl" sz="1600" b="0" kern="1200" baseline="0" dirty="0" smtClean="0">
                          <a:solidFill>
                            <a:srgbClr val="7F8C8D"/>
                          </a:solidFill>
                          <a:latin typeface="+mn-lt"/>
                          <a:ea typeface="+mn-ea"/>
                          <a:cs typeface="+mn-cs"/>
                        </a:rPr>
                        <a:t> todos los bancos participantes tienen que llevar a cabo una reconciliación entre sus propios libros de posiciones y los reportes emitidos por las cámaras de compensación, consumiendo un número considerable de recursos e incurriendo en ocasiones en riesgos operaciones al realizar procesos no siempre óptimos.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la introducción de DLTs, cada miembro interviniente podrá tener una visión de su propio libro, actualizada en tiempo real, no siendo necesario realizar un procedimiento de reconciliación al uso.</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los costes de los procesos de reconciliación.</a:t>
                      </a:r>
                    </a:p>
                    <a:p>
                      <a:pPr marL="266700" lvl="1" indent="-180975">
                        <a:buFont typeface="Arial" panose="020B0604020202020204" pitchFamily="34" charset="0"/>
                        <a:buChar char="•"/>
                      </a:pPr>
                      <a:r>
                        <a:rPr lang="es-ES_tradnl" sz="1600" b="0" dirty="0" smtClean="0">
                          <a:solidFill>
                            <a:srgbClr val="7F8C8D"/>
                          </a:solidFill>
                        </a:rPr>
                        <a:t>Reducción</a:t>
                      </a:r>
                      <a:r>
                        <a:rPr lang="es-ES_tradnl" sz="1600" b="0" baseline="0" dirty="0" smtClean="0">
                          <a:solidFill>
                            <a:srgbClr val="7F8C8D"/>
                          </a:solidFill>
                        </a:rPr>
                        <a:t> del riesgo operativo por errores en los procesos de reconciliación.</a:t>
                      </a:r>
                    </a:p>
                    <a:p>
                      <a:pPr marL="266700" lvl="1" indent="-180975">
                        <a:buFont typeface="Arial" panose="020B0604020202020204" pitchFamily="34" charset="0"/>
                        <a:buChar char="•"/>
                      </a:pPr>
                      <a:r>
                        <a:rPr lang="es-ES_tradnl" sz="1600" b="0" baseline="0" dirty="0" smtClean="0">
                          <a:solidFill>
                            <a:srgbClr val="7F8C8D"/>
                          </a:solidFill>
                        </a:rPr>
                        <a:t>Existe un único libro que es replicado en todos los nodos.</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mayor reto es que las entidades participantes confíen</a:t>
                      </a:r>
                      <a:r>
                        <a:rPr lang="es-ES_tradnl" sz="1600" b="0" baseline="0" dirty="0" smtClean="0">
                          <a:solidFill>
                            <a:srgbClr val="7F8C8D"/>
                          </a:solidFill>
                        </a:rPr>
                        <a:t> en la información de su libro existente en el DLT y no se realicen de nuevo copias del libro en sistemas propios, lo cual ocasionaría de nuevo la necesidad de establecer procesos de reconciliación, no obteniendo beneficio de esta característica.</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Aplicación en Post-Trading (III)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27180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28</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Custodia</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666820057"/>
              </p:ext>
            </p:extLst>
          </p:nvPr>
        </p:nvGraphicFramePr>
        <p:xfrm>
          <a:off x="333374" y="1244602"/>
          <a:ext cx="8496301" cy="4956351"/>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la utilización de tecnología DLT y asumiendo la digitalización de los activos financieros, la trazabilidad sobre la titularidad del activo está directamente implementada.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Partiendo de esta base, si además se ha conseguido la digitalización del dinero o la creación de una moneda digital sostenida por detrás por la moneda fiduciaria, la tareas de traspaso de activos y efectivos en la ejecución de los contratos de compra-venta también estará implementada.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Además, otras funcionalidades como el préstamo de activos, pueden ser fácilmente implementadas.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Para todas estas funcionalidades, los Smart Contracts juegan un papel determinante, ya que permitirán en la mayor parte de los casos automatizar funcionalidades propias de la custodia.</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los tiempos de procesamiento, realizando muchas de las funciones de custodia con</a:t>
                      </a:r>
                      <a:r>
                        <a:rPr lang="es-ES_tradnl" sz="1600" b="0" baseline="0" dirty="0" smtClean="0">
                          <a:solidFill>
                            <a:srgbClr val="7F8C8D"/>
                          </a:solidFill>
                        </a:rPr>
                        <a:t> una latencia mínima.</a:t>
                      </a:r>
                    </a:p>
                    <a:p>
                      <a:pPr marL="266700" lvl="1" indent="-180975">
                        <a:buFont typeface="Arial" panose="020B0604020202020204" pitchFamily="34" charset="0"/>
                        <a:buChar char="•"/>
                      </a:pPr>
                      <a:r>
                        <a:rPr lang="es-ES_tradnl" sz="1600" b="0" baseline="0" dirty="0" smtClean="0">
                          <a:solidFill>
                            <a:srgbClr val="7F8C8D"/>
                          </a:solidFill>
                        </a:rPr>
                        <a:t>Reducción del riesgo de contrapartida.</a:t>
                      </a:r>
                    </a:p>
                    <a:p>
                      <a:pPr marL="266700" lvl="1" indent="-180975">
                        <a:buFont typeface="Arial" panose="020B0604020202020204" pitchFamily="34" charset="0"/>
                        <a:buChar char="•"/>
                      </a:pPr>
                      <a:r>
                        <a:rPr lang="es-ES_tradnl" sz="1600" b="0" baseline="0" dirty="0" smtClean="0">
                          <a:solidFill>
                            <a:srgbClr val="7F8C8D"/>
                          </a:solidFill>
                        </a:rPr>
                        <a:t>Reducción del riesgo operativo.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mayor reto que se plantea en la implementación</a:t>
                      </a:r>
                      <a:r>
                        <a:rPr lang="es-ES_tradnl" sz="1600" b="0" baseline="0" dirty="0" smtClean="0">
                          <a:solidFill>
                            <a:srgbClr val="7F8C8D"/>
                          </a:solidFill>
                        </a:rPr>
                        <a:t> de tareas propias de la custodia, es el cambio de rol que se plantea al desintermediar gran parte de las funciones propias de los CSDs, aunque al mismo tiempo, aparecen nuevas atribuciones de validación de estas transacciones que deberán ser llevadas a cabo por intervinientes del DLT, como los CSDs.</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Securities Services (I)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842493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29</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Corporate Actions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485654999"/>
              </p:ext>
            </p:extLst>
          </p:nvPr>
        </p:nvGraphicFramePr>
        <p:xfrm>
          <a:off x="333374" y="1244602"/>
          <a:ext cx="8496301" cy="5044345"/>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Habitualmente todos los eventos corporativos son distribuidos en texto no estructurado, distribuido por Data Vendors y procesado por custodios o gestores de fondos.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Los niveles de automatización son bajos, los errores pueden aparecer y el proceso general es mejorable.</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La tecnología DLT y de Smart Contracts puede hacer más eficiente el proceso, ya que los eventos corporativos representan información contractual que puede ser fácilmente distribuida entre participantes sin necesidad de intermediarios o al menos, racionalizando su participación:</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 sz="1400" b="0" kern="1200" baseline="0" dirty="0" smtClean="0">
                          <a:solidFill>
                            <a:srgbClr val="7F8C8D"/>
                          </a:solidFill>
                          <a:latin typeface="+mn-lt"/>
                          <a:ea typeface="+mn-ea"/>
                          <a:cs typeface="+mn-cs"/>
                        </a:rPr>
                        <a:t>Eventos corporativos que generan un cambio en el valor de un activo, con splits o dividendos pueden ser programados en Smart Contracts para automatizar los cambios.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 sz="1400" b="0" kern="1200" baseline="0" dirty="0" smtClean="0">
                          <a:solidFill>
                            <a:srgbClr val="7F8C8D"/>
                          </a:solidFill>
                          <a:latin typeface="+mn-lt"/>
                          <a:ea typeface="+mn-ea"/>
                          <a:cs typeface="+mn-cs"/>
                        </a:rPr>
                        <a:t>Otros eventos corporativos que requieren toma de decisiones, pueden ser procesados mediante DLT.</a:t>
                      </a:r>
                      <a:endParaRPr lang="es-ES_tradnl" sz="1400" b="0" kern="1200" baseline="0" dirty="0" smtClean="0">
                        <a:solidFill>
                          <a:srgbClr val="7F8C8D"/>
                        </a:solidFill>
                        <a:latin typeface="+mn-lt"/>
                        <a:ea typeface="+mn-ea"/>
                        <a:cs typeface="+mn-cs"/>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tiempos de procesamiento.</a:t>
                      </a:r>
                    </a:p>
                    <a:p>
                      <a:pPr marL="266700" lvl="1" indent="-180975">
                        <a:buFont typeface="Arial" panose="020B0604020202020204" pitchFamily="34" charset="0"/>
                        <a:buChar char="•"/>
                      </a:pPr>
                      <a:r>
                        <a:rPr lang="es-ES_tradnl" sz="1600" b="0" dirty="0" smtClean="0">
                          <a:solidFill>
                            <a:srgbClr val="7F8C8D"/>
                          </a:solidFill>
                        </a:rPr>
                        <a:t>Reducción de potenciales errores por procesamiento manual.</a:t>
                      </a:r>
                    </a:p>
                    <a:p>
                      <a:pPr marL="266700" lvl="1" indent="-180975">
                        <a:buFont typeface="Arial" panose="020B0604020202020204" pitchFamily="34" charset="0"/>
                        <a:buChar char="•"/>
                      </a:pPr>
                      <a:r>
                        <a:rPr lang="es-ES_tradnl" sz="1600" b="0" dirty="0" smtClean="0">
                          <a:solidFill>
                            <a:srgbClr val="7F8C8D"/>
                          </a:solidFill>
                        </a:rPr>
                        <a:t>Reducción de intermediarios.</a:t>
                      </a:r>
                    </a:p>
                    <a:p>
                      <a:pPr marL="266700" lvl="1" indent="-180975">
                        <a:buFont typeface="Arial" panose="020B0604020202020204" pitchFamily="34" charset="0"/>
                        <a:buChar char="•"/>
                      </a:pPr>
                      <a:r>
                        <a:rPr lang="es-ES_tradnl" sz="1600" b="0" dirty="0" smtClean="0">
                          <a:solidFill>
                            <a:srgbClr val="7F8C8D"/>
                          </a:solidFill>
                        </a:rPr>
                        <a:t>Actualizaciones directas al</a:t>
                      </a:r>
                      <a:r>
                        <a:rPr lang="es-ES_tradnl" sz="1600" b="0" baseline="0" dirty="0" smtClean="0">
                          <a:solidFill>
                            <a:srgbClr val="7F8C8D"/>
                          </a:solidFill>
                        </a:rPr>
                        <a:t> replicar la información en el DLT.</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Establecimiento de un acuerdo en el procedimiento de generación, comunicación</a:t>
                      </a:r>
                      <a:r>
                        <a:rPr lang="es-ES_tradnl" sz="1600" b="0" baseline="0" dirty="0" smtClean="0">
                          <a:solidFill>
                            <a:srgbClr val="7F8C8D"/>
                          </a:solidFill>
                        </a:rPr>
                        <a:t> y procesamiento de los eventos corporativos.</a:t>
                      </a:r>
                      <a:endParaRPr lang="es-ES_tradnl" sz="1600" b="0" dirty="0" smtClean="0">
                        <a:solidFill>
                          <a:srgbClr val="7F8C8D"/>
                        </a:solidFill>
                      </a:endParaRPr>
                    </a:p>
                    <a:p>
                      <a:pPr marL="266700" lvl="1" indent="-180975">
                        <a:buFont typeface="Arial" panose="020B0604020202020204" pitchFamily="34" charset="0"/>
                        <a:buChar char="•"/>
                      </a:pPr>
                      <a:r>
                        <a:rPr lang="es-ES_tradnl" sz="1600" b="0" dirty="0" smtClean="0">
                          <a:solidFill>
                            <a:srgbClr val="7F8C8D"/>
                          </a:solidFill>
                        </a:rPr>
                        <a:t>Estandarización de los formatos</a:t>
                      </a:r>
                      <a:r>
                        <a:rPr lang="es-ES_tradnl" sz="1600" b="0" baseline="0" dirty="0" smtClean="0">
                          <a:solidFill>
                            <a:srgbClr val="7F8C8D"/>
                          </a:solidFill>
                        </a:rPr>
                        <a:t> de comunicación de información.</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Securities Services (II)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3525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3</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1</a:t>
            </a: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Revisión de los conceptos </a:t>
            </a:r>
            <a:endParaRPr lang="es-ES" altLang="es-ES" dirty="0"/>
          </a:p>
        </p:txBody>
      </p:sp>
    </p:spTree>
    <p:extLst>
      <p:ext uri="{BB962C8B-B14F-4D97-AF65-F5344CB8AC3E}">
        <p14:creationId xmlns:p14="http://schemas.microsoft.com/office/powerpoint/2010/main" val="4265614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30</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Reporte Normativo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286294253"/>
              </p:ext>
            </p:extLst>
          </p:nvPr>
        </p:nvGraphicFramePr>
        <p:xfrm>
          <a:off x="333374" y="1579563"/>
          <a:ext cx="8496301" cy="3703225"/>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A través del uso de DLT y estableciendo los permisos adecuados, un organismo regulador podrá acceder a toda la información en relación a los activos gestionados, cuando se emitieron, cuando se compraron y vendieron, quien intervino, cuando se realizó el settlement, que colateral se dispuso… Toda esta información estaría disponible en tiempo real y sin tener que realizar acciones específicas de reporte, solamente estableciendo los permisos adecuados en el DLT para poder acceder a la información.</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Los organismos reguladores tendrán información directa de todas las transacciones llevadas a cabo en el DLT, actualizada en tiempo real.</a:t>
                      </a:r>
                    </a:p>
                    <a:p>
                      <a:pPr marL="266700" lvl="1" indent="-180975">
                        <a:buFont typeface="Arial" panose="020B0604020202020204" pitchFamily="34" charset="0"/>
                        <a:buChar char="•"/>
                      </a:pPr>
                      <a:r>
                        <a:rPr lang="es-ES_tradnl" sz="1600" b="0" baseline="0" dirty="0" smtClean="0">
                          <a:solidFill>
                            <a:srgbClr val="7F8C8D"/>
                          </a:solidFill>
                        </a:rPr>
                        <a:t>Habilitador indispensable para implementar la supervisión de mercado.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principal reto es el establecimiento adecuado de permisos, siendo</a:t>
                      </a:r>
                      <a:r>
                        <a:rPr lang="es-ES_tradnl" sz="1600" b="0" baseline="0" dirty="0" smtClean="0">
                          <a:solidFill>
                            <a:srgbClr val="7F8C8D"/>
                          </a:solidFill>
                        </a:rPr>
                        <a:t> necesario para cubrir todos los posibles casos, el poder limitar la visibilidad en función del rol del interviniente, la participación en la transacción y el tipo de transacción realiza (OTC o “ciega”).</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 </a:t>
            </a:r>
            <a:r>
              <a:rPr lang="es-ES_tradnl" dirty="0"/>
              <a:t>Securities </a:t>
            </a:r>
            <a:r>
              <a:rPr lang="es-ES_tradnl" dirty="0" smtClean="0"/>
              <a:t>Services (III)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756439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31</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_tradnl" altLang="es-ES" sz="9000" dirty="0">
                <a:solidFill>
                  <a:srgbClr val="3493DB"/>
                </a:solidFill>
              </a:rPr>
              <a:t>6</a:t>
            </a:r>
            <a:endParaRPr lang="es-ES" altLang="es-ES" sz="9000" dirty="0" smtClean="0">
              <a:solidFill>
                <a:srgbClr val="3493DB"/>
              </a:solidFill>
            </a:endParaRP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Bibliografía</a:t>
            </a:r>
            <a:endParaRPr lang="es-ES" altLang="es-ES" dirty="0"/>
          </a:p>
        </p:txBody>
      </p:sp>
    </p:spTree>
    <p:extLst>
      <p:ext uri="{BB962C8B-B14F-4D97-AF65-F5344CB8AC3E}">
        <p14:creationId xmlns:p14="http://schemas.microsoft.com/office/powerpoint/2010/main" val="3287505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94638" y="8485"/>
            <a:ext cx="5547607" cy="657632"/>
          </a:xfrm>
        </p:spPr>
        <p:txBody>
          <a:bodyPr/>
          <a:lstStyle/>
          <a:p>
            <a:r>
              <a:rPr lang="es-ES_tradnl" dirty="0" smtClean="0"/>
              <a:t>Bibliografía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32</a:t>
            </a:fld>
            <a:endParaRPr lang="es-ES" dirty="0" smtClean="0"/>
          </a:p>
        </p:txBody>
      </p:sp>
      <p:graphicFrame>
        <p:nvGraphicFramePr>
          <p:cNvPr id="6" name="5 Tabla"/>
          <p:cNvGraphicFramePr>
            <a:graphicFrameLocks noGrp="1"/>
          </p:cNvGraphicFramePr>
          <p:nvPr>
            <p:extLst>
              <p:ext uri="{D42A27DB-BD31-4B8C-83A1-F6EECF244321}">
                <p14:modId xmlns:p14="http://schemas.microsoft.com/office/powerpoint/2010/main" val="242253510"/>
              </p:ext>
            </p:extLst>
          </p:nvPr>
        </p:nvGraphicFramePr>
        <p:xfrm>
          <a:off x="185888" y="917625"/>
          <a:ext cx="8743861" cy="5214734"/>
        </p:xfrm>
        <a:graphic>
          <a:graphicData uri="http://schemas.openxmlformats.org/drawingml/2006/table">
            <a:tbl>
              <a:tblPr/>
              <a:tblGrid>
                <a:gridCol w="8743861"/>
              </a:tblGrid>
              <a:tr h="335670">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"Applicability of </a:t>
                      </a:r>
                      <a:r>
                        <a:rPr lang="en-US" sz="1200" b="0" i="0" u="none" strike="noStrike" dirty="0" smtClean="0">
                          <a:solidFill>
                            <a:srgbClr val="366092"/>
                          </a:solidFill>
                          <a:effectLst/>
                          <a:latin typeface="Calibri"/>
                        </a:rPr>
                        <a:t>Distributed </a:t>
                      </a:r>
                      <a:r>
                        <a:rPr lang="en-US" sz="1200" b="0" i="0" u="none" strike="noStrike" dirty="0">
                          <a:solidFill>
                            <a:srgbClr val="366092"/>
                          </a:solidFill>
                          <a:effectLst/>
                          <a:latin typeface="Calibri"/>
                        </a:rPr>
                        <a:t>Ledger Technology to Capital Markets Infrastructure". Japan Exchange Group. </a:t>
                      </a:r>
                      <a:r>
                        <a:rPr lang="en-US" sz="1200" b="0" i="0" u="none" strike="noStrike" dirty="0" smtClean="0">
                          <a:solidFill>
                            <a:srgbClr val="366092"/>
                          </a:solidFill>
                          <a:effectLst/>
                          <a:latin typeface="Calibri"/>
                        </a:rPr>
                        <a:t>August </a:t>
                      </a:r>
                      <a:r>
                        <a:rPr lang="en-US" sz="1200" b="0" i="0" u="none" strike="noStrike" dirty="0">
                          <a:solidFill>
                            <a:srgbClr val="366092"/>
                          </a:solidFill>
                          <a:effectLst/>
                          <a:latin typeface="Calibri"/>
                        </a:rPr>
                        <a:t>30, 2016.</a:t>
                      </a:r>
                    </a:p>
                  </a:txBody>
                  <a:tcPr marL="6603" marR="6603" marT="6603" marB="0" anchor="ctr">
                    <a:lnL>
                      <a:noFill/>
                    </a:lnL>
                    <a:lnR w="6350" cap="flat" cmpd="sng" algn="ctr">
                      <a:noFill/>
                      <a:prstDash val="solid"/>
                      <a:round/>
                      <a:headEnd type="none" w="med" len="med"/>
                      <a:tailEnd type="none" w="med" len="med"/>
                    </a:lnR>
                    <a:lnT w="25400" cap="flat" cmpd="dbl"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"Beyond the Hype: Blockchain in Capital Markets" </a:t>
                      </a:r>
                      <a:r>
                        <a:rPr lang="en-US" sz="1200" b="0" i="0" u="none" strike="noStrike" dirty="0" smtClean="0">
                          <a:solidFill>
                            <a:srgbClr val="366092"/>
                          </a:solidFill>
                          <a:effectLst/>
                          <a:latin typeface="Calibri"/>
                        </a:rPr>
                        <a:t>McKinsey&amp;Company</a:t>
                      </a:r>
                      <a:r>
                        <a:rPr lang="en-US" sz="1200" b="0" i="0" u="none" strike="noStrike" dirty="0">
                          <a:solidFill>
                            <a:srgbClr val="366092"/>
                          </a:solidFill>
                          <a:effectLst/>
                          <a:latin typeface="Calibri"/>
                        </a:rPr>
                        <a:t>. December </a:t>
                      </a:r>
                      <a:r>
                        <a:rPr lang="en-US" sz="1200" b="0" i="0" u="none" strike="noStrike" dirty="0" smtClean="0">
                          <a:solidFill>
                            <a:srgbClr val="366092"/>
                          </a:solidFill>
                          <a:effectLst/>
                          <a:latin typeface="Calibri"/>
                        </a:rPr>
                        <a:t>2015</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2300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"Building the trust engine. How the b</a:t>
                      </a:r>
                      <a:r>
                        <a:rPr lang="en-US" sz="1200" b="0" i="0" u="none" strike="noStrike" dirty="0" smtClean="0">
                          <a:solidFill>
                            <a:srgbClr val="366092"/>
                          </a:solidFill>
                          <a:effectLst/>
                          <a:latin typeface="Calibri"/>
                        </a:rPr>
                        <a:t>lockchain </a:t>
                      </a:r>
                      <a:r>
                        <a:rPr lang="en-US" sz="1200" b="0" i="0" u="none" strike="noStrike" dirty="0">
                          <a:solidFill>
                            <a:srgbClr val="366092"/>
                          </a:solidFill>
                          <a:effectLst/>
                          <a:latin typeface="Calibri"/>
                        </a:rPr>
                        <a:t>cancel transform finance (and the world</a:t>
                      </a:r>
                      <a:r>
                        <a:rPr lang="en-US" sz="1200" b="0" i="0" u="none" strike="noStrike" dirty="0" smtClean="0">
                          <a:solidFill>
                            <a:srgbClr val="366092"/>
                          </a:solidFill>
                          <a:effectLst/>
                          <a:latin typeface="Calibri"/>
                        </a:rPr>
                        <a:t>)”. An UBS </a:t>
                      </a:r>
                      <a:r>
                        <a:rPr lang="en-US" sz="1200" b="0" i="0" u="none" strike="noStrike" dirty="0">
                          <a:solidFill>
                            <a:srgbClr val="366092"/>
                          </a:solidFill>
                          <a:effectLst/>
                          <a:latin typeface="Calibri"/>
                        </a:rPr>
                        <a:t>Group Technology write paper.</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"Deutche Borse and CSDs from the </a:t>
                      </a:r>
                      <a:r>
                        <a:rPr lang="en-US" sz="1200" b="0" i="0" u="none" strike="noStrike" dirty="0" smtClean="0">
                          <a:solidFill>
                            <a:srgbClr val="366092"/>
                          </a:solidFill>
                          <a:effectLst/>
                          <a:latin typeface="Calibri"/>
                        </a:rPr>
                        <a:t>Liquidity </a:t>
                      </a:r>
                      <a:r>
                        <a:rPr lang="en-US" sz="1200" b="0" i="0" u="none" strike="noStrike" dirty="0">
                          <a:solidFill>
                            <a:srgbClr val="366092"/>
                          </a:solidFill>
                          <a:effectLst/>
                          <a:latin typeface="Calibri"/>
                        </a:rPr>
                        <a:t>Alliance use blockchein to tackle cross-border collateral </a:t>
                      </a:r>
                      <a:r>
                        <a:rPr lang="en-US" sz="1200" b="0" i="0" u="none" strike="noStrike" dirty="0" smtClean="0">
                          <a:solidFill>
                            <a:srgbClr val="366092"/>
                          </a:solidFill>
                          <a:effectLst/>
                          <a:latin typeface="Calibri"/>
                        </a:rPr>
                        <a:t>conundrum.-</a:t>
                      </a:r>
                      <a:r>
                        <a:rPr lang="en-US" sz="1200" b="0" i="0" u="none" strike="noStrike" baseline="0" dirty="0" smtClean="0">
                          <a:solidFill>
                            <a:srgbClr val="366092"/>
                          </a:solidFill>
                          <a:effectLst/>
                          <a:latin typeface="Calibri"/>
                        </a:rPr>
                        <a:t> </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Market </a:t>
                      </a:r>
                      <a:r>
                        <a:rPr lang="en-US" sz="1200" b="0" i="0" u="none" strike="noStrike" dirty="0" smtClean="0">
                          <a:solidFill>
                            <a:srgbClr val="366092"/>
                          </a:solidFill>
                          <a:effectLst/>
                          <a:latin typeface="Calibri"/>
                        </a:rPr>
                        <a:t>Infrastructure Forum</a:t>
                      </a:r>
                      <a:r>
                        <a:rPr lang="en-US" sz="1200" b="0" i="0" u="none" strike="noStrike" baseline="0" dirty="0" smtClean="0">
                          <a:solidFill>
                            <a:srgbClr val="366092"/>
                          </a:solidFill>
                          <a:effectLst/>
                          <a:latin typeface="Calibri"/>
                        </a:rPr>
                        <a:t>. February 2017</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technologies in securities post-trading. Revolution or evolution". </a:t>
                      </a:r>
                      <a:r>
                        <a:rPr lang="en-US" sz="1200" b="0" i="0" u="none" strike="noStrike" dirty="0" smtClean="0">
                          <a:solidFill>
                            <a:srgbClr val="366092"/>
                          </a:solidFill>
                          <a:effectLst/>
                          <a:latin typeface="Calibri"/>
                        </a:rPr>
                        <a:t>ECB</a:t>
                      </a:r>
                      <a:r>
                        <a:rPr lang="en-US" sz="1200" b="0" i="0" u="none" strike="noStrike" dirty="0">
                          <a:solidFill>
                            <a:srgbClr val="366092"/>
                          </a:solidFill>
                          <a:effectLst/>
                          <a:latin typeface="Calibri"/>
                        </a:rPr>
                        <a:t>. Occasional Paper Series. April,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in payment, Clearing and  settlement". </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Committee on </a:t>
                      </a:r>
                      <a:r>
                        <a:rPr lang="en-US" sz="1200" b="0" i="0" u="none" strike="noStrike" dirty="0" smtClean="0">
                          <a:solidFill>
                            <a:srgbClr val="366092"/>
                          </a:solidFill>
                          <a:effectLst/>
                          <a:latin typeface="Calibri"/>
                        </a:rPr>
                        <a:t>Payments </a:t>
                      </a:r>
                      <a:r>
                        <a:rPr lang="en-US" sz="1200" b="0" i="0" u="none" strike="noStrike" dirty="0">
                          <a:solidFill>
                            <a:srgbClr val="366092"/>
                          </a:solidFill>
                          <a:effectLst/>
                          <a:latin typeface="Calibri"/>
                        </a:rPr>
                        <a:t>and Market Infrastructure</a:t>
                      </a:r>
                      <a:r>
                        <a:rPr lang="en-US" sz="1200" b="0" i="0" u="none" strike="noStrike" dirty="0" smtClean="0">
                          <a:solidFill>
                            <a:srgbClr val="366092"/>
                          </a:solidFill>
                          <a:effectLst/>
                          <a:latin typeface="+mn-lt"/>
                        </a:rPr>
                        <a:t>. February 2017. </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in payments, clearing and settlement" </a:t>
                      </a:r>
                      <a:r>
                        <a:rPr lang="en-US" sz="1200" b="0" i="0" u="none" strike="noStrike" dirty="0" smtClean="0">
                          <a:solidFill>
                            <a:srgbClr val="366092"/>
                          </a:solidFill>
                          <a:effectLst/>
                          <a:latin typeface="Calibri"/>
                        </a:rPr>
                        <a:t>Federal </a:t>
                      </a:r>
                      <a:r>
                        <a:rPr lang="en-US" sz="1200" b="0" i="0" u="none" strike="noStrike" dirty="0">
                          <a:solidFill>
                            <a:srgbClr val="366092"/>
                          </a:solidFill>
                          <a:effectLst/>
                          <a:latin typeface="Calibri"/>
                        </a:rPr>
                        <a:t>Reserve Board,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ECB. In Focus. Issue 1,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a:t>
                      </a:r>
                      <a:r>
                        <a:rPr lang="en-US" sz="1200" b="0" i="0" u="none" strike="noStrike" dirty="0" smtClean="0">
                          <a:solidFill>
                            <a:srgbClr val="366092"/>
                          </a:solidFill>
                          <a:effectLst/>
                          <a:latin typeface="Calibri"/>
                        </a:rPr>
                        <a:t>Technology &amp; Cybersecurity on improving </a:t>
                      </a:r>
                      <a:r>
                        <a:rPr lang="en-US" sz="1200" b="0" i="0" u="none" strike="noStrike" dirty="0">
                          <a:solidFill>
                            <a:srgbClr val="366092"/>
                          </a:solidFill>
                          <a:effectLst/>
                          <a:latin typeface="Calibri"/>
                        </a:rPr>
                        <a:t>information security n the financial </a:t>
                      </a:r>
                      <a:r>
                        <a:rPr lang="en-US" sz="1200" b="0" i="0" u="none" strike="noStrike" dirty="0" smtClean="0">
                          <a:solidFill>
                            <a:srgbClr val="366092"/>
                          </a:solidFill>
                          <a:effectLst/>
                          <a:latin typeface="Calibri"/>
                        </a:rPr>
                        <a:t>sector“. ENISA</a:t>
                      </a:r>
                      <a:r>
                        <a:rPr lang="en-US" sz="1200" b="0" i="0" u="none" strike="noStrike" baseline="0" dirty="0" smtClean="0">
                          <a:solidFill>
                            <a:srgbClr val="366092"/>
                          </a:solidFill>
                          <a:effectLst/>
                          <a:latin typeface="Calibri"/>
                        </a:rPr>
                        <a:t>,</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December,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Implications of Blockchain for the Securities Industry". </a:t>
                      </a:r>
                      <a:r>
                        <a:rPr lang="en-US" sz="1200" b="0" i="0" u="none" strike="noStrike" dirty="0" smtClean="0">
                          <a:solidFill>
                            <a:srgbClr val="366092"/>
                          </a:solidFill>
                          <a:effectLst/>
                          <a:latin typeface="+mn-lt"/>
                        </a:rPr>
                        <a:t>FINRA (Financial Industry Regulatory Authority) </a:t>
                      </a:r>
                      <a:r>
                        <a:rPr lang="en-US" sz="1200" b="0" i="0" u="none" strike="noStrike" dirty="0">
                          <a:solidFill>
                            <a:srgbClr val="366092"/>
                          </a:solidFill>
                          <a:effectLst/>
                          <a:latin typeface="Calibri"/>
                        </a:rPr>
                        <a:t>January 2017. </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39436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role and relevance of the ECB", Speech by Ives Mersch, Member of the Executive Board of the ECB, 22nd </a:t>
                      </a:r>
                      <a:r>
                        <a:rPr lang="en-US" sz="1200" b="0" i="0" u="none" strike="noStrike" dirty="0" smtClean="0">
                          <a:solidFill>
                            <a:srgbClr val="366092"/>
                          </a:solidFill>
                          <a:effectLst/>
                          <a:latin typeface="Calibri"/>
                        </a:rPr>
                        <a:t>Hardelsblatt </a:t>
                      </a:r>
                      <a:r>
                        <a:rPr lang="en-US" sz="1200" b="0" i="0" u="none" strike="noStrike" dirty="0">
                          <a:solidFill>
                            <a:srgbClr val="366092"/>
                          </a:solidFill>
                          <a:effectLst/>
                          <a:latin typeface="Calibri"/>
                        </a:rPr>
                        <a:t>Annual Conference Braken-Technologie, December 6,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41958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technology-panacea or flash in the par". Speech by Yves Mersch, Member of the </a:t>
                      </a:r>
                      <a:r>
                        <a:rPr lang="en-US" sz="1200" b="0" i="0" u="none" strike="noStrike" dirty="0" smtClean="0">
                          <a:solidFill>
                            <a:srgbClr val="366092"/>
                          </a:solidFill>
                          <a:effectLst/>
                          <a:latin typeface="Calibri"/>
                        </a:rPr>
                        <a:t>Executive </a:t>
                      </a:r>
                      <a:r>
                        <a:rPr lang="en-US" sz="1200" b="0" i="0" u="none" strike="noStrike" dirty="0">
                          <a:solidFill>
                            <a:srgbClr val="366092"/>
                          </a:solidFill>
                          <a:effectLst/>
                          <a:latin typeface="Calibri"/>
                        </a:rPr>
                        <a:t>Board of the ECB, at Deustche Bank Transaction Bankers Forum 2016. Frankfurt an Mein, </a:t>
                      </a:r>
                      <a:r>
                        <a:rPr lang="en-US" sz="1200" b="0" i="0" u="none" strike="noStrike" dirty="0" smtClean="0">
                          <a:solidFill>
                            <a:srgbClr val="366092"/>
                          </a:solidFill>
                          <a:effectLst/>
                          <a:latin typeface="Calibri"/>
                        </a:rPr>
                        <a:t>April </a:t>
                      </a:r>
                      <a:r>
                        <a:rPr lang="en-US" sz="1200" b="0" i="0" u="none" strike="noStrike" dirty="0">
                          <a:solidFill>
                            <a:srgbClr val="366092"/>
                          </a:solidFill>
                          <a:effectLst/>
                          <a:latin typeface="Calibri"/>
                        </a:rPr>
                        <a:t>25, 2016,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"Embracing Disruption. Tapping the potential of Distributed Ledgers to improve the post-trade landscape" </a:t>
                      </a:r>
                      <a:r>
                        <a:rPr lang="en-US" sz="1200" b="0" i="0" u="none" strike="noStrike" dirty="0" smtClean="0">
                          <a:solidFill>
                            <a:srgbClr val="366092"/>
                          </a:solidFill>
                          <a:effectLst/>
                          <a:latin typeface="Calibri"/>
                        </a:rPr>
                        <a:t>.</a:t>
                      </a:r>
                      <a:r>
                        <a:rPr lang="en-US" sz="1200" b="0" i="0" u="none" strike="noStrike" baseline="0" dirty="0" smtClean="0">
                          <a:solidFill>
                            <a:srgbClr val="366092"/>
                          </a:solidFill>
                          <a:effectLst/>
                          <a:latin typeface="Calibri"/>
                        </a:rPr>
                        <a:t> </a:t>
                      </a:r>
                      <a:r>
                        <a:rPr lang="en-US" sz="1200" b="0" i="0" u="none" strike="noStrike" dirty="0" smtClean="0">
                          <a:solidFill>
                            <a:srgbClr val="366092"/>
                          </a:solidFill>
                          <a:effectLst/>
                          <a:latin typeface="Calibri"/>
                        </a:rPr>
                        <a:t>DTCC</a:t>
                      </a:r>
                      <a:r>
                        <a:rPr lang="en-US" sz="1200" b="0" i="0" u="none" strike="noStrike" dirty="0">
                          <a:solidFill>
                            <a:srgbClr val="366092"/>
                          </a:solidFill>
                          <a:effectLst/>
                          <a:latin typeface="Calibri"/>
                        </a:rPr>
                        <a:t>, January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4685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"Global Insight: Blockchain in Banking: Disruptive Threat or </a:t>
                      </a:r>
                      <a:r>
                        <a:rPr lang="en-US" sz="1200" b="0" i="0" u="none" strike="noStrike" dirty="0" smtClean="0">
                          <a:solidFill>
                            <a:srgbClr val="366092"/>
                          </a:solidFill>
                          <a:effectLst/>
                          <a:latin typeface="Calibri"/>
                        </a:rPr>
                        <a:t>Tool?". </a:t>
                      </a:r>
                      <a:r>
                        <a:rPr lang="en-US" sz="1200" b="0" i="0" u="none" strike="noStrike" dirty="0">
                          <a:solidFill>
                            <a:srgbClr val="366092"/>
                          </a:solidFill>
                          <a:effectLst/>
                          <a:latin typeface="Calibri"/>
                        </a:rPr>
                        <a:t>Morgan Stanley, April 20,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"If </a:t>
                      </a:r>
                      <a:r>
                        <a:rPr lang="en-US" sz="1200" b="0" i="0" u="none" strike="noStrike" dirty="0" smtClean="0">
                          <a:solidFill>
                            <a:srgbClr val="366092"/>
                          </a:solidFill>
                          <a:effectLst/>
                          <a:latin typeface="Calibri"/>
                        </a:rPr>
                        <a:t>allowed </a:t>
                      </a:r>
                      <a:r>
                        <a:rPr lang="en-US" sz="1200" b="0" i="0" u="none" strike="noStrike" dirty="0">
                          <a:solidFill>
                            <a:srgbClr val="366092"/>
                          </a:solidFill>
                          <a:effectLst/>
                          <a:latin typeface="Calibri"/>
                        </a:rPr>
                        <a:t>to thrive, Blockchain may finally give regulators transparency" </a:t>
                      </a:r>
                      <a:r>
                        <a:rPr lang="en-US" sz="1200" b="0" i="0" u="none" strike="noStrike" dirty="0" smtClean="0">
                          <a:solidFill>
                            <a:srgbClr val="366092"/>
                          </a:solidFill>
                          <a:effectLst/>
                          <a:latin typeface="Calibri"/>
                        </a:rPr>
                        <a:t>.CFTC </a:t>
                      </a:r>
                      <a:r>
                        <a:rPr lang="en-US" sz="1200" b="0" i="0" u="none" strike="noStrike" dirty="0">
                          <a:solidFill>
                            <a:srgbClr val="366092"/>
                          </a:solidFill>
                          <a:effectLst/>
                          <a:latin typeface="Calibri"/>
                        </a:rPr>
                        <a:t>Commissioner </a:t>
                      </a:r>
                      <a:r>
                        <a:rPr lang="en-US" sz="1200" b="0" i="0" u="none" strike="noStrike" dirty="0" smtClean="0">
                          <a:solidFill>
                            <a:srgbClr val="366092"/>
                          </a:solidFill>
                          <a:effectLst/>
                          <a:latin typeface="Calibri"/>
                        </a:rPr>
                        <a:t>J.Christopher </a:t>
                      </a:r>
                      <a:r>
                        <a:rPr lang="en-US" sz="1200" b="0" i="0" u="none" strike="noStrike" dirty="0">
                          <a:solidFill>
                            <a:srgbClr val="366092"/>
                          </a:solidFill>
                          <a:effectLst/>
                          <a:latin typeface="Calibri"/>
                        </a:rPr>
                        <a:t>Gianeado. April 12,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a:t>
                      </a:r>
                      <a:r>
                        <a:rPr lang="en-US" sz="1200" b="0" i="0" u="none" strike="noStrike" dirty="0" smtClean="0">
                          <a:solidFill>
                            <a:srgbClr val="366092"/>
                          </a:solidFill>
                          <a:effectLst/>
                          <a:latin typeface="Calibri"/>
                        </a:rPr>
                        <a:t>IOSCO  </a:t>
                      </a:r>
                      <a:r>
                        <a:rPr lang="en-US" sz="1200" b="0" i="0" u="none" strike="noStrike" dirty="0">
                          <a:solidFill>
                            <a:srgbClr val="366092"/>
                          </a:solidFill>
                          <a:effectLst/>
                          <a:latin typeface="Calibri"/>
                        </a:rPr>
                        <a:t>Research Report on Financial Technology (Fintech)", February 2017</a:t>
                      </a:r>
                      <a:r>
                        <a:rPr lang="en-US" sz="1200" b="0" i="0" u="none" strike="noStrike" dirty="0" smtClean="0">
                          <a:solidFill>
                            <a:srgbClr val="366092"/>
                          </a:solidFill>
                          <a:effectLst/>
                          <a:latin typeface="Calibri"/>
                        </a:rPr>
                        <a:t>.</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"Netting no problem for blockchain, tech firms tell regulators". </a:t>
                      </a:r>
                      <a:r>
                        <a:rPr lang="en-US" sz="1200" b="0" i="0" u="none" strike="noStrike" dirty="0" smtClean="0">
                          <a:solidFill>
                            <a:srgbClr val="366092"/>
                          </a:solidFill>
                          <a:effectLst/>
                          <a:latin typeface="Calibri"/>
                        </a:rPr>
                        <a:t>Luke </a:t>
                      </a:r>
                      <a:r>
                        <a:rPr lang="en-US" sz="1200" b="0" i="0" u="none" strike="noStrike" dirty="0">
                          <a:solidFill>
                            <a:srgbClr val="366092"/>
                          </a:solidFill>
                          <a:effectLst/>
                          <a:latin typeface="Calibri"/>
                        </a:rPr>
                        <a:t>Claney. Risk.net,. May 9, </a:t>
                      </a:r>
                      <a:r>
                        <a:rPr lang="en-US" sz="1200" b="0" i="0" u="none" strike="noStrike" dirty="0" smtClean="0">
                          <a:solidFill>
                            <a:srgbClr val="366092"/>
                          </a:solidFill>
                          <a:effectLst/>
                          <a:latin typeface="Calibri"/>
                        </a:rPr>
                        <a:t>2017</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"The Distributed ledger Technology Applied to Securities Markets"; ESMA, January 2017.</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314691">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"The future of financial infrastructure. An  ambitions look at how blockchain can reshape financial series" </a:t>
                      </a:r>
                      <a:r>
                        <a:rPr lang="en-US" sz="1200" b="0" i="0" u="none" strike="noStrike" dirty="0" smtClean="0">
                          <a:solidFill>
                            <a:srgbClr val="366092"/>
                          </a:solidFill>
                          <a:effectLst/>
                          <a:latin typeface="Calibri"/>
                        </a:rPr>
                        <a:t> WEF. </a:t>
                      </a:r>
                      <a:r>
                        <a:rPr lang="en-US" sz="1200" b="0" i="0" u="none" strike="noStrike" dirty="0">
                          <a:solidFill>
                            <a:srgbClr val="366092"/>
                          </a:solidFill>
                          <a:effectLst/>
                          <a:latin typeface="Calibri"/>
                        </a:rPr>
                        <a:t>August </a:t>
                      </a:r>
                      <a:r>
                        <a:rPr lang="en-US" sz="1200" b="0" i="0" u="none" strike="noStrike" dirty="0" smtClean="0">
                          <a:solidFill>
                            <a:srgbClr val="366092"/>
                          </a:solidFill>
                          <a:effectLst/>
                          <a:latin typeface="Calibri"/>
                        </a:rPr>
                        <a:t>2016</a:t>
                      </a:r>
                    </a:p>
                    <a:p>
                      <a:pPr marL="171450" indent="-171450" algn="l" defTabSz="914400" rtl="0" eaLnBrk="1" fontAlgn="b" latinLnBrk="0" hangingPunct="1">
                        <a:buFont typeface="Arial" panose="020B0604020202020204" pitchFamily="34" charset="0"/>
                        <a:buChar char="•"/>
                      </a:pPr>
                      <a:r>
                        <a:rPr lang="en-US" sz="1200" b="0" i="0" u="none" strike="noStrike" kern="1200" dirty="0" smtClean="0">
                          <a:solidFill>
                            <a:srgbClr val="366092"/>
                          </a:solidFill>
                          <a:effectLst/>
                          <a:latin typeface="Calibri"/>
                          <a:ea typeface="+mn-ea"/>
                          <a:cs typeface="+mn-cs"/>
                        </a:rPr>
                        <a:t>“ Blockchain. Putting </a:t>
                      </a:r>
                      <a:r>
                        <a:rPr lang="en-US" sz="1200" b="0" i="0" u="none" strike="noStrike" kern="1200" dirty="0">
                          <a:solidFill>
                            <a:srgbClr val="366092"/>
                          </a:solidFill>
                          <a:effectLst/>
                          <a:latin typeface="Calibri"/>
                          <a:ea typeface="+mn-ea"/>
                          <a:cs typeface="+mn-cs"/>
                        </a:rPr>
                        <a:t>theory in practice". Goldman Sachs. May 2016</a:t>
                      </a:r>
                      <a:r>
                        <a:rPr lang="en-US" sz="1200" b="0" i="0" u="none" strike="noStrike" kern="1200" dirty="0" smtClean="0">
                          <a:solidFill>
                            <a:srgbClr val="366092"/>
                          </a:solidFill>
                          <a:effectLst/>
                          <a:latin typeface="Calibri"/>
                          <a:ea typeface="+mn-ea"/>
                          <a:cs typeface="+mn-cs"/>
                        </a:rPr>
                        <a:t>.</a:t>
                      </a:r>
                      <a:endParaRPr lang="en-US" sz="1200" b="0" i="0" u="none" strike="noStrike" kern="1200" dirty="0">
                        <a:solidFill>
                          <a:srgbClr val="366092"/>
                        </a:solidFill>
                        <a:effectLst/>
                        <a:latin typeface="Calibri"/>
                        <a:ea typeface="+mn-ea"/>
                        <a:cs typeface="+mn-cs"/>
                      </a:endParaRPr>
                    </a:p>
                  </a:txBody>
                  <a:tcPr marL="6603" marR="6603" marT="6603" marB="0" anchor="ctr">
                    <a:lnL>
                      <a:noFill/>
                    </a:lnL>
                    <a:lnR w="6350" cap="flat" cmpd="sng" algn="ctr">
                      <a:noFill/>
                      <a:prstDash val="solid"/>
                      <a:round/>
                      <a:headEnd type="none" w="med" len="med"/>
                      <a:tailEnd type="none" w="med" len="med"/>
                    </a:lnR>
                    <a:lnT>
                      <a:noFill/>
                    </a:lnT>
                    <a:lnB w="25400" cap="flat" cmpd="dbl"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17393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3920150" y="8485"/>
            <a:ext cx="5122096" cy="657632"/>
          </a:xfrm>
        </p:spPr>
        <p:txBody>
          <a:bodyPr/>
          <a:lstStyle/>
          <a:p>
            <a:r>
              <a:rPr lang="es-ES_tradnl" dirty="0" smtClean="0"/>
              <a:t>Contacta con nosotros</a:t>
            </a:r>
            <a:endParaRPr lang="es-ES_tradnl" dirty="0"/>
          </a:p>
        </p:txBody>
      </p:sp>
      <p:sp>
        <p:nvSpPr>
          <p:cNvPr id="4" name="3 Marcador de pie de página"/>
          <p:cNvSpPr>
            <a:spLocks noGrp="1"/>
          </p:cNvSpPr>
          <p:nvPr>
            <p:ph type="ftr" sz="quarter" idx="11"/>
          </p:nvPr>
        </p:nvSpPr>
        <p:spPr>
          <a:xfrm>
            <a:off x="8720826" y="6517947"/>
            <a:ext cx="321418" cy="287687"/>
          </a:xfrm>
          <a:prstGeom prst="rect">
            <a:avLst/>
          </a:prstGeom>
        </p:spPr>
        <p:txBody>
          <a:bodyPr/>
          <a:lstStyle/>
          <a:p>
            <a:r>
              <a:rPr lang="es-ES_tradnl" dirty="0" smtClean="0"/>
              <a:t> </a:t>
            </a:r>
            <a:fld id="{4C718125-E96C-EF41-BA90-B9419A8E7E23}" type="slidenum">
              <a:rPr lang="es-ES_tradnl" smtClean="0"/>
              <a:pPr/>
              <a:t>33</a:t>
            </a:fld>
            <a:endParaRPr lang="es-ES_tradnl" dirty="0" smtClean="0"/>
          </a:p>
        </p:txBody>
      </p:sp>
      <p:pic>
        <p:nvPicPr>
          <p:cNvPr id="2" name="1 Imagen"/>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0" y="695325"/>
            <a:ext cx="9144000" cy="5696421"/>
          </a:xfrm>
          <a:prstGeom prst="rect">
            <a:avLst/>
          </a:prstGeom>
        </p:spPr>
      </p:pic>
      <p:sp>
        <p:nvSpPr>
          <p:cNvPr id="108" name="Rectangle 3"/>
          <p:cNvSpPr>
            <a:spLocks noGrp="1" noChangeArrowheads="1"/>
          </p:cNvSpPr>
          <p:nvPr>
            <p:ph type="body" sz="half" idx="1"/>
          </p:nvPr>
        </p:nvSpPr>
        <p:spPr>
          <a:xfrm>
            <a:off x="1353119" y="1381255"/>
            <a:ext cx="4752975" cy="2665635"/>
          </a:xfrm>
        </p:spPr>
        <p:txBody>
          <a:bodyPr>
            <a:noAutofit/>
          </a:bodyPr>
          <a:lstStyle/>
          <a:p>
            <a:pPr algn="ctr" eaLnBrk="1" hangingPunct="1">
              <a:buFont typeface="Wingdings" pitchFamily="2" charset="2"/>
              <a:buNone/>
            </a:pPr>
            <a:r>
              <a:rPr lang="es-ES" sz="2400" b="1" dirty="0" smtClean="0">
                <a:solidFill>
                  <a:srgbClr val="3493DB"/>
                </a:solidFill>
              </a:rPr>
              <a:t>Comunytek Consultores, S.L.</a:t>
            </a:r>
          </a:p>
          <a:p>
            <a:pPr algn="ctr" eaLnBrk="1" hangingPunct="1">
              <a:buFont typeface="Wingdings" pitchFamily="2" charset="2"/>
              <a:buNone/>
            </a:pPr>
            <a:r>
              <a:rPr lang="es-ES" dirty="0" smtClean="0">
                <a:solidFill>
                  <a:srgbClr val="525559"/>
                </a:solidFill>
              </a:rPr>
              <a:t>C/ Claudio Coello, 79, 1º</a:t>
            </a:r>
          </a:p>
          <a:p>
            <a:pPr algn="ctr" eaLnBrk="1" hangingPunct="1">
              <a:buFont typeface="Wingdings" pitchFamily="2" charset="2"/>
              <a:buNone/>
            </a:pPr>
            <a:r>
              <a:rPr lang="es-ES" dirty="0" smtClean="0">
                <a:solidFill>
                  <a:srgbClr val="525559"/>
                </a:solidFill>
              </a:rPr>
              <a:t>28001 Madrid</a:t>
            </a:r>
          </a:p>
          <a:p>
            <a:pPr algn="ctr" eaLnBrk="1" hangingPunct="1">
              <a:buFont typeface="Wingdings" pitchFamily="2" charset="2"/>
              <a:buNone/>
            </a:pPr>
            <a:r>
              <a:rPr lang="es-ES" dirty="0" smtClean="0">
                <a:solidFill>
                  <a:srgbClr val="525559"/>
                </a:solidFill>
              </a:rPr>
              <a:t>http://www.comunytek.com</a:t>
            </a:r>
          </a:p>
          <a:p>
            <a:pPr algn="ctr" eaLnBrk="1" hangingPunct="1">
              <a:buFont typeface="Wingdings" pitchFamily="2" charset="2"/>
              <a:buNone/>
            </a:pPr>
            <a:r>
              <a:rPr lang="es-ES" dirty="0" smtClean="0">
                <a:solidFill>
                  <a:srgbClr val="525559"/>
                </a:solidFill>
              </a:rPr>
              <a:t>E-mail: contacto@comunytek.com</a:t>
            </a:r>
          </a:p>
          <a:p>
            <a:pPr algn="ctr" eaLnBrk="1" hangingPunct="1">
              <a:buFont typeface="Wingdings" pitchFamily="2" charset="2"/>
              <a:buNone/>
            </a:pPr>
            <a:r>
              <a:rPr lang="es-ES" dirty="0" smtClean="0">
                <a:solidFill>
                  <a:srgbClr val="525559"/>
                </a:solidFill>
              </a:rPr>
              <a:t>Tel: +34 91 426 01 43</a:t>
            </a:r>
            <a:endParaRPr lang="es-ES" sz="2400" dirty="0" smtClean="0">
              <a:solidFill>
                <a:srgbClr val="525559"/>
              </a:solidFill>
            </a:endParaRPr>
          </a:p>
        </p:txBody>
      </p:sp>
    </p:spTree>
    <p:extLst>
      <p:ext uri="{BB962C8B-B14F-4D97-AF65-F5344CB8AC3E}">
        <p14:creationId xmlns:p14="http://schemas.microsoft.com/office/powerpoint/2010/main" val="373075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09643"/>
          </a:xfrm>
        </p:spPr>
        <p:txBody>
          <a:bodyPr>
            <a:noAutofit/>
          </a:bodyPr>
          <a:lstStyle/>
          <a:p>
            <a:pPr>
              <a:buFont typeface="Wingdings" panose="05000000000000000000" pitchFamily="2" charset="2"/>
              <a:buChar char="Ø"/>
            </a:pPr>
            <a:r>
              <a:rPr lang="es-ES" sz="1800" dirty="0" smtClean="0"/>
              <a:t>“Permissionless” vs “permissioned”:</a:t>
            </a:r>
          </a:p>
          <a:p>
            <a:pPr marL="342900" lvl="1" indent="0">
              <a:buNone/>
            </a:pPr>
            <a:endParaRPr lang="es-ES" dirty="0"/>
          </a:p>
          <a:p>
            <a:pPr marL="342900" lvl="1" indent="0">
              <a:buNone/>
            </a:pPr>
            <a:endParaRPr lang="es-ES" dirty="0" smtClean="0"/>
          </a:p>
          <a:p>
            <a:pPr>
              <a:buFont typeface="Arial" panose="020B0604020202020204" pitchFamily="34" charset="0"/>
              <a:buChar char="•"/>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Conceptos principales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4</a:t>
            </a:fld>
            <a:endParaRPr lang="es-ES" dirty="0" smtClean="0"/>
          </a:p>
        </p:txBody>
      </p:sp>
      <p:sp>
        <p:nvSpPr>
          <p:cNvPr id="2" name="1 Rectángulo"/>
          <p:cNvSpPr/>
          <p:nvPr/>
        </p:nvSpPr>
        <p:spPr>
          <a:xfrm>
            <a:off x="700462" y="3304358"/>
            <a:ext cx="8020364" cy="646331"/>
          </a:xfrm>
          <a:prstGeom prst="rect">
            <a:avLst/>
          </a:prstGeom>
        </p:spPr>
        <p:txBody>
          <a:bodyPr wrap="square">
            <a:spAutoFit/>
          </a:bodyPr>
          <a:lstStyle/>
          <a:p>
            <a:pPr marL="0" lvl="2" algn="just">
              <a:lnSpc>
                <a:spcPct val="80000"/>
              </a:lnSpc>
              <a:spcBef>
                <a:spcPts val="1000"/>
              </a:spcBef>
              <a:buClr>
                <a:srgbClr val="3493DB"/>
              </a:buClr>
            </a:pPr>
            <a:r>
              <a:rPr lang="es-ES_tradnl" sz="1500" dirty="0">
                <a:solidFill>
                  <a:srgbClr val="7F8C8D"/>
                </a:solidFill>
              </a:rPr>
              <a:t>Mientras que los DLT “no permisionados” (públicos) se </a:t>
            </a:r>
            <a:r>
              <a:rPr lang="es-ES_tradnl" sz="1500" dirty="0" smtClean="0">
                <a:solidFill>
                  <a:srgbClr val="7F8C8D"/>
                </a:solidFill>
              </a:rPr>
              <a:t>encuentran </a:t>
            </a:r>
            <a:r>
              <a:rPr lang="es-ES_tradnl" sz="1500" dirty="0">
                <a:solidFill>
                  <a:srgbClr val="7F8C8D"/>
                </a:solidFill>
              </a:rPr>
              <a:t>abiertos a cualquier participante y cualquiera puede tomar cualquier acción, en los DLT permisionados la participación está controlada, tanto al unirse al DLT como en los roles y acciones que puede tomar cada participante.</a:t>
            </a:r>
          </a:p>
        </p:txBody>
      </p:sp>
      <p:graphicFrame>
        <p:nvGraphicFramePr>
          <p:cNvPr id="7" name="6 Tabla"/>
          <p:cNvGraphicFramePr>
            <a:graphicFrameLocks noGrp="1"/>
          </p:cNvGraphicFramePr>
          <p:nvPr>
            <p:extLst>
              <p:ext uri="{D42A27DB-BD31-4B8C-83A1-F6EECF244321}">
                <p14:modId xmlns:p14="http://schemas.microsoft.com/office/powerpoint/2010/main" val="3565967256"/>
              </p:ext>
            </p:extLst>
          </p:nvPr>
        </p:nvGraphicFramePr>
        <p:xfrm>
          <a:off x="2077637" y="4110150"/>
          <a:ext cx="5266014" cy="1944666"/>
        </p:xfrm>
        <a:graphic>
          <a:graphicData uri="http://schemas.openxmlformats.org/drawingml/2006/table">
            <a:tbl>
              <a:tblPr firstRow="1" bandRow="1">
                <a:tableStyleId>{5C22544A-7EE6-4342-B048-85BDC9FD1C3A}</a:tableStyleId>
              </a:tblPr>
              <a:tblGrid>
                <a:gridCol w="1762793"/>
                <a:gridCol w="1781299"/>
                <a:gridCol w="1721922"/>
              </a:tblGrid>
              <a:tr h="278426">
                <a:tc>
                  <a:txBody>
                    <a:bodyPr/>
                    <a:lstStyle/>
                    <a:p>
                      <a:endParaRPr lang="es-ES" sz="1050" dirty="0">
                        <a:solidFill>
                          <a:schemeClr val="bg1"/>
                        </a:solidFill>
                      </a:endParaRPr>
                    </a:p>
                  </a:txBody>
                  <a:tcPr/>
                </a:tc>
                <a:tc>
                  <a:txBody>
                    <a:bodyPr/>
                    <a:lstStyle/>
                    <a:p>
                      <a:r>
                        <a:rPr lang="es-ES_tradnl" sz="1200" dirty="0" smtClean="0">
                          <a:solidFill>
                            <a:schemeClr val="bg1"/>
                          </a:solidFill>
                        </a:rPr>
                        <a:t>Permissionless</a:t>
                      </a:r>
                      <a:endParaRPr lang="es-ES" sz="1200" dirty="0">
                        <a:solidFill>
                          <a:schemeClr val="bg1"/>
                        </a:solidFill>
                      </a:endParaRPr>
                    </a:p>
                  </a:txBody>
                  <a:tcPr/>
                </a:tc>
                <a:tc>
                  <a:txBody>
                    <a:bodyPr/>
                    <a:lstStyle/>
                    <a:p>
                      <a:r>
                        <a:rPr lang="es-ES_tradnl" sz="1200" dirty="0" smtClean="0">
                          <a:solidFill>
                            <a:schemeClr val="bg1"/>
                          </a:solidFill>
                        </a:rPr>
                        <a:t>Permissioned</a:t>
                      </a:r>
                      <a:endParaRPr lang="es-ES" sz="1200" dirty="0">
                        <a:solidFill>
                          <a:schemeClr val="bg1"/>
                        </a:solidFill>
                      </a:endParaRPr>
                    </a:p>
                  </a:txBody>
                  <a:tcPr/>
                </a:tc>
              </a:tr>
              <a:tr h="225632">
                <a:tc>
                  <a:txBody>
                    <a:bodyPr/>
                    <a:lstStyle/>
                    <a:p>
                      <a:r>
                        <a:rPr lang="es-ES_tradnl" sz="1100" dirty="0" smtClean="0">
                          <a:solidFill>
                            <a:schemeClr val="accent5">
                              <a:lumMod val="75000"/>
                            </a:schemeClr>
                          </a:solidFill>
                        </a:rPr>
                        <a:t>Throughput</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Bajo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Alto</a:t>
                      </a:r>
                      <a:endParaRPr lang="es-ES" sz="1100" dirty="0">
                        <a:solidFill>
                          <a:schemeClr val="accent5">
                            <a:lumMod val="75000"/>
                          </a:schemeClr>
                        </a:solidFill>
                      </a:endParaRPr>
                    </a:p>
                  </a:txBody>
                  <a:tcPr/>
                </a:tc>
              </a:tr>
              <a:tr h="251559">
                <a:tc>
                  <a:txBody>
                    <a:bodyPr/>
                    <a:lstStyle/>
                    <a:p>
                      <a:r>
                        <a:rPr lang="es-ES_tradnl" sz="1100" dirty="0" smtClean="0">
                          <a:solidFill>
                            <a:schemeClr val="accent5">
                              <a:lumMod val="75000"/>
                            </a:schemeClr>
                          </a:solidFill>
                        </a:rPr>
                        <a:t>Latencia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Elevada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Media</a:t>
                      </a:r>
                      <a:endParaRPr lang="es-ES" sz="1100" dirty="0">
                        <a:solidFill>
                          <a:schemeClr val="accent5">
                            <a:lumMod val="75000"/>
                          </a:schemeClr>
                        </a:solidFill>
                      </a:endParaRPr>
                    </a:p>
                  </a:txBody>
                  <a:tcPr/>
                </a:tc>
              </a:tr>
              <a:tr h="229986">
                <a:tc>
                  <a:txBody>
                    <a:bodyPr/>
                    <a:lstStyle/>
                    <a:p>
                      <a:r>
                        <a:rPr lang="es-ES_tradnl" sz="1100" dirty="0" smtClean="0">
                          <a:solidFill>
                            <a:schemeClr val="accent5">
                              <a:lumMod val="75000"/>
                            </a:schemeClr>
                          </a:solidFill>
                        </a:rPr>
                        <a:t>Nº de “readers”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Muy</a:t>
                      </a:r>
                      <a:r>
                        <a:rPr lang="es-ES_tradnl" sz="1100" baseline="0" dirty="0" smtClean="0">
                          <a:solidFill>
                            <a:schemeClr val="accent5">
                              <a:lumMod val="75000"/>
                            </a:schemeClr>
                          </a:solidFill>
                        </a:rPr>
                        <a:t> alta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Alta</a:t>
                      </a:r>
                      <a:endParaRPr lang="es-ES" sz="1100" dirty="0">
                        <a:solidFill>
                          <a:schemeClr val="accent5">
                            <a:lumMod val="75000"/>
                          </a:schemeClr>
                        </a:solidFill>
                      </a:endParaRPr>
                    </a:p>
                  </a:txBody>
                  <a:tcPr/>
                </a:tc>
              </a:tr>
              <a:tr h="244038">
                <a:tc>
                  <a:txBody>
                    <a:bodyPr/>
                    <a:lstStyle/>
                    <a:p>
                      <a:r>
                        <a:rPr lang="es-ES_tradnl" sz="1100" dirty="0" smtClean="0">
                          <a:solidFill>
                            <a:schemeClr val="accent5">
                              <a:lumMod val="75000"/>
                            </a:schemeClr>
                          </a:solidFill>
                        </a:rPr>
                        <a:t>Nº</a:t>
                      </a:r>
                      <a:r>
                        <a:rPr lang="es-ES_tradnl" sz="1100" baseline="0" dirty="0" smtClean="0">
                          <a:solidFill>
                            <a:schemeClr val="accent5">
                              <a:lumMod val="75000"/>
                            </a:schemeClr>
                          </a:solidFill>
                        </a:rPr>
                        <a:t> de “writers”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Bajo</a:t>
                      </a:r>
                      <a:endParaRPr lang="es-ES" sz="1100" dirty="0">
                        <a:solidFill>
                          <a:schemeClr val="accent5">
                            <a:lumMod val="75000"/>
                          </a:schemeClr>
                        </a:solidFill>
                      </a:endParaRPr>
                    </a:p>
                  </a:txBody>
                  <a:tcPr/>
                </a:tc>
              </a:tr>
              <a:tr h="234340">
                <a:tc>
                  <a:txBody>
                    <a:bodyPr/>
                    <a:lstStyle/>
                    <a:p>
                      <a:r>
                        <a:rPr lang="es-ES_tradnl" sz="1100" dirty="0" smtClean="0">
                          <a:solidFill>
                            <a:schemeClr val="accent5">
                              <a:lumMod val="75000"/>
                            </a:schemeClr>
                          </a:solidFill>
                        </a:rPr>
                        <a:t>Mecanismo de consenso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PoW</a:t>
                      </a:r>
                      <a:r>
                        <a:rPr lang="es-ES_tradnl" sz="1100" baseline="0" dirty="0" smtClean="0">
                          <a:solidFill>
                            <a:schemeClr val="accent5">
                              <a:lumMod val="75000"/>
                            </a:schemeClr>
                          </a:solidFill>
                        </a:rPr>
                        <a:t> (principalmente), PoS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Específicos, BFT</a:t>
                      </a:r>
                      <a:endParaRPr lang="es-ES" sz="1100" dirty="0">
                        <a:solidFill>
                          <a:schemeClr val="accent5">
                            <a:lumMod val="75000"/>
                          </a:schemeClr>
                        </a:solidFill>
                      </a:endParaRPr>
                    </a:p>
                  </a:txBody>
                  <a:tcPr/>
                </a:tc>
              </a:tr>
              <a:tr h="370840">
                <a:tc>
                  <a:txBody>
                    <a:bodyPr/>
                    <a:lstStyle/>
                    <a:p>
                      <a:r>
                        <a:rPr lang="es-ES_tradnl" sz="1100" dirty="0" smtClean="0">
                          <a:solidFill>
                            <a:schemeClr val="accent5">
                              <a:lumMod val="75000"/>
                            </a:schemeClr>
                          </a:solidFill>
                        </a:rPr>
                        <a:t>Gestionados centralmente</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No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Si</a:t>
                      </a:r>
                      <a:endParaRPr lang="es-ES" sz="1100" dirty="0">
                        <a:solidFill>
                          <a:schemeClr val="accent5">
                            <a:lumMod val="75000"/>
                          </a:schemeClr>
                        </a:solidFill>
                      </a:endParaRPr>
                    </a:p>
                  </a:txBody>
                  <a:tcPr/>
                </a:tc>
              </a:tr>
            </a:tbl>
          </a:graphicData>
        </a:graphic>
      </p:graphicFrame>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542" y="1259475"/>
            <a:ext cx="4560203" cy="17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948426" y="2911674"/>
            <a:ext cx="1362874" cy="246221"/>
          </a:xfrm>
          <a:prstGeom prst="rect">
            <a:avLst/>
          </a:prstGeom>
          <a:noFill/>
        </p:spPr>
        <p:txBody>
          <a:bodyPr wrap="none" rtlCol="0">
            <a:spAutoFit/>
          </a:bodyPr>
          <a:lstStyle/>
          <a:p>
            <a:r>
              <a:rPr lang="es-ES_tradnl" sz="1000" dirty="0" smtClean="0">
                <a:solidFill>
                  <a:schemeClr val="bg1">
                    <a:lumMod val="50000"/>
                  </a:schemeClr>
                </a:solidFill>
              </a:rPr>
              <a:t>Fuente: Walport, 2016</a:t>
            </a:r>
            <a:endParaRPr lang="es-ES" sz="1000" dirty="0">
              <a:solidFill>
                <a:schemeClr val="bg1">
                  <a:lumMod val="50000"/>
                </a:schemeClr>
              </a:solidFill>
            </a:endParaRPr>
          </a:p>
        </p:txBody>
      </p:sp>
    </p:spTree>
    <p:extLst>
      <p:ext uri="{BB962C8B-B14F-4D97-AF65-F5344CB8AC3E}">
        <p14:creationId xmlns:p14="http://schemas.microsoft.com/office/powerpoint/2010/main" val="337916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83589" y="900261"/>
            <a:ext cx="7636933" cy="4351338"/>
          </a:xfrm>
        </p:spPr>
        <p:txBody>
          <a:bodyPr>
            <a:noAutofit/>
          </a:bodyPr>
          <a:lstStyle/>
          <a:p>
            <a:pPr marL="285750" lvl="1" indent="-285750">
              <a:spcBef>
                <a:spcPts val="1000"/>
              </a:spcBef>
              <a:buClr>
                <a:srgbClr val="3493DB"/>
              </a:buClr>
              <a:buSzPct val="109000"/>
              <a:buFont typeface="Wingdings" panose="05000000000000000000" pitchFamily="2" charset="2"/>
              <a:buChar char="Ø"/>
            </a:pPr>
            <a:r>
              <a:rPr lang="es-ES_tradnl" dirty="0" smtClean="0"/>
              <a:t> </a:t>
            </a:r>
            <a:r>
              <a:rPr lang="es-ES_tradnl" sz="2800" dirty="0">
                <a:latin typeface="Calibri"/>
                <a:ea typeface="Calibri"/>
                <a:cs typeface="Calibri"/>
                <a:sym typeface="Calibri"/>
              </a:rPr>
              <a:t>Mecanismos de consenso</a:t>
            </a:r>
            <a:r>
              <a:rPr lang="es-ES_tradnl" dirty="0" smtClean="0"/>
              <a:t>. </a:t>
            </a:r>
          </a:p>
          <a:p>
            <a:pPr marL="628650" lvl="2" indent="-285750">
              <a:spcBef>
                <a:spcPts val="1000"/>
              </a:spcBef>
              <a:buFont typeface="Arial" panose="020B0604020202020204" pitchFamily="34" charset="0"/>
              <a:buChar char="•"/>
            </a:pPr>
            <a:r>
              <a:rPr lang="es-ES_tradnl" u="sng" dirty="0" smtClean="0"/>
              <a:t>La clave de  la inmutabilidad de los libros distribuidos.</a:t>
            </a:r>
            <a:endParaRPr lang="es-ES_tradnl" u="sng" dirty="0"/>
          </a:p>
          <a:p>
            <a:pPr marL="628650" lvl="2" indent="-285750">
              <a:spcBef>
                <a:spcPts val="1000"/>
              </a:spcBef>
              <a:buFont typeface="Arial" panose="020B0604020202020204" pitchFamily="34" charset="0"/>
              <a:buChar char="•"/>
            </a:pPr>
            <a:r>
              <a:rPr lang="es-ES_tradnl" dirty="0" smtClean="0"/>
              <a:t>Son las técnicas que permiten eliminar la necesidad de confianza entre </a:t>
            </a:r>
            <a:r>
              <a:rPr lang="es-ES_tradnl" dirty="0"/>
              <a:t>intervinientes en una red de libros distribuidos. Los más comunes </a:t>
            </a:r>
            <a:r>
              <a:rPr lang="es-ES_tradnl" dirty="0" smtClean="0"/>
              <a:t>son:</a:t>
            </a:r>
            <a:endParaRPr lang="es-ES_tradnl" dirty="0"/>
          </a:p>
          <a:p>
            <a:pPr lvl="2" algn="just">
              <a:buFont typeface="Arial" panose="020B0604020202020204" pitchFamily="34" charset="0"/>
              <a:buChar char="•"/>
            </a:pPr>
            <a:r>
              <a:rPr lang="es-ES_tradnl" dirty="0"/>
              <a:t>PoW (Proof of work). Es el algoritmo más utilizado en Permissionless DLT. Es mucho más difícil de sabotear, pero requiere más recursos computacionales y puede incurrir en la introducción de más latencia ante el aumento de las transacciones a procesar</a:t>
            </a:r>
            <a:r>
              <a:rPr lang="es-ES_tradnl" dirty="0" smtClean="0"/>
              <a:t>. Ejemplo: Bitcoin</a:t>
            </a:r>
            <a:endParaRPr lang="es-ES_tradnl" dirty="0"/>
          </a:p>
          <a:p>
            <a:pPr lvl="2" algn="just">
              <a:buFont typeface="Arial" panose="020B0604020202020204" pitchFamily="34" charset="0"/>
              <a:buChar char="•"/>
            </a:pPr>
            <a:r>
              <a:rPr lang="es-ES_tradnl" dirty="0"/>
              <a:t>PoS (Proof of Stake).  </a:t>
            </a:r>
            <a:r>
              <a:rPr lang="es-ES_tradnl" dirty="0" smtClean="0"/>
              <a:t>Se basa en que </a:t>
            </a:r>
            <a:r>
              <a:rPr lang="es-ES_tradnl" dirty="0"/>
              <a:t>la </a:t>
            </a:r>
            <a:r>
              <a:rPr lang="es-ES_tradnl" dirty="0" smtClean="0"/>
              <a:t>“confianza· </a:t>
            </a:r>
            <a:r>
              <a:rPr lang="es-ES_tradnl" dirty="0"/>
              <a:t>en el validador tiene mucho más peso en la validación. Presenta una latencia inferior que PoW y requiere un gasto computacional menor</a:t>
            </a:r>
            <a:r>
              <a:rPr lang="es-ES_tradnl" dirty="0" smtClean="0"/>
              <a:t>. Ejemplo. Ethereum Casper.</a:t>
            </a:r>
          </a:p>
          <a:p>
            <a:pPr lvl="2" algn="just">
              <a:buFont typeface="Arial" panose="020B0604020202020204" pitchFamily="34" charset="0"/>
              <a:buChar char="•"/>
            </a:pPr>
            <a:r>
              <a:rPr lang="es-ES_tradnl" dirty="0" smtClean="0"/>
              <a:t>Variantes de PBFT (Practical Byzantine Fault Tolerance):  </a:t>
            </a:r>
          </a:p>
          <a:p>
            <a:pPr lvl="3" algn="just"/>
            <a:r>
              <a:rPr lang="es-ES_tradnl" dirty="0" smtClean="0"/>
              <a:t>Derived PBFT (Hyperledger)</a:t>
            </a:r>
          </a:p>
          <a:p>
            <a:pPr lvl="3" algn="just"/>
            <a:r>
              <a:rPr lang="es-ES_tradnl" dirty="0" smtClean="0"/>
              <a:t>RBFT (Redundant Byzantine Fault Tolerance, e.g. Evernym)</a:t>
            </a:r>
          </a:p>
          <a:p>
            <a:pPr lvl="3" algn="just"/>
            <a:r>
              <a:rPr lang="es-ES_tradnl" dirty="0" smtClean="0"/>
              <a:t>SBFT (Simplified Byzantine Fault Tolerance, e.g. Chain)</a:t>
            </a:r>
          </a:p>
          <a:p>
            <a:pPr lvl="3" algn="just"/>
            <a:r>
              <a:rPr lang="es-ES_tradnl" dirty="0" smtClean="0"/>
              <a:t>….</a:t>
            </a:r>
          </a:p>
          <a:p>
            <a:pPr marL="342900" lvl="1" indent="-342900" algn="just">
              <a:spcBef>
                <a:spcPts val="0"/>
              </a:spcBef>
              <a:buFont typeface="Wingdings" panose="05000000000000000000" pitchFamily="2" charset="2"/>
              <a:buChar char="ü"/>
            </a:pPr>
            <a:r>
              <a:rPr lang="es-ES_tradnl" sz="2000" b="1" dirty="0" smtClean="0"/>
              <a:t>No es necesario conocerlos tecnológicamente, pero son esenciales entender la lógica para analizar qué solución es la más adecuada a cada uso de negocio.</a:t>
            </a:r>
          </a:p>
          <a:p>
            <a:pPr>
              <a:buFont typeface="Arial" panose="020B0604020202020204" pitchFamily="34" charset="0"/>
              <a:buChar char="•"/>
            </a:pPr>
            <a:endParaRPr lang="es-ES" dirty="0" smtClean="0"/>
          </a:p>
          <a:p>
            <a:pPr lvl="1">
              <a:buFont typeface="Arial" panose="020B0604020202020204" pitchFamily="34" charset="0"/>
              <a:buChar char="•"/>
            </a:pPr>
            <a:endParaRPr lang="es-ES" dirty="0" smtClean="0"/>
          </a:p>
          <a:p>
            <a:pPr>
              <a:buFont typeface="Arial" panose="020B0604020202020204" pitchFamily="34" charset="0"/>
              <a:buChar char="•"/>
            </a:pPr>
            <a:endParaRPr lang="es-ES" dirty="0"/>
          </a:p>
        </p:txBody>
      </p:sp>
      <p:sp>
        <p:nvSpPr>
          <p:cNvPr id="3" name="2 Título"/>
          <p:cNvSpPr>
            <a:spLocks noGrp="1"/>
          </p:cNvSpPr>
          <p:nvPr>
            <p:ph type="title"/>
          </p:nvPr>
        </p:nvSpPr>
        <p:spPr>
          <a:xfrm>
            <a:off x="2906162" y="8485"/>
            <a:ext cx="6136083" cy="657632"/>
          </a:xfrm>
        </p:spPr>
        <p:txBody>
          <a:bodyPr/>
          <a:lstStyle/>
          <a:p>
            <a:r>
              <a:rPr lang="es-ES_tradnl" dirty="0" smtClean="0"/>
              <a:t>Conceptos principales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5</a:t>
            </a:fld>
            <a:endParaRPr lang="es-ES" dirty="0" smtClean="0"/>
          </a:p>
        </p:txBody>
      </p:sp>
    </p:spTree>
    <p:extLst>
      <p:ext uri="{BB962C8B-B14F-4D97-AF65-F5344CB8AC3E}">
        <p14:creationId xmlns:p14="http://schemas.microsoft.com/office/powerpoint/2010/main" val="199097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24708" y="986851"/>
            <a:ext cx="8086783" cy="4891435"/>
          </a:xfrm>
        </p:spPr>
        <p:txBody>
          <a:bodyPr>
            <a:normAutofit/>
          </a:bodyPr>
          <a:lstStyle/>
          <a:p>
            <a:pPr lvl="1">
              <a:buFont typeface="Wingdings" panose="05000000000000000000" pitchFamily="2" charset="2"/>
              <a:buChar char="Ø"/>
            </a:pPr>
            <a:r>
              <a:rPr lang="es-ES_tradnl" sz="2200" dirty="0" smtClean="0"/>
              <a:t>Smarts Contracts.- Programas (informáticos!!!!) “autoejecutables” qué hacen que sucedan las “cosas” en el DLT.</a:t>
            </a:r>
          </a:p>
          <a:p>
            <a:pPr lvl="2"/>
            <a:r>
              <a:rPr lang="es-ES_tradnl" dirty="0" smtClean="0"/>
              <a:t>Se almacenan y ejecutan en la DLT. Lo que les  confiere características de “inmutabilidad”.</a:t>
            </a:r>
          </a:p>
          <a:p>
            <a:pPr lvl="2"/>
            <a:r>
              <a:rPr lang="es-ES_tradnl" dirty="0" smtClean="0"/>
              <a:t>Ejemplos:</a:t>
            </a:r>
          </a:p>
          <a:p>
            <a:pPr lvl="3">
              <a:spcBef>
                <a:spcPts val="0"/>
              </a:spcBef>
            </a:pPr>
            <a:r>
              <a:rPr lang="es-ES_tradnl" dirty="0" smtClean="0"/>
              <a:t>El que mueve el dinero de una cuenta a otra.</a:t>
            </a:r>
          </a:p>
          <a:p>
            <a:pPr lvl="3">
              <a:spcBef>
                <a:spcPts val="0"/>
              </a:spcBef>
            </a:pPr>
            <a:r>
              <a:rPr lang="es-ES_tradnl" dirty="0" smtClean="0"/>
              <a:t>El que realiza el proceso de “settlement&amp;clearing”</a:t>
            </a:r>
          </a:p>
          <a:p>
            <a:pPr lvl="3">
              <a:spcBef>
                <a:spcPts val="0"/>
              </a:spcBef>
            </a:pPr>
            <a:r>
              <a:rPr lang="es-ES_tradnl" dirty="0" smtClean="0"/>
              <a:t>El que transfiere el colateral.</a:t>
            </a:r>
          </a:p>
          <a:p>
            <a:pPr lvl="2"/>
            <a:r>
              <a:rPr lang="es-ES_tradnl" dirty="0" smtClean="0"/>
              <a:t>Son los elementos clave de la aplicabilidad del DLT en nuestro sector.</a:t>
            </a:r>
          </a:p>
          <a:p>
            <a:pPr lvl="2"/>
            <a:r>
              <a:rPr lang="es-ES_tradnl" dirty="0" smtClean="0"/>
              <a:t>¿Qué certeza jurídica tienen?</a:t>
            </a:r>
          </a:p>
          <a:p>
            <a:pPr lvl="2"/>
            <a:r>
              <a:rPr lang="es-ES_tradnl" dirty="0" smtClean="0"/>
              <a:t>¿Cómo resolvemos  los errores que comentan?</a:t>
            </a:r>
          </a:p>
          <a:p>
            <a:pPr lvl="1">
              <a:buFont typeface="Wingdings" panose="05000000000000000000" pitchFamily="2" charset="2"/>
              <a:buChar char="Ø"/>
            </a:pPr>
            <a:r>
              <a:rPr lang="es-ES_tradnl" sz="2200" dirty="0" smtClean="0"/>
              <a:t>Gobernanza.- </a:t>
            </a:r>
          </a:p>
          <a:p>
            <a:pPr lvl="2"/>
            <a:r>
              <a:rPr lang="es-ES_tradnl" dirty="0" smtClean="0"/>
              <a:t>¿Quién y cómo se gestiona?</a:t>
            </a:r>
          </a:p>
          <a:p>
            <a:pPr lvl="2"/>
            <a:r>
              <a:rPr lang="es-ES_tradnl" dirty="0" smtClean="0"/>
              <a:t>¿Quién decide que “smartcontracts” se despliega en la DLT?</a:t>
            </a:r>
          </a:p>
          <a:p>
            <a:pPr lvl="2"/>
            <a:r>
              <a:rPr lang="es-ES_tradnl" dirty="0" smtClean="0"/>
              <a:t>¿Quién asume los efectos económicos adversos del malfuncionamiento de un “smart contract”?</a:t>
            </a:r>
          </a:p>
          <a:p>
            <a:pPr lvl="2"/>
            <a:r>
              <a:rPr lang="es-ES_tradnl" dirty="0" smtClean="0"/>
              <a:t>Los modelos de “</a:t>
            </a:r>
            <a:r>
              <a:rPr lang="es-ES_tradnl" i="1" dirty="0" smtClean="0"/>
              <a:t>primus inter pares</a:t>
            </a:r>
            <a:r>
              <a:rPr lang="es-ES_tradnl" dirty="0" smtClean="0"/>
              <a:t>” son complejos de  gestionar.</a:t>
            </a:r>
          </a:p>
          <a:p>
            <a:pPr lvl="1">
              <a:buFont typeface="Wingdings" panose="05000000000000000000" pitchFamily="2" charset="2"/>
              <a:buChar char="Ø"/>
            </a:pPr>
            <a:endParaRPr lang="es-ES_tradnl" dirty="0" smtClean="0"/>
          </a:p>
          <a:p>
            <a:pPr lvl="1">
              <a:buFont typeface="Wingdings" panose="05000000000000000000" pitchFamily="2" charset="2"/>
              <a:buChar char="Ø"/>
            </a:pPr>
            <a:endParaRPr lang="es-ES" dirty="0" smtClean="0"/>
          </a:p>
          <a:p>
            <a:endParaRPr lang="es-ES" dirty="0"/>
          </a:p>
        </p:txBody>
      </p:sp>
      <p:sp>
        <p:nvSpPr>
          <p:cNvPr id="3" name="2 Título"/>
          <p:cNvSpPr>
            <a:spLocks noGrp="1"/>
          </p:cNvSpPr>
          <p:nvPr>
            <p:ph type="title"/>
          </p:nvPr>
        </p:nvSpPr>
        <p:spPr>
          <a:xfrm>
            <a:off x="3930732" y="8485"/>
            <a:ext cx="5111513" cy="657632"/>
          </a:xfrm>
        </p:spPr>
        <p:txBody>
          <a:bodyPr/>
          <a:lstStyle/>
          <a:p>
            <a:r>
              <a:rPr lang="es-ES_tradnl" dirty="0" smtClean="0"/>
              <a:t>Conceptos principales (III)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6</a:t>
            </a:fld>
            <a:endParaRPr lang="es-ES" dirty="0" smtClean="0"/>
          </a:p>
        </p:txBody>
      </p:sp>
    </p:spTree>
    <p:extLst>
      <p:ext uri="{BB962C8B-B14F-4D97-AF65-F5344CB8AC3E}">
        <p14:creationId xmlns:p14="http://schemas.microsoft.com/office/powerpoint/2010/main" val="252614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121622" y="8485"/>
            <a:ext cx="6920624" cy="657632"/>
          </a:xfrm>
        </p:spPr>
        <p:txBody>
          <a:bodyPr/>
          <a:lstStyle/>
          <a:p>
            <a:r>
              <a:rPr lang="es-ES_tradnl" dirty="0" smtClean="0"/>
              <a:t>Multitud de soluciones tecnológicas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7</a:t>
            </a:fld>
            <a:endParaRPr lang="es-ES" dirty="0" smtClean="0"/>
          </a:p>
        </p:txBody>
      </p:sp>
      <p:sp>
        <p:nvSpPr>
          <p:cNvPr id="2" name="1 CuadroTexto"/>
          <p:cNvSpPr txBox="1"/>
          <p:nvPr/>
        </p:nvSpPr>
        <p:spPr>
          <a:xfrm>
            <a:off x="1306988" y="5320695"/>
            <a:ext cx="6893747" cy="424732"/>
          </a:xfrm>
          <a:prstGeom prst="rect">
            <a:avLst/>
          </a:prstGeom>
          <a:noFill/>
        </p:spPr>
        <p:txBody>
          <a:bodyPr wrap="none" rtlCol="0">
            <a:spAutoFit/>
          </a:bodyPr>
          <a:lstStyle/>
          <a:p>
            <a:pPr marL="342900" lvl="1" indent="-342900" algn="just">
              <a:lnSpc>
                <a:spcPct val="90000"/>
              </a:lnSpc>
              <a:buClr>
                <a:srgbClr val="3498DB"/>
              </a:buClr>
              <a:buFont typeface="Wingdings" panose="05000000000000000000" pitchFamily="2" charset="2"/>
              <a:buChar char="ü"/>
            </a:pPr>
            <a:r>
              <a:rPr lang="es-ES_tradnl" sz="2400" b="1" dirty="0">
                <a:solidFill>
                  <a:srgbClr val="7F8C8D"/>
                </a:solidFill>
              </a:rPr>
              <a:t>Palabras Clave: Interoperabilidad, estandarización</a:t>
            </a:r>
            <a:endParaRPr lang="es-ES" sz="2400" b="1" dirty="0">
              <a:solidFill>
                <a:srgbClr val="7F8C8D"/>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1516053172"/>
              </p:ext>
            </p:extLst>
          </p:nvPr>
        </p:nvGraphicFramePr>
        <p:xfrm>
          <a:off x="1126836" y="1001712"/>
          <a:ext cx="7073899" cy="4038600"/>
        </p:xfrm>
        <a:graphic>
          <a:graphicData uri="http://schemas.openxmlformats.org/drawingml/2006/table">
            <a:tbl>
              <a:tblPr/>
              <a:tblGrid>
                <a:gridCol w="1029162"/>
                <a:gridCol w="1207042"/>
                <a:gridCol w="1092690"/>
                <a:gridCol w="1515155"/>
                <a:gridCol w="1048220"/>
                <a:gridCol w="1181630"/>
              </a:tblGrid>
              <a:tr h="381000">
                <a:tc>
                  <a:txBody>
                    <a:bodyPr/>
                    <a:lstStyle/>
                    <a:p>
                      <a:pPr algn="ctr" fontAlgn="ctr"/>
                      <a:endParaRPr lang="es-ES" sz="1100" b="0" i="0" u="none" strike="noStrike" dirty="0">
                        <a:solidFill>
                          <a:srgbClr val="366092"/>
                        </a:solidFill>
                        <a:effectLst/>
                        <a:latin typeface="Calibri"/>
                      </a:endParaRPr>
                    </a:p>
                  </a:txBody>
                  <a:tcPr marL="9525" marR="9525" marT="9525" marB="0" anchor="ctr">
                    <a:lnL w="6350" cap="flat" cmpd="sng" algn="ctr">
                      <a:solidFill>
                        <a:srgbClr val="95B3D7"/>
                      </a:solidFill>
                      <a:prstDash val="solid"/>
                      <a:round/>
                      <a:headEnd type="none" w="med" len="med"/>
                      <a:tailEnd type="none" w="med" len="med"/>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Application</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Smart contract</a:t>
                      </a:r>
                      <a:br>
                        <a:rPr lang="es-ES" sz="1100" b="1" i="0" u="none" strike="noStrike" dirty="0">
                          <a:solidFill>
                            <a:srgbClr val="366092"/>
                          </a:solidFill>
                          <a:effectLst/>
                          <a:latin typeface="Calibri"/>
                        </a:rPr>
                      </a:br>
                      <a:r>
                        <a:rPr lang="es-ES" sz="1100" b="1" i="0" u="none" strike="noStrike" dirty="0">
                          <a:solidFill>
                            <a:srgbClr val="366092"/>
                          </a:solidFill>
                          <a:effectLst/>
                          <a:latin typeface="Calibri"/>
                        </a:rPr>
                        <a:t>execution</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Smart contract</a:t>
                      </a:r>
                      <a:br>
                        <a:rPr lang="es-ES" sz="1100" b="1" i="0" u="none" strike="noStrike" dirty="0">
                          <a:solidFill>
                            <a:srgbClr val="366092"/>
                          </a:solidFill>
                          <a:effectLst/>
                          <a:latin typeface="Calibri"/>
                        </a:rPr>
                      </a:br>
                      <a:r>
                        <a:rPr lang="es-ES" sz="1100" b="1" i="0" u="none" strike="noStrike" dirty="0">
                          <a:solidFill>
                            <a:srgbClr val="366092"/>
                          </a:solidFill>
                          <a:effectLst/>
                          <a:latin typeface="Calibri"/>
                        </a:rPr>
                        <a:t>language</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Data model</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Consensus</a:t>
                      </a:r>
                    </a:p>
                  </a:txBody>
                  <a:tcPr marL="9525" marR="9525" marT="9525" marB="0" anchor="ctr">
                    <a:lnL>
                      <a:noFill/>
                    </a:lnL>
                    <a:lnR w="6350" cap="flat" cmpd="sng" algn="ctr">
                      <a:solidFill>
                        <a:srgbClr val="95B3D7"/>
                      </a:solidFill>
                      <a:prstDash val="solid"/>
                      <a:round/>
                      <a:headEnd type="none" w="med" len="med"/>
                      <a:tailEnd type="none" w="med" len="med"/>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dirty="0">
                          <a:solidFill>
                            <a:srgbClr val="366092"/>
                          </a:solidFill>
                          <a:effectLst/>
                          <a:latin typeface="Calibri"/>
                        </a:rPr>
                        <a:t>Hyperledger</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err="1">
                          <a:solidFill>
                            <a:srgbClr val="366092"/>
                          </a:solidFill>
                          <a:effectLst/>
                          <a:latin typeface="Calibri"/>
                        </a:rPr>
                        <a:t>Dockers</a:t>
                      </a:r>
                      <a:endParaRPr lang="es-ES" sz="1100" b="0" i="0" u="none" strike="noStrike" dirty="0">
                        <a:solidFill>
                          <a:srgbClr val="366092"/>
                        </a:solidFill>
                        <a:effectLst/>
                        <a:latin typeface="Calibri"/>
                      </a:endParaRP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Goland, Java</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81000">
                <a:tc>
                  <a:txBody>
                    <a:bodyPr/>
                    <a:lstStyle/>
                    <a:p>
                      <a:pPr algn="ctr" fontAlgn="ctr"/>
                      <a:r>
                        <a:rPr lang="es-ES" sz="1100" b="0" i="0" u="none" strike="noStrike">
                          <a:solidFill>
                            <a:srgbClr val="366092"/>
                          </a:solidFill>
                          <a:effectLst/>
                          <a:latin typeface="Calibri"/>
                        </a:rPr>
                        <a:t>Ethereum</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 </a:t>
                      </a:r>
                      <a:br>
                        <a:rPr lang="es-ES" sz="1100" b="0" i="0" u="none" strike="noStrike">
                          <a:solidFill>
                            <a:srgbClr val="366092"/>
                          </a:solidFill>
                          <a:effectLst/>
                          <a:latin typeface="Calibri"/>
                        </a:rPr>
                      </a:b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Ethash (poW)</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a:solidFill>
                            <a:srgbClr val="366092"/>
                          </a:solidFill>
                          <a:effectLst/>
                          <a:latin typeface="Calibri"/>
                        </a:rPr>
                        <a:t>Eris-DB</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err="1" smtClean="0">
                          <a:solidFill>
                            <a:srgbClr val="366092"/>
                          </a:solidFill>
                          <a:effectLst/>
                          <a:latin typeface="Calibri"/>
                        </a:rPr>
                        <a:t>Solidity</a:t>
                      </a:r>
                      <a:endParaRPr lang="es-ES" sz="1100" b="0" i="0" u="none" strike="noStrike" dirty="0">
                        <a:solidFill>
                          <a:srgbClr val="366092"/>
                        </a:solidFill>
                        <a:effectLst/>
                        <a:latin typeface="Calibri"/>
                      </a:endParaRP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Tendermint (BFT)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81000">
                <a:tc>
                  <a:txBody>
                    <a:bodyPr/>
                    <a:lstStyle/>
                    <a:p>
                      <a:pPr algn="ctr" fontAlgn="ctr"/>
                      <a:r>
                        <a:rPr lang="es-ES" sz="1100" b="0" i="0" u="none" strike="noStrike">
                          <a:solidFill>
                            <a:srgbClr val="366092"/>
                          </a:solidFill>
                          <a:effectLst/>
                          <a:latin typeface="Calibri"/>
                        </a:rPr>
                        <a:t>Ripple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UTXO</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Ripple Consensus</a:t>
                      </a:r>
                      <a:br>
                        <a:rPr lang="es-ES" sz="1100" b="0" i="0" u="none" strike="noStrike">
                          <a:solidFill>
                            <a:srgbClr val="366092"/>
                          </a:solidFill>
                          <a:effectLst/>
                          <a:latin typeface="Calibri"/>
                        </a:rPr>
                      </a:br>
                      <a:r>
                        <a:rPr lang="es-ES" sz="1100" b="0" i="0" u="none" strike="noStrike">
                          <a:solidFill>
                            <a:srgbClr val="366092"/>
                          </a:solidFill>
                          <a:effectLst/>
                          <a:latin typeface="Calibri"/>
                        </a:rPr>
                        <a:t> Ledger (PoS)</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a:solidFill>
                            <a:srgbClr val="366092"/>
                          </a:solidFill>
                          <a:effectLst/>
                          <a:latin typeface="Calibri"/>
                        </a:rPr>
                        <a:t>ScalableBFT</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Haskell Execution</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ScalableBFT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419100">
                <a:tc>
                  <a:txBody>
                    <a:bodyPr/>
                    <a:lstStyle/>
                    <a:p>
                      <a:pPr algn="ctr" fontAlgn="ctr"/>
                      <a:r>
                        <a:rPr lang="es-ES" sz="1100" b="0" i="0" u="none" strike="noStrike">
                          <a:solidFill>
                            <a:srgbClr val="366092"/>
                          </a:solidFill>
                          <a:effectLst/>
                          <a:latin typeface="Calibri"/>
                        </a:rPr>
                        <a:t>Stellar</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Dockers</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dirty="0">
                          <a:solidFill>
                            <a:srgbClr val="366092"/>
                          </a:solidFill>
                          <a:effectLst/>
                          <a:latin typeface="Calibri"/>
                        </a:rPr>
                        <a:t>JavaScript, </a:t>
                      </a:r>
                      <a:r>
                        <a:rPr lang="es-ES" sz="1100" b="0" i="0" u="none" strike="noStrike" dirty="0" err="1">
                          <a:solidFill>
                            <a:srgbClr val="366092"/>
                          </a:solidFill>
                          <a:effectLst/>
                          <a:latin typeface="Calibri"/>
                        </a:rPr>
                        <a:t>Golang</a:t>
                      </a:r>
                      <a:r>
                        <a:rPr lang="es-ES" sz="1100" b="0" i="0" u="none" strike="noStrike" dirty="0">
                          <a:solidFill>
                            <a:srgbClr val="366092"/>
                          </a:solidFill>
                          <a:effectLst/>
                          <a:latin typeface="Calibri"/>
                        </a:rPr>
                        <a:t>,</a:t>
                      </a:r>
                      <a:br>
                        <a:rPr lang="es-ES" sz="1100" b="0" i="0" u="none" strike="noStrike" dirty="0">
                          <a:solidFill>
                            <a:srgbClr val="366092"/>
                          </a:solidFill>
                          <a:effectLst/>
                          <a:latin typeface="Calibri"/>
                        </a:rPr>
                      </a:br>
                      <a:r>
                        <a:rPr lang="es-ES" sz="1100" b="0" i="0" u="none" strike="noStrike" dirty="0">
                          <a:solidFill>
                            <a:srgbClr val="366092"/>
                          </a:solidFill>
                          <a:effectLst/>
                          <a:latin typeface="Calibri"/>
                        </a:rPr>
                        <a:t> Java, Rudy, P</a:t>
                      </a:r>
                      <a:r>
                        <a:rPr lang="es-ES" sz="1100" b="0" i="0" u="none" strike="noStrike" dirty="0" smtClean="0">
                          <a:solidFill>
                            <a:srgbClr val="366092"/>
                          </a:solidFill>
                          <a:effectLst/>
                          <a:latin typeface="Calibri"/>
                        </a:rPr>
                        <a:t>ython</a:t>
                      </a:r>
                      <a:r>
                        <a:rPr lang="es-ES" sz="1100" b="0" i="0" u="none" strike="noStrike" dirty="0">
                          <a:solidFill>
                            <a:srgbClr val="366092"/>
                          </a:solidFill>
                          <a:effectLst/>
                          <a:latin typeface="Calibri"/>
                        </a:rPr>
                        <a:t>, C≠</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Stellar Consensus</a:t>
                      </a:r>
                      <a:br>
                        <a:rPr lang="es-ES" sz="1100" b="0" i="0" u="none" strike="noStrike">
                          <a:solidFill>
                            <a:srgbClr val="366092"/>
                          </a:solidFill>
                          <a:effectLst/>
                          <a:latin typeface="Calibri"/>
                        </a:rPr>
                      </a:br>
                      <a:r>
                        <a:rPr lang="es-ES" sz="1100" b="0" i="0" u="none" strike="noStrike">
                          <a:solidFill>
                            <a:srgbClr val="366092"/>
                          </a:solidFill>
                          <a:effectLst/>
                          <a:latin typeface="Calibri"/>
                        </a:rPr>
                        <a:t> Protocol</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DIFINY</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Blockchain </a:t>
                      </a:r>
                      <a:br>
                        <a:rPr lang="es-ES" sz="1100" b="0" i="0" u="none" strike="noStrike">
                          <a:solidFill>
                            <a:srgbClr val="366092"/>
                          </a:solidFill>
                          <a:effectLst/>
                          <a:latin typeface="Calibri"/>
                        </a:rPr>
                      </a:br>
                      <a:r>
                        <a:rPr lang="es-ES" sz="1100" b="0" i="0" u="none" strike="noStrike">
                          <a:solidFill>
                            <a:srgbClr val="366092"/>
                          </a:solidFill>
                          <a:effectLst/>
                          <a:latin typeface="Calibri"/>
                        </a:rPr>
                        <a:t>Nervous System</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ctr" fontAlgn="ctr"/>
                      <a:r>
                        <a:rPr lang="es-ES" sz="1100" b="0" i="0" u="none" strike="noStrike">
                          <a:solidFill>
                            <a:srgbClr val="366092"/>
                          </a:solidFill>
                          <a:effectLst/>
                          <a:latin typeface="Calibri"/>
                        </a:rPr>
                        <a:t>Parity</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Proof of Authority</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Tezos</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 </a:t>
                      </a:r>
                      <a:br>
                        <a:rPr lang="es-ES" sz="1100" b="0" i="0" u="none" strike="noStrike">
                          <a:solidFill>
                            <a:srgbClr val="366092"/>
                          </a:solidFill>
                          <a:effectLst/>
                          <a:latin typeface="Calibri"/>
                        </a:rPr>
                      </a:b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Dockers</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Tezos Contract Script</a:t>
                      </a:r>
                      <a:br>
                        <a:rPr lang="es-ES" sz="1100" b="0" i="0" u="none" strike="noStrike">
                          <a:solidFill>
                            <a:srgbClr val="366092"/>
                          </a:solidFill>
                          <a:effectLst/>
                          <a:latin typeface="Calibri"/>
                        </a:rPr>
                      </a:br>
                      <a:r>
                        <a:rPr lang="es-ES" sz="1100" b="0" i="0" u="none" strike="noStrike">
                          <a:solidFill>
                            <a:srgbClr val="366092"/>
                          </a:solidFill>
                          <a:effectLst/>
                          <a:latin typeface="Calibri"/>
                        </a:rPr>
                        <a:t>Language</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Proof of Stake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ctr" fontAlgn="ctr"/>
                      <a:r>
                        <a:rPr lang="es-ES" sz="1100" b="0" i="0" u="none" strike="noStrike">
                          <a:solidFill>
                            <a:srgbClr val="366092"/>
                          </a:solidFill>
                          <a:effectLst/>
                          <a:latin typeface="Calibri"/>
                        </a:rPr>
                        <a:t>Corda</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JVM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Kotlin, Java</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UTXO-based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Raft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Sawtooth Lake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TEE</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Python</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Proof of Elapsed</a:t>
                      </a:r>
                      <a:br>
                        <a:rPr lang="es-ES" sz="1100" b="0" i="0" u="none" strike="noStrike">
                          <a:solidFill>
                            <a:srgbClr val="366092"/>
                          </a:solidFill>
                          <a:effectLst/>
                          <a:latin typeface="Calibri"/>
                        </a:rPr>
                      </a:br>
                      <a:r>
                        <a:rPr lang="es-ES" sz="1100" b="0" i="0" u="none" strike="noStrike">
                          <a:solidFill>
                            <a:srgbClr val="366092"/>
                          </a:solidFill>
                          <a:effectLst/>
                          <a:latin typeface="Calibri"/>
                        </a:rPr>
                        <a:t>Time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r>
              <a:tr h="381000">
                <a:tc gridSpan="6">
                  <a:txBody>
                    <a:bodyPr/>
                    <a:lstStyle/>
                    <a:p>
                      <a:pPr algn="ctr" fontAlgn="b"/>
                      <a:r>
                        <a:rPr lang="es-ES_tradnl" sz="1100" b="0" i="0" u="none" strike="noStrike" dirty="0" smtClean="0">
                          <a:solidFill>
                            <a:srgbClr val="366092"/>
                          </a:solidFill>
                          <a:effectLst/>
                          <a:latin typeface="Calibri"/>
                        </a:rPr>
                        <a:t>Fuente:</a:t>
                      </a:r>
                      <a:r>
                        <a:rPr lang="es-ES_tradnl" sz="1100" b="0" i="0" u="none" strike="noStrike" baseline="0" dirty="0" smtClean="0">
                          <a:solidFill>
                            <a:srgbClr val="366092"/>
                          </a:solidFill>
                          <a:effectLst/>
                          <a:latin typeface="Calibri"/>
                        </a:rPr>
                        <a:t> “BLOCKBENCH: A Framework for </a:t>
                      </a:r>
                      <a:r>
                        <a:rPr lang="es-ES_tradnl" sz="1100" b="0" i="0" u="none" strike="noStrike" baseline="0" dirty="0" err="1" smtClean="0">
                          <a:solidFill>
                            <a:srgbClr val="366092"/>
                          </a:solidFill>
                          <a:effectLst/>
                          <a:latin typeface="Calibri"/>
                        </a:rPr>
                        <a:t>Analyzing</a:t>
                      </a:r>
                      <a:r>
                        <a:rPr lang="es-ES_tradnl" sz="1100" b="0" i="0" u="none" strike="noStrike" baseline="0" dirty="0" smtClean="0">
                          <a:solidFill>
                            <a:srgbClr val="366092"/>
                          </a:solidFill>
                          <a:effectLst/>
                          <a:latin typeface="Calibri"/>
                        </a:rPr>
                        <a:t> Private </a:t>
                      </a:r>
                      <a:r>
                        <a:rPr lang="es-ES_tradnl" sz="1100" b="0" i="0" u="none" strike="noStrike" baseline="0" dirty="0" err="1" smtClean="0">
                          <a:solidFill>
                            <a:srgbClr val="366092"/>
                          </a:solidFill>
                          <a:effectLst/>
                          <a:latin typeface="Calibri"/>
                        </a:rPr>
                        <a:t>Blockchains</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Tien</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Tuan</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Anh</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Dinh</a:t>
                      </a:r>
                      <a:r>
                        <a:rPr lang="es-ES_tradnl" sz="1100" b="0" i="0" u="none" strike="noStrike" baseline="0" dirty="0" smtClean="0">
                          <a:solidFill>
                            <a:srgbClr val="366092"/>
                          </a:solidFill>
                          <a:effectLst/>
                          <a:latin typeface="Calibri"/>
                        </a:rPr>
                        <a:t> &amp; </a:t>
                      </a:r>
                      <a:r>
                        <a:rPr lang="es-ES_tradnl" sz="1100" b="0" i="0" u="none" strike="noStrike" baseline="0" dirty="0" err="1" smtClean="0">
                          <a:solidFill>
                            <a:srgbClr val="366092"/>
                          </a:solidFill>
                          <a:effectLst/>
                          <a:latin typeface="Calibri"/>
                        </a:rPr>
                        <a:t>allius</a:t>
                      </a:r>
                      <a:r>
                        <a:rPr lang="es-ES_tradnl" sz="1100" b="0" i="0" u="none" strike="noStrike" baseline="0" dirty="0" smtClean="0">
                          <a:solidFill>
                            <a:srgbClr val="366092"/>
                          </a:solidFill>
                          <a:effectLst/>
                          <a:latin typeface="Calibri"/>
                        </a:rPr>
                        <a:t>.</a:t>
                      </a:r>
                      <a:endParaRPr lang="es-ES" sz="1100" b="0" i="0" u="none" strike="noStrike" dirty="0">
                        <a:solidFill>
                          <a:srgbClr val="366092"/>
                        </a:solidFill>
                        <a:effectLst/>
                        <a:latin typeface="Calibri"/>
                      </a:endParaRPr>
                    </a:p>
                  </a:txBody>
                  <a:tcPr marL="9525" marR="9525" marT="9525" marB="0" anchor="ctr">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6324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smtClean="0"/>
              <a:t> </a:t>
            </a:r>
            <a:fld id="{4C718125-E96C-EF41-BA90-B9419A8E7E23}" type="slidenum">
              <a:rPr lang="es-ES" smtClean="0"/>
              <a:pPr/>
              <a:t>8</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2</a:t>
            </a:r>
          </a:p>
        </p:txBody>
      </p:sp>
      <p:sp>
        <p:nvSpPr>
          <p:cNvPr id="11" name="3 Título"/>
          <p:cNvSpPr txBox="1">
            <a:spLocks/>
          </p:cNvSpPr>
          <p:nvPr/>
        </p:nvSpPr>
        <p:spPr>
          <a:xfrm>
            <a:off x="1131133" y="2462995"/>
            <a:ext cx="6539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Aplicabilidad en el Sector</a:t>
            </a:r>
            <a:endParaRPr lang="es-ES" altLang="es-ES" dirty="0"/>
          </a:p>
        </p:txBody>
      </p:sp>
    </p:spTree>
    <p:extLst>
      <p:ext uri="{BB962C8B-B14F-4D97-AF65-F5344CB8AC3E}">
        <p14:creationId xmlns:p14="http://schemas.microsoft.com/office/powerpoint/2010/main" val="2434182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906162" y="8485"/>
            <a:ext cx="6136083" cy="657632"/>
          </a:xfrm>
        </p:spPr>
        <p:txBody>
          <a:bodyPr/>
          <a:lstStyle/>
          <a:p>
            <a:r>
              <a:rPr lang="es-ES_tradnl" dirty="0" smtClean="0"/>
              <a:t>Las promesas del “blockchain”</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9</a:t>
            </a:fld>
            <a:endParaRPr lang="es-ES" dirty="0" smtClean="0"/>
          </a:p>
        </p:txBody>
      </p:sp>
      <p:sp>
        <p:nvSpPr>
          <p:cNvPr id="2" name="1 CuadroTexto"/>
          <p:cNvSpPr txBox="1"/>
          <p:nvPr/>
        </p:nvSpPr>
        <p:spPr>
          <a:xfrm>
            <a:off x="5426895" y="1445965"/>
            <a:ext cx="3615349" cy="369332"/>
          </a:xfrm>
          <a:prstGeom prst="rect">
            <a:avLst/>
          </a:prstGeom>
          <a:noFill/>
        </p:spPr>
        <p:txBody>
          <a:bodyPr wrap="none" rtlCol="0">
            <a:spAutoFit/>
          </a:bodyPr>
          <a:lstStyle/>
          <a:p>
            <a:r>
              <a:rPr lang="es-ES_tradnl" b="1" dirty="0" smtClean="0">
                <a:solidFill>
                  <a:schemeClr val="bg1">
                    <a:lumMod val="50000"/>
                  </a:schemeClr>
                </a:solidFill>
              </a:rPr>
              <a:t>Reducción de costes operacionales </a:t>
            </a:r>
            <a:r>
              <a:rPr lang="es-ES_tradnl" b="1" baseline="30000" dirty="0" smtClean="0">
                <a:solidFill>
                  <a:schemeClr val="bg1">
                    <a:lumMod val="50000"/>
                  </a:schemeClr>
                </a:solidFill>
              </a:rPr>
              <a:t>1</a:t>
            </a:r>
            <a:endParaRPr lang="es-ES" b="1" baseline="30000" dirty="0">
              <a:solidFill>
                <a:schemeClr val="bg1">
                  <a:lumMod val="50000"/>
                </a:schemeClr>
              </a:solidFill>
            </a:endParaRPr>
          </a:p>
        </p:txBody>
      </p:sp>
      <p:sp>
        <p:nvSpPr>
          <p:cNvPr id="6" name="5 Flecha derecha"/>
          <p:cNvSpPr/>
          <p:nvPr/>
        </p:nvSpPr>
        <p:spPr>
          <a:xfrm>
            <a:off x="5064944" y="1445965"/>
            <a:ext cx="3524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5438775" y="2971800"/>
            <a:ext cx="3150542" cy="369332"/>
          </a:xfrm>
          <a:prstGeom prst="rect">
            <a:avLst/>
          </a:prstGeom>
          <a:noFill/>
        </p:spPr>
        <p:txBody>
          <a:bodyPr wrap="none" rtlCol="0">
            <a:spAutoFit/>
          </a:bodyPr>
          <a:lstStyle/>
          <a:p>
            <a:r>
              <a:rPr lang="es-ES_tradnl" b="1" dirty="0" smtClean="0">
                <a:solidFill>
                  <a:schemeClr val="bg1">
                    <a:lumMod val="50000"/>
                  </a:schemeClr>
                </a:solidFill>
              </a:rPr>
              <a:t>Reducción de riesgo de crédito</a:t>
            </a:r>
            <a:endParaRPr lang="es-ES" b="1" baseline="30000" dirty="0">
              <a:solidFill>
                <a:schemeClr val="bg1">
                  <a:lumMod val="50000"/>
                </a:schemeClr>
              </a:solidFill>
            </a:endParaRPr>
          </a:p>
        </p:txBody>
      </p:sp>
      <p:sp>
        <p:nvSpPr>
          <p:cNvPr id="8" name="7 Flecha derecha"/>
          <p:cNvSpPr/>
          <p:nvPr/>
        </p:nvSpPr>
        <p:spPr>
          <a:xfrm>
            <a:off x="5105399" y="3143250"/>
            <a:ext cx="3524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CuadroTexto"/>
          <p:cNvSpPr txBox="1"/>
          <p:nvPr/>
        </p:nvSpPr>
        <p:spPr>
          <a:xfrm>
            <a:off x="5438775" y="3327916"/>
            <a:ext cx="3222357" cy="646331"/>
          </a:xfrm>
          <a:prstGeom prst="rect">
            <a:avLst/>
          </a:prstGeom>
          <a:noFill/>
        </p:spPr>
        <p:txBody>
          <a:bodyPr wrap="none" rtlCol="0">
            <a:spAutoFit/>
          </a:bodyPr>
          <a:lstStyle/>
          <a:p>
            <a:r>
              <a:rPr lang="es-ES_tradnl" b="1" dirty="0" smtClean="0">
                <a:solidFill>
                  <a:schemeClr val="bg1">
                    <a:lumMod val="50000"/>
                  </a:schemeClr>
                </a:solidFill>
              </a:rPr>
              <a:t>Disminución de necesidades de </a:t>
            </a:r>
          </a:p>
          <a:p>
            <a:r>
              <a:rPr lang="es-ES_tradnl" b="1" dirty="0" smtClean="0">
                <a:solidFill>
                  <a:schemeClr val="bg1">
                    <a:lumMod val="50000"/>
                  </a:schemeClr>
                </a:solidFill>
              </a:rPr>
              <a:t>capital</a:t>
            </a:r>
            <a:r>
              <a:rPr lang="es-ES_tradnl" b="1" baseline="30000" dirty="0" smtClean="0">
                <a:solidFill>
                  <a:schemeClr val="bg1">
                    <a:lumMod val="50000"/>
                  </a:schemeClr>
                </a:solidFill>
              </a:rPr>
              <a:t>2</a:t>
            </a:r>
            <a:endParaRPr lang="es-ES" b="1" baseline="30000" dirty="0">
              <a:solidFill>
                <a:schemeClr val="bg1">
                  <a:lumMod val="50000"/>
                </a:schemeClr>
              </a:solidFill>
            </a:endParaRPr>
          </a:p>
        </p:txBody>
      </p:sp>
      <p:sp>
        <p:nvSpPr>
          <p:cNvPr id="11" name="10 CuadroTexto"/>
          <p:cNvSpPr txBox="1"/>
          <p:nvPr/>
        </p:nvSpPr>
        <p:spPr>
          <a:xfrm>
            <a:off x="209695" y="5624477"/>
            <a:ext cx="7914346" cy="707886"/>
          </a:xfrm>
          <a:prstGeom prst="rect">
            <a:avLst/>
          </a:prstGeom>
          <a:noFill/>
        </p:spPr>
        <p:txBody>
          <a:bodyPr wrap="none" rtlCol="0">
            <a:spAutoFit/>
          </a:bodyPr>
          <a:lstStyle/>
          <a:p>
            <a:r>
              <a:rPr lang="es-ES_tradnl" sz="1000" dirty="0" smtClean="0">
                <a:solidFill>
                  <a:schemeClr val="bg1">
                    <a:lumMod val="50000"/>
                  </a:schemeClr>
                </a:solidFill>
              </a:rPr>
              <a:t>NOTAS:</a:t>
            </a:r>
          </a:p>
          <a:p>
            <a:pPr marL="228600" indent="-228600">
              <a:buFont typeface="+mj-lt"/>
              <a:buAutoNum type="arabicParenR"/>
            </a:pPr>
            <a:r>
              <a:rPr lang="es-ES_tradnl" sz="1000" dirty="0" smtClean="0">
                <a:solidFill>
                  <a:schemeClr val="bg1">
                    <a:lumMod val="50000"/>
                  </a:schemeClr>
                </a:solidFill>
              </a:rPr>
              <a:t>AITE GROUP.- $1,2bn en el año 2016 (ECB Occasional Paper)</a:t>
            </a:r>
          </a:p>
          <a:p>
            <a:pPr marL="228600" indent="-228600" algn="just">
              <a:buFont typeface="+mj-lt"/>
              <a:buAutoNum type="arabicParenR"/>
            </a:pPr>
            <a:r>
              <a:rPr lang="es-ES_tradnl" sz="1000" dirty="0">
                <a:solidFill>
                  <a:schemeClr val="bg1">
                    <a:lumMod val="50000"/>
                  </a:schemeClr>
                </a:solidFill>
              </a:rPr>
              <a:t>Ahorros en costes anuales en infraestructura superiores  a 20$bn/año (Fuente: Santander Innoventures, Oliver&amp;Wyman, Arthemis Group, 2015)</a:t>
            </a:r>
          </a:p>
          <a:p>
            <a:pPr algn="just"/>
            <a:r>
              <a:rPr lang="es-ES_tradnl" sz="1000" dirty="0" smtClean="0">
                <a:solidFill>
                  <a:schemeClr val="bg1">
                    <a:lumMod val="50000"/>
                  </a:schemeClr>
                </a:solidFill>
              </a:rPr>
              <a:t>       Ahorros </a:t>
            </a:r>
            <a:r>
              <a:rPr lang="es-ES_tradnl" sz="1000" dirty="0">
                <a:solidFill>
                  <a:schemeClr val="bg1">
                    <a:lumMod val="50000"/>
                  </a:schemeClr>
                </a:solidFill>
              </a:rPr>
              <a:t>anuales en procesos de “settlement” de 16$bn/año y $120bn de ahorro de capital. (Fuente Telis Demos, WSJ, 7 Abril 2016</a:t>
            </a:r>
            <a:r>
              <a:rPr lang="es-ES_tradnl" sz="1000" dirty="0" smtClean="0">
                <a:solidFill>
                  <a:schemeClr val="bg1">
                    <a:lumMod val="50000"/>
                  </a:schemeClr>
                </a:solidFill>
              </a:rPr>
              <a:t>)</a:t>
            </a:r>
            <a:endParaRPr lang="es-ES" sz="1000" dirty="0">
              <a:solidFill>
                <a:schemeClr val="bg1">
                  <a:lumMod val="50000"/>
                </a:schemeClr>
              </a:solidFill>
            </a:endParaRPr>
          </a:p>
        </p:txBody>
      </p:sp>
      <p:sp>
        <p:nvSpPr>
          <p:cNvPr id="12" name="1 Marcador de contenido"/>
          <p:cNvSpPr txBox="1">
            <a:spLocks/>
          </p:cNvSpPr>
          <p:nvPr/>
        </p:nvSpPr>
        <p:spPr>
          <a:xfrm>
            <a:off x="719512" y="5415693"/>
            <a:ext cx="7665720" cy="1283224"/>
          </a:xfrm>
          <a:prstGeom prst="rect">
            <a:avLst/>
          </a:prstGeom>
        </p:spPr>
        <p:txBody>
          <a:bodyPr vert="horz" lIns="91440" tIns="45720" rIns="91440" bIns="45720" rtlCol="0">
            <a:noAutofit/>
          </a:bodyPr>
          <a:lstStyle>
            <a:lvl1pPr marL="171450" indent="-171450" algn="l" defTabSz="914400" rtl="0" eaLnBrk="1" latinLnBrk="0" hangingPunct="1">
              <a:lnSpc>
                <a:spcPct val="90000"/>
              </a:lnSpc>
              <a:spcBef>
                <a:spcPts val="1000"/>
              </a:spcBef>
              <a:buClr>
                <a:srgbClr val="3493DB"/>
              </a:buClr>
              <a:buFont typeface="Wingdings" panose="05000000000000000000" pitchFamily="2" charset="2"/>
              <a:buChar char="ü"/>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Wingdings" panose="05000000000000000000" pitchFamily="2" charset="2"/>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Courier New" panose="02070309020205020404" pitchFamily="49" charset="0"/>
              <a:buChar char="o"/>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ES" sz="1200" dirty="0">
              <a:solidFill>
                <a:schemeClr val="accent5">
                  <a:lumMod val="75000"/>
                </a:schemeClr>
              </a:solidFill>
            </a:endParaRPr>
          </a:p>
        </p:txBody>
      </p:sp>
      <p:sp>
        <p:nvSpPr>
          <p:cNvPr id="13" name="4 Marcador de contenido"/>
          <p:cNvSpPr txBox="1">
            <a:spLocks/>
          </p:cNvSpPr>
          <p:nvPr/>
        </p:nvSpPr>
        <p:spPr>
          <a:xfrm>
            <a:off x="639508" y="794358"/>
            <a:ext cx="7636933" cy="4724216"/>
          </a:xfrm>
          <a:prstGeom prst="rect">
            <a:avLst/>
          </a:prstGeom>
        </p:spPr>
        <p:txBody>
          <a:bodyPr vert="horz" lIns="91440" tIns="45720" rIns="91440" bIns="45720" rtlCol="0">
            <a:normAutofit fontScale="92500" lnSpcReduction="20000"/>
          </a:bodyPr>
          <a:lstStyle>
            <a:lvl1pPr marL="171450" indent="-171450" algn="l" defTabSz="914400" rtl="0" eaLnBrk="1" latinLnBrk="0" hangingPunct="1">
              <a:lnSpc>
                <a:spcPct val="90000"/>
              </a:lnSpc>
              <a:spcBef>
                <a:spcPts val="1000"/>
              </a:spcBef>
              <a:buClr>
                <a:srgbClr val="3493DB"/>
              </a:buClr>
              <a:buSzPct val="115000"/>
              <a:buFont typeface="Wingdings" panose="05000000000000000000" pitchFamily="2" charset="2"/>
              <a:buChar char="Ø"/>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Arial" panose="020B0604020202020204" pitchFamily="34" charset="0"/>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Arial" panose="020B0604020202020204" pitchFamily="34" charset="0"/>
              <a:buChar char="•"/>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 typeface="Arial" panose="020B0604020202020204" pitchFamily="34" charset="0"/>
              <a:buChar char="•"/>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Clr>
                <a:srgbClr val="3493DB"/>
              </a:buClr>
              <a:buSzPct val="110000"/>
              <a:buFont typeface="Wingdings" panose="05000000000000000000" pitchFamily="2" charset="2"/>
              <a:buChar char="Ø"/>
            </a:pPr>
            <a:r>
              <a:rPr lang="es-ES_tradnl" dirty="0" smtClean="0"/>
              <a:t> </a:t>
            </a:r>
            <a:r>
              <a:rPr lang="es-ES_tradnl" sz="2000" dirty="0" smtClean="0"/>
              <a:t>Al compartir todos los participantes  el “libro” (ledger):</a:t>
            </a:r>
          </a:p>
          <a:p>
            <a:pPr marL="628650" lvl="2" indent="-285750">
              <a:spcBef>
                <a:spcPts val="1000"/>
              </a:spcBef>
            </a:pPr>
            <a:r>
              <a:rPr lang="es-ES_tradnl" dirty="0" smtClean="0"/>
              <a:t> se elimina la información duplicada </a:t>
            </a:r>
          </a:p>
          <a:p>
            <a:pPr marL="628650" lvl="2" indent="-285750">
              <a:spcBef>
                <a:spcPts val="1000"/>
              </a:spcBef>
            </a:pPr>
            <a:r>
              <a:rPr lang="es-ES_tradnl" dirty="0" smtClean="0"/>
              <a:t>Se elimina intervenciones manuales</a:t>
            </a:r>
          </a:p>
          <a:p>
            <a:pPr marL="628650" lvl="2" indent="-285750">
              <a:spcBef>
                <a:spcPts val="1000"/>
              </a:spcBef>
            </a:pPr>
            <a:r>
              <a:rPr lang="es-ES_tradnl" dirty="0" smtClean="0"/>
              <a:t>Hacen innecesaria los procesos de reconciliación</a:t>
            </a:r>
          </a:p>
          <a:p>
            <a:pPr marL="628650" lvl="2" indent="-285750">
              <a:spcBef>
                <a:spcPts val="1000"/>
              </a:spcBef>
            </a:pPr>
            <a:r>
              <a:rPr lang="es-ES_tradnl" dirty="0" smtClean="0"/>
              <a:t>Se disminuye el riesgo operacional..</a:t>
            </a:r>
          </a:p>
          <a:p>
            <a:pPr marL="285750" lvl="1" indent="-285750">
              <a:spcBef>
                <a:spcPts val="1000"/>
              </a:spcBef>
              <a:buSzPct val="110000"/>
              <a:buFont typeface="Wingdings" panose="05000000000000000000" pitchFamily="2" charset="2"/>
              <a:buChar char="Ø"/>
            </a:pPr>
            <a:r>
              <a:rPr lang="es-ES_tradnl" dirty="0" smtClean="0"/>
              <a:t>Las transacciones son “instantáneas”.</a:t>
            </a:r>
          </a:p>
          <a:p>
            <a:pPr marL="628650" lvl="2" indent="-285750">
              <a:spcBef>
                <a:spcPts val="1000"/>
              </a:spcBef>
            </a:pPr>
            <a:r>
              <a:rPr lang="es-ES_tradnl" dirty="0" smtClean="0"/>
              <a:t>Acortamiento de los ciclos de liquidación.</a:t>
            </a:r>
          </a:p>
          <a:p>
            <a:pPr marL="628650" lvl="2" indent="-285750">
              <a:spcBef>
                <a:spcPts val="1000"/>
              </a:spcBef>
            </a:pPr>
            <a:r>
              <a:rPr lang="es-ES_tradnl" dirty="0" smtClean="0"/>
              <a:t>Acortamiento de los periodos de “close-out”.</a:t>
            </a:r>
          </a:p>
          <a:p>
            <a:pPr marL="285750" lvl="1" indent="-285750">
              <a:spcBef>
                <a:spcPts val="1000"/>
              </a:spcBef>
              <a:buSzPct val="110000"/>
              <a:buFont typeface="Wingdings" panose="05000000000000000000" pitchFamily="2" charset="2"/>
              <a:buChar char="Ø"/>
            </a:pPr>
            <a:r>
              <a:rPr lang="es-ES_tradnl" dirty="0" smtClean="0"/>
              <a:t>Los datos son inmutables y trazables</a:t>
            </a:r>
          </a:p>
          <a:p>
            <a:pPr marL="628650" lvl="2" indent="-285750">
              <a:spcBef>
                <a:spcPts val="1000"/>
              </a:spcBef>
            </a:pPr>
            <a:r>
              <a:rPr lang="es-ES_tradnl" dirty="0" smtClean="0"/>
              <a:t>Incrementa la transparencia del Mercado.</a:t>
            </a:r>
          </a:p>
          <a:p>
            <a:pPr marL="628650" lvl="2" indent="-285750">
              <a:spcBef>
                <a:spcPts val="1000"/>
              </a:spcBef>
            </a:pPr>
            <a:r>
              <a:rPr lang="es-ES_tradnl" dirty="0" smtClean="0"/>
              <a:t>Facilita el “Audit trail” de los Reguladores.</a:t>
            </a:r>
          </a:p>
          <a:p>
            <a:pPr marL="285750" lvl="1" indent="-285750">
              <a:spcBef>
                <a:spcPts val="1000"/>
              </a:spcBef>
              <a:buFont typeface="Wingdings" panose="05000000000000000000" pitchFamily="2" charset="2"/>
              <a:buChar char="Ø"/>
            </a:pPr>
            <a:r>
              <a:rPr lang="es-ES_tradnl" dirty="0" smtClean="0"/>
              <a:t>Ahorro de costes de infraestructura:</a:t>
            </a:r>
          </a:p>
          <a:p>
            <a:pPr marL="628650" lvl="2" indent="-285750">
              <a:spcBef>
                <a:spcPts val="1000"/>
              </a:spcBef>
            </a:pPr>
            <a:r>
              <a:rPr lang="es-ES_tradnl" dirty="0" smtClean="0"/>
              <a:t>Metalización entre los participantes.</a:t>
            </a:r>
          </a:p>
          <a:p>
            <a:pPr marL="628650" lvl="2" indent="-285750">
              <a:spcBef>
                <a:spcPts val="1000"/>
              </a:spcBef>
            </a:pPr>
            <a:r>
              <a:rPr lang="es-ES_tradnl" dirty="0" smtClean="0"/>
              <a:t>Simplificación de la resiliencia y de la disponibilidad en su conjunto.</a:t>
            </a:r>
          </a:p>
          <a:p>
            <a:pPr marL="628650" lvl="2" indent="-285750">
              <a:spcBef>
                <a:spcPts val="1000"/>
              </a:spcBef>
            </a:pPr>
            <a:r>
              <a:rPr lang="es-ES_tradnl" dirty="0" smtClean="0"/>
              <a:t>Mayor protección respecto a la ciberseguridad.</a:t>
            </a:r>
          </a:p>
          <a:p>
            <a:pPr marL="628650" lvl="2" indent="-285750">
              <a:spcBef>
                <a:spcPts val="1000"/>
              </a:spcBef>
            </a:pPr>
            <a:endParaRPr lang="es-ES_tradnl" dirty="0" smtClean="0"/>
          </a:p>
          <a:p>
            <a:pPr lvl="1"/>
            <a:endParaRPr lang="es-ES" dirty="0" smtClean="0"/>
          </a:p>
          <a:p>
            <a:pPr>
              <a:buFont typeface="Arial" panose="020B0604020202020204" pitchFamily="34" charset="0"/>
              <a:buChar char="•"/>
            </a:pPr>
            <a:endParaRPr lang="es-ES" dirty="0"/>
          </a:p>
        </p:txBody>
      </p:sp>
    </p:spTree>
    <p:extLst>
      <p:ext uri="{BB962C8B-B14F-4D97-AF65-F5344CB8AC3E}">
        <p14:creationId xmlns:p14="http://schemas.microsoft.com/office/powerpoint/2010/main" val="38556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2745</TotalTime>
  <Words>4688</Words>
  <Application>Microsoft Office PowerPoint</Application>
  <PresentationFormat>Presentación en pantalla (4:3)</PresentationFormat>
  <Paragraphs>540</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Presentación de PowerPoint</vt:lpstr>
      <vt:lpstr>Índice</vt:lpstr>
      <vt:lpstr>Presentación de PowerPoint</vt:lpstr>
      <vt:lpstr>Conceptos principales (I)</vt:lpstr>
      <vt:lpstr>Conceptos principales (II)</vt:lpstr>
      <vt:lpstr>Conceptos principales (III)</vt:lpstr>
      <vt:lpstr>Multitud de soluciones tecnológicas</vt:lpstr>
      <vt:lpstr>Presentación de PowerPoint</vt:lpstr>
      <vt:lpstr>Las promesas del “blockchain”</vt:lpstr>
      <vt:lpstr>Aplicabilidad a problemas reales</vt:lpstr>
      <vt:lpstr>El caso de uso estrella: “settlement” de activos</vt:lpstr>
      <vt:lpstr>La posición de ECB</vt:lpstr>
      <vt:lpstr>Otro reto: el “netting”</vt:lpstr>
      <vt:lpstr>Otros retos: la propia tecnología</vt:lpstr>
      <vt:lpstr>Presentación de PowerPoint</vt:lpstr>
      <vt:lpstr>Aplicabilidad en la cadena de valor</vt:lpstr>
      <vt:lpstr>Presentación de PowerPoint</vt:lpstr>
      <vt:lpstr>4. ¿Qué se espera que suceda?</vt:lpstr>
      <vt:lpstr>4. ¿Qué se espera que suceda?</vt:lpstr>
      <vt:lpstr>Presentación de PowerPoint</vt:lpstr>
      <vt:lpstr>Aplicación en Pre-Trade (I)</vt:lpstr>
      <vt:lpstr>Aplicación en Pre-Trade (II)</vt:lpstr>
      <vt:lpstr>Aplicación en Trading (I)</vt:lpstr>
      <vt:lpstr> Aplicación en Trading (II)</vt:lpstr>
      <vt:lpstr>Aplicación en Post-Trading (I)</vt:lpstr>
      <vt:lpstr>Aplicación en Post-Trading (II)</vt:lpstr>
      <vt:lpstr>Aplicación en Post-Trading (III)</vt:lpstr>
      <vt:lpstr>Securities Services (I)</vt:lpstr>
      <vt:lpstr>Securities Services (II)</vt:lpstr>
      <vt:lpstr> Securities Services (III)</vt:lpstr>
      <vt:lpstr>Presentación de PowerPoint</vt:lpstr>
      <vt:lpstr>Bibliografía</vt:lpstr>
      <vt:lpstr>Contacta con nosotros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Comunytek PPT Template</dc:title>
  <dc:creator>Thankium Creative</dc:creator>
  <cp:lastModifiedBy>vba</cp:lastModifiedBy>
  <cp:revision>247</cp:revision>
  <cp:lastPrinted>2017-05-24T20:29:01Z</cp:lastPrinted>
  <dcterms:created xsi:type="dcterms:W3CDTF">2016-10-10T12:02:47Z</dcterms:created>
  <dcterms:modified xsi:type="dcterms:W3CDTF">2017-05-24T20:47:54Z</dcterms:modified>
</cp:coreProperties>
</file>