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258" r:id="rId2"/>
    <p:sldId id="292" r:id="rId3"/>
    <p:sldId id="293" r:id="rId4"/>
    <p:sldId id="302" r:id="rId5"/>
    <p:sldId id="303" r:id="rId6"/>
    <p:sldId id="294" r:id="rId7"/>
    <p:sldId id="330" r:id="rId8"/>
    <p:sldId id="322" r:id="rId9"/>
    <p:sldId id="331" r:id="rId10"/>
    <p:sldId id="323" r:id="rId11"/>
    <p:sldId id="329" r:id="rId12"/>
    <p:sldId id="304" r:id="rId13"/>
    <p:sldId id="320" r:id="rId14"/>
    <p:sldId id="326" r:id="rId15"/>
    <p:sldId id="327" r:id="rId16"/>
    <p:sldId id="324" r:id="rId17"/>
    <p:sldId id="332" r:id="rId18"/>
    <p:sldId id="333" r:id="rId19"/>
    <p:sldId id="334" r:id="rId20"/>
    <p:sldId id="325" r:id="rId21"/>
    <p:sldId id="328" r:id="rId22"/>
    <p:sldId id="335" r:id="rId23"/>
    <p:sldId id="336" r:id="rId24"/>
    <p:sldId id="337" r:id="rId25"/>
    <p:sldId id="291" r:id="rId26"/>
  </p:sldIdLst>
  <p:sldSz cx="9144000" cy="6858000" type="screen4x3"/>
  <p:notesSz cx="6797675" cy="9926638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559"/>
    <a:srgbClr val="3498DB"/>
    <a:srgbClr val="D0D0D0"/>
    <a:srgbClr val="F0F0F0"/>
    <a:srgbClr val="E8E8E8"/>
    <a:srgbClr val="F8F8F8"/>
    <a:srgbClr val="E0E0E0"/>
    <a:srgbClr val="B8B8B8"/>
    <a:srgbClr val="BCCBCE"/>
    <a:srgbClr val="CC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9767" autoAdjust="0"/>
  </p:normalViewPr>
  <p:slideViewPr>
    <p:cSldViewPr snapToGrid="0" snapToObjects="1">
      <p:cViewPr>
        <p:scale>
          <a:sx n="92" d="100"/>
          <a:sy n="92" d="100"/>
        </p:scale>
        <p:origin x="-1138" y="72"/>
      </p:cViewPr>
      <p:guideLst>
        <p:guide orient="horz" pos="431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18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F44A-B828-9E46-BE33-F7A33EE014EE}" type="datetimeFigureOut">
              <a:rPr lang="es-ES_tradnl" smtClean="0"/>
              <a:t>24/05/2017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42B03-7D01-264B-BBB3-23511A859D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10BC0-6EDF-E04B-8400-9D671E6ED9CF}" type="datetimeFigureOut">
              <a:rPr lang="es-ES_tradnl" smtClean="0"/>
              <a:t>24/05/2017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65C1-2E2E-EA40-9885-4DE0E54DBE2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64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Producto - Clear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249506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3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" y="6467707"/>
            <a:ext cx="1210866" cy="287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dirty="0"/>
              <a:t>Nº DOC</a:t>
            </a:r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/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104200" y="2337318"/>
            <a:ext cx="4882842" cy="2441382"/>
          </a:xfrm>
          <a:solidFill>
            <a:srgbClr val="ECF0F1"/>
          </a:solidFill>
        </p:spPr>
        <p:txBody>
          <a:bodyPr anchor="ctr" anchorCtr="1"/>
          <a:lstStyle>
            <a:lvl1pPr marL="0" indent="0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Inserte </a:t>
            </a:r>
            <a:r>
              <a:rPr lang="es-ES_tradnl" dirty="0" err="1"/>
              <a:t>aqu</a:t>
            </a:r>
            <a:r>
              <a:rPr lang="es-ES" dirty="0"/>
              <a:t>í la frase </a:t>
            </a:r>
            <a:r>
              <a:rPr lang="es-ES" dirty="0" err="1"/>
              <a:t>inspiracional</a:t>
            </a:r>
            <a:r>
              <a:rPr lang="es-ES" dirty="0"/>
              <a:t> o cita célebre, puede utilizar el color azul como énfasis en alguna palabra.</a:t>
            </a:r>
            <a:endParaRPr lang="es-ES_tradnl" dirty="0"/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2918" y="1376266"/>
            <a:ext cx="2228025" cy="961053"/>
          </a:xfrm>
          <a:prstGeom prst="roundRect">
            <a:avLst>
              <a:gd name="adj" fmla="val 0"/>
            </a:avLst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469572" y="1271563"/>
            <a:ext cx="59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</a:p>
        </p:txBody>
      </p:sp>
      <p:pic>
        <p:nvPicPr>
          <p:cNvPr id="1026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62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4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43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210786"/>
            <a:ext cx="807804" cy="30975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0" y="1548447"/>
            <a:ext cx="3301999" cy="754915"/>
          </a:xfrm>
          <a:prstGeom prst="rect">
            <a:avLst/>
          </a:prstGeom>
          <a:solidFill>
            <a:srgbClr val="3493DB"/>
          </a:solidFill>
        </p:spPr>
        <p:txBody>
          <a:bodyPr anchor="ctr" anchorCtr="0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0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98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33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34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35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1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62121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3533172" y="1548446"/>
            <a:ext cx="5610828" cy="4042729"/>
          </a:xfrm>
        </p:spPr>
        <p:txBody>
          <a:bodyPr/>
          <a:lstStyle/>
          <a:p>
            <a:endParaRPr lang="es-ES_tradnl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0" y="1548447"/>
            <a:ext cx="3301999" cy="754915"/>
          </a:xfrm>
          <a:prstGeom prst="rect">
            <a:avLst/>
          </a:prstGeom>
          <a:solidFill>
            <a:srgbClr val="3493DB"/>
          </a:solidFill>
        </p:spPr>
        <p:txBody>
          <a:bodyPr anchor="ctr" anchorCtr="0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26" name="Marcador de texto 30"/>
          <p:cNvSpPr>
            <a:spLocks noGrp="1"/>
          </p:cNvSpPr>
          <p:nvPr>
            <p:ph type="body" sz="quarter" idx="15" hasCustomPrompt="1"/>
          </p:nvPr>
        </p:nvSpPr>
        <p:spPr>
          <a:xfrm>
            <a:off x="-9058" y="2496156"/>
            <a:ext cx="2630348" cy="603538"/>
          </a:xfrm>
          <a:solidFill>
            <a:srgbClr val="95A5A6"/>
          </a:solidFill>
        </p:spPr>
        <p:txBody>
          <a:bodyPr vert="horz" anchor="ctr" anchorCtr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/>
              <a:t>Clic para subtítulo</a:t>
            </a:r>
            <a:endParaRPr lang="es-ES_tradnl" dirty="0"/>
          </a:p>
        </p:txBody>
      </p:sp>
      <p:pic>
        <p:nvPicPr>
          <p:cNvPr id="11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98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4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48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11262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a dos Columnas -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3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751531"/>
            <a:ext cx="2285999" cy="429091"/>
          </a:xfrm>
          <a:solidFill>
            <a:srgbClr val="95A5A6"/>
          </a:solidFill>
        </p:spPr>
        <p:txBody>
          <a:bodyPr vert="horz" anchor="ctr" anchorCtr="0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err="1"/>
              <a:t>Click</a:t>
            </a:r>
            <a:r>
              <a:rPr lang="es-ES" dirty="0"/>
              <a:t> para subtítulo</a:t>
            </a:r>
            <a:endParaRPr lang="es-ES_tradnl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495488"/>
            <a:ext cx="3886200" cy="4351338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20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495488"/>
            <a:ext cx="3886200" cy="4351338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8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9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1" name="Imagen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4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7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17528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632223" y="1267352"/>
            <a:ext cx="7879556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4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5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6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0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3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1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186682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4629150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5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6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7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1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2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4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8807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267352"/>
            <a:ext cx="1682353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4629150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5" name="Marcador de imagen 3"/>
          <p:cNvSpPr>
            <a:spLocks noGrp="1"/>
          </p:cNvSpPr>
          <p:nvPr>
            <p:ph type="pic" sz="quarter" idx="16"/>
          </p:nvPr>
        </p:nvSpPr>
        <p:spPr>
          <a:xfrm>
            <a:off x="2623791" y="1267352"/>
            <a:ext cx="1682353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7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8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1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3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6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62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301643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7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632223" y="3661086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9" name="Marcador de imagen 3"/>
          <p:cNvSpPr>
            <a:spLocks noGrp="1"/>
          </p:cNvSpPr>
          <p:nvPr>
            <p:ph type="pic" sz="quarter" idx="16"/>
          </p:nvPr>
        </p:nvSpPr>
        <p:spPr>
          <a:xfrm>
            <a:off x="3649743" y="1283654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1" name="Marcador de imagen 3"/>
          <p:cNvSpPr>
            <a:spLocks noGrp="1"/>
          </p:cNvSpPr>
          <p:nvPr>
            <p:ph type="pic" sz="quarter" idx="17"/>
          </p:nvPr>
        </p:nvSpPr>
        <p:spPr>
          <a:xfrm>
            <a:off x="3649743" y="3661086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8"/>
          </p:nvPr>
        </p:nvSpPr>
        <p:spPr>
          <a:xfrm>
            <a:off x="6643688" y="1301751"/>
            <a:ext cx="2141935" cy="4335463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</p:txBody>
      </p:sp>
      <p:sp>
        <p:nvSpPr>
          <p:cNvPr id="20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22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3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6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9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5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  <p:sp>
        <p:nvSpPr>
          <p:cNvPr id="16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</p:spTree>
    <p:extLst>
      <p:ext uri="{BB962C8B-B14F-4D97-AF65-F5344CB8AC3E}">
        <p14:creationId xmlns:p14="http://schemas.microsoft.com/office/powerpoint/2010/main" val="4760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3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/>
          <a:lstStyle>
            <a:lvl1pPr marL="171450" indent="-171450">
              <a:buClr>
                <a:srgbClr val="3493DB"/>
              </a:buClr>
              <a:buFont typeface="Wingdings" panose="05000000000000000000" pitchFamily="2" charset="2"/>
              <a:buChar char="ü"/>
              <a:defRPr/>
            </a:lvl1pPr>
            <a:lvl2pPr marL="514350" indent="-171450">
              <a:buClr>
                <a:srgbClr val="3498DB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3493DB"/>
              </a:buClr>
              <a:buFont typeface="Courier New" panose="02070309020205020404" pitchFamily="49" charset="0"/>
              <a:buChar char="o"/>
              <a:defRPr/>
            </a:lvl3pPr>
            <a:lvl4pPr marL="1200150" indent="-171450">
              <a:buClr>
                <a:srgbClr val="3493DB"/>
              </a:buClr>
              <a:buFont typeface="Arial" panose="020B0604020202020204" pitchFamily="34" charset="0"/>
              <a:buChar char="•"/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7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8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0" name="Imagen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5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‹Nº›</a:t>
            </a:fld>
            <a:endParaRPr lang="es-ES" dirty="0" smtClean="0"/>
          </a:p>
        </p:txBody>
      </p:sp>
      <p:sp>
        <p:nvSpPr>
          <p:cNvPr id="58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59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002PR063R01</a:t>
            </a:r>
          </a:p>
        </p:txBody>
      </p:sp>
      <p:sp>
        <p:nvSpPr>
          <p:cNvPr id="11" name="Marcador de pie de página 3"/>
          <p:cNvSpPr txBox="1">
            <a:spLocks/>
          </p:cNvSpPr>
          <p:nvPr userDrawn="1"/>
        </p:nvSpPr>
        <p:spPr>
          <a:xfrm>
            <a:off x="5634726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Y EL MERCADO DE CAPITALES |</a:t>
            </a:r>
          </a:p>
        </p:txBody>
      </p:sp>
    </p:spTree>
    <p:extLst>
      <p:ext uri="{BB962C8B-B14F-4D97-AF65-F5344CB8AC3E}">
        <p14:creationId xmlns:p14="http://schemas.microsoft.com/office/powerpoint/2010/main" val="17061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5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6" r:id="rId2"/>
    <p:sldLayoutId id="2147483670" r:id="rId3"/>
    <p:sldLayoutId id="2147483672" r:id="rId4"/>
    <p:sldLayoutId id="2147483678" r:id="rId5"/>
    <p:sldLayoutId id="2147483680" r:id="rId6"/>
    <p:sldLayoutId id="2147483679" r:id="rId7"/>
    <p:sldLayoutId id="2147483681" r:id="rId8"/>
    <p:sldLayoutId id="2147483701" r:id="rId9"/>
    <p:sldLayoutId id="214748365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2"/>
        </a:buBlip>
        <a:defRPr sz="2000" kern="1200">
          <a:solidFill>
            <a:srgbClr val="7F8C8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800" kern="1200">
          <a:solidFill>
            <a:srgbClr val="7F8C8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600" kern="1200">
          <a:solidFill>
            <a:srgbClr val="7F8C8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400" kern="1200">
          <a:solidFill>
            <a:srgbClr val="7F8C8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200" kern="1200">
          <a:solidFill>
            <a:srgbClr val="7F8C8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>
            <a:spLocks/>
          </p:cNvSpPr>
          <p:nvPr/>
        </p:nvSpPr>
        <p:spPr>
          <a:xfrm>
            <a:off x="-1" y="1774109"/>
            <a:ext cx="5812326" cy="523220"/>
          </a:xfrm>
          <a:prstGeom prst="rect">
            <a:avLst/>
          </a:prstGeom>
          <a:solidFill>
            <a:srgbClr val="3493DB"/>
          </a:solidFill>
        </p:spPr>
        <p:txBody>
          <a:bodyPr wrap="square" rtlCol="0" anchor="ctr" anchorCtr="0">
            <a:spAutoFit/>
          </a:bodyPr>
          <a:lstStyle/>
          <a:p>
            <a:r>
              <a:rPr lang="es-ES_tradnl" sz="2800" b="1" dirty="0" smtClean="0">
                <a:solidFill>
                  <a:schemeClr val="bg1"/>
                </a:solidFill>
              </a:rPr>
              <a:t>Blockchain y el Mercado de Capitales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4" name="Marcador de texto 30"/>
          <p:cNvSpPr>
            <a:spLocks noGrp="1"/>
          </p:cNvSpPr>
          <p:nvPr>
            <p:ph type="body" sz="quarter" idx="4294967295"/>
          </p:nvPr>
        </p:nvSpPr>
        <p:spPr>
          <a:xfrm>
            <a:off x="-9059" y="2496156"/>
            <a:ext cx="3793408" cy="603538"/>
          </a:xfrm>
          <a:prstGeom prst="rect">
            <a:avLst/>
          </a:prstGeom>
          <a:solidFill>
            <a:srgbClr val="95A5A6"/>
          </a:solidFill>
        </p:spPr>
        <p:txBody>
          <a:bodyPr vert="horz" anchor="ctr" anchorCtr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PRINCIPALES CASOS DE USO</a:t>
            </a:r>
            <a:endParaRPr lang="es-ES_tradnl" dirty="0"/>
          </a:p>
        </p:txBody>
      </p:sp>
      <p:sp>
        <p:nvSpPr>
          <p:cNvPr id="5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-2531" y="6636716"/>
            <a:ext cx="827037" cy="221259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marL="171450" indent="-171450" defTabSz="685800">
              <a:spcBef>
                <a:spcPts val="750"/>
              </a:spcBef>
            </a:pPr>
            <a:r>
              <a:rPr lang="es-ES" sz="700" dirty="0" smtClean="0">
                <a:solidFill>
                  <a:srgbClr val="7F8C8D"/>
                </a:solidFill>
                <a:latin typeface="Arial" charset="0"/>
                <a:ea typeface="Arial" charset="0"/>
                <a:cs typeface="Arial" charset="0"/>
              </a:rPr>
              <a:t>002PR063R01</a:t>
            </a:r>
            <a:endParaRPr lang="es-ES" sz="700" dirty="0">
              <a:solidFill>
                <a:srgbClr val="7F8C8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Marcador de texto 6"/>
          <p:cNvSpPr txBox="1">
            <a:spLocks/>
          </p:cNvSpPr>
          <p:nvPr/>
        </p:nvSpPr>
        <p:spPr>
          <a:xfrm>
            <a:off x="8459866" y="6635215"/>
            <a:ext cx="683502" cy="221259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s-ES" sz="700" dirty="0" smtClean="0">
                <a:solidFill>
                  <a:srgbClr val="7F8C8D"/>
                </a:solidFill>
                <a:latin typeface="Arial" charset="0"/>
                <a:ea typeface="Arial" charset="0"/>
                <a:cs typeface="Arial" charset="0"/>
              </a:rPr>
              <a:t>22/05/2017</a:t>
            </a:r>
            <a:endParaRPr lang="es-ES" sz="700" dirty="0">
              <a:solidFill>
                <a:srgbClr val="7F8C8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8720826" y="4888463"/>
            <a:ext cx="321418" cy="21576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</a:t>
            </a:fld>
            <a:endParaRPr lang="es-ES" dirty="0" smtClean="0"/>
          </a:p>
        </p:txBody>
      </p:sp>
      <p:sp>
        <p:nvSpPr>
          <p:cNvPr id="8" name="3 Marcador de pie de página"/>
          <p:cNvSpPr txBox="1">
            <a:spLocks/>
          </p:cNvSpPr>
          <p:nvPr/>
        </p:nvSpPr>
        <p:spPr>
          <a:xfrm>
            <a:off x="8873226" y="5040863"/>
            <a:ext cx="321418" cy="215765"/>
          </a:xfrm>
          <a:prstGeom prst="rect">
            <a:avLst/>
          </a:prstGeom>
        </p:spPr>
        <p:txBody>
          <a:bodyPr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66 CuadroTexto"/>
          <p:cNvSpPr txBox="1"/>
          <p:nvPr/>
        </p:nvSpPr>
        <p:spPr>
          <a:xfrm>
            <a:off x="7476083" y="1746648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Principal e intereses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301049" y="751531"/>
            <a:ext cx="3842952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Préstamos Sindicados. Estado actual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10</a:t>
            </a:fld>
            <a:endParaRPr lang="es-ES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69816" y="168639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Corporación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70964" y="1609452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9816" y="2386528"/>
            <a:ext cx="2030279" cy="358003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18" name="17 CuadroTexto"/>
          <p:cNvSpPr txBox="1"/>
          <p:nvPr/>
        </p:nvSpPr>
        <p:spPr>
          <a:xfrm>
            <a:off x="162491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92357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436744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3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70020" y="2250431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Sindicato</a:t>
            </a:r>
            <a:endParaRPr lang="es-ES_tradnl" sz="1000" b="1" dirty="0"/>
          </a:p>
        </p:txBody>
      </p:sp>
      <p:cxnSp>
        <p:nvCxnSpPr>
          <p:cNvPr id="23" name="22 Conector recto"/>
          <p:cNvCxnSpPr/>
          <p:nvPr/>
        </p:nvCxnSpPr>
        <p:spPr>
          <a:xfrm>
            <a:off x="2405194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4650441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6859482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462425" y="1651726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549789" y="2370909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Sindicato</a:t>
            </a:r>
            <a:endParaRPr lang="es-ES_tradnl" sz="1000" b="1" dirty="0"/>
          </a:p>
        </p:txBody>
      </p:sp>
      <p:sp>
        <p:nvSpPr>
          <p:cNvPr id="29" name="28 Rectángulo"/>
          <p:cNvSpPr/>
          <p:nvPr/>
        </p:nvSpPr>
        <p:spPr>
          <a:xfrm>
            <a:off x="2505458" y="1545583"/>
            <a:ext cx="751022" cy="1223832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30" name="29 CuadroTexto"/>
          <p:cNvSpPr txBox="1"/>
          <p:nvPr/>
        </p:nvSpPr>
        <p:spPr>
          <a:xfrm>
            <a:off x="3773503" y="197286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Corporación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331542" y="153702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38546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1</a:t>
            </a:r>
            <a:endParaRPr lang="es-ES_tradnl" sz="1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368412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012799" y="248066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/>
              <a:t>Miembro 3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8290403" y="161397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Corporación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011965" y="2386528"/>
            <a:ext cx="2030279" cy="358003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37" name="36 CuadroTexto"/>
          <p:cNvSpPr txBox="1"/>
          <p:nvPr/>
        </p:nvSpPr>
        <p:spPr>
          <a:xfrm>
            <a:off x="7004640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1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634506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278893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3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7712169" y="2250431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Sindicato</a:t>
            </a:r>
            <a:endParaRPr lang="es-ES_tradnl" sz="10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95907" y="153702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 rot="5400000">
            <a:off x="1235856" y="282348"/>
            <a:ext cx="0" cy="2116710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3560976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5400000">
            <a:off x="801505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>
            <a:off x="5786513" y="375560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851227" y="1200911"/>
            <a:ext cx="7857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Sindicación</a:t>
            </a:r>
            <a:endParaRPr lang="es-ES_tradnl" sz="10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23500" y="1217592"/>
            <a:ext cx="7024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Diligencia</a:t>
            </a:r>
            <a:endParaRPr lang="es-ES_tradnl" sz="10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368412" y="1197279"/>
            <a:ext cx="7873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Suscripción</a:t>
            </a:r>
            <a:endParaRPr lang="es-ES_tradnl" sz="10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538874" y="1197279"/>
            <a:ext cx="10374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Cierre y Servicio</a:t>
            </a:r>
            <a:endParaRPr lang="es-ES_tradnl" sz="1000" b="1" dirty="0"/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787648" y="1663272"/>
            <a:ext cx="84048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93389" y="146762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Solicitud préstamo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1535133" y="2159686"/>
            <a:ext cx="356448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769837" y="199377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Solicitud miembros 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sindicato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56" name="55 Conector recto de flecha"/>
          <p:cNvCxnSpPr>
            <a:endCxn id="30" idx="1"/>
          </p:cNvCxnSpPr>
          <p:nvPr/>
        </p:nvCxnSpPr>
        <p:spPr>
          <a:xfrm flipV="1">
            <a:off x="3280673" y="2095980"/>
            <a:ext cx="492830" cy="334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31" idx="2"/>
            <a:endCxn id="34" idx="0"/>
          </p:cNvCxnSpPr>
          <p:nvPr/>
        </p:nvCxnSpPr>
        <p:spPr>
          <a:xfrm rot="16200000" flipH="1">
            <a:off x="5800520" y="1886705"/>
            <a:ext cx="543523" cy="644388"/>
          </a:xfrm>
          <a:prstGeom prst="bentConnector3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31" idx="2"/>
            <a:endCxn id="33" idx="0"/>
          </p:cNvCxnSpPr>
          <p:nvPr/>
        </p:nvCxnSpPr>
        <p:spPr>
          <a:xfrm rot="16200000" flipH="1">
            <a:off x="5481131" y="2206093"/>
            <a:ext cx="543523" cy="5611"/>
          </a:xfrm>
          <a:prstGeom prst="bentConnector3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31" idx="2"/>
            <a:endCxn id="32" idx="0"/>
          </p:cNvCxnSpPr>
          <p:nvPr/>
        </p:nvCxnSpPr>
        <p:spPr>
          <a:xfrm rot="5400000">
            <a:off x="5166199" y="1896772"/>
            <a:ext cx="543523" cy="624255"/>
          </a:xfrm>
          <a:prstGeom prst="bentConnector3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7578715" y="1600228"/>
            <a:ext cx="84048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7645335" y="140458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Financiación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7568161" y="1952740"/>
            <a:ext cx="84048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rot="16200000" flipH="1">
            <a:off x="7019505" y="2119429"/>
            <a:ext cx="356448" cy="0"/>
          </a:xfrm>
          <a:prstGeom prst="straightConnector1">
            <a:avLst/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7269601" y="2117810"/>
            <a:ext cx="1420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Pagos de Principal e intereses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7272812" y="1980675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Comisión de sindicación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actual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444666" y="15522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4" name="73 Elipse"/>
          <p:cNvSpPr/>
          <p:nvPr/>
        </p:nvSpPr>
        <p:spPr>
          <a:xfrm>
            <a:off x="1781652" y="145971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1790008" y="212884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78" name="77 Elipse"/>
          <p:cNvSpPr/>
          <p:nvPr/>
        </p:nvSpPr>
        <p:spPr>
          <a:xfrm>
            <a:off x="3427588" y="186004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79" name="78 Elipse"/>
          <p:cNvSpPr/>
          <p:nvPr/>
        </p:nvSpPr>
        <p:spPr>
          <a:xfrm>
            <a:off x="5791840" y="195954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80" name="79 Elipse"/>
          <p:cNvSpPr/>
          <p:nvPr/>
        </p:nvSpPr>
        <p:spPr>
          <a:xfrm>
            <a:off x="6905140" y="197736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77501" y="3195890"/>
            <a:ext cx="22276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Una corporación solicita un préstamo a una institución financiera (el líder organizador).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organizador ejecuta el procedimiento KYC para cumplir con los requerimientos regulatorios.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Para reducir el riesgo, el líder organizador busca miembros que financien el préstamo.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161462" y="34715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3" name="82 Elipse"/>
          <p:cNvSpPr/>
          <p:nvPr/>
        </p:nvSpPr>
        <p:spPr>
          <a:xfrm>
            <a:off x="161462" y="404790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161462" y="454612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87" name="86 Elipse"/>
          <p:cNvSpPr/>
          <p:nvPr/>
        </p:nvSpPr>
        <p:spPr>
          <a:xfrm>
            <a:off x="-3086244" y="847703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2422748" y="3195890"/>
            <a:ext cx="22276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organizador realiza la investigación sobre la salud financiera con el objetivo de determinar el nivel de riesgo asociado al préstamo.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446878" y="35710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4627548" y="3186830"/>
            <a:ext cx="22276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miembros del sindicato se suscriben a un porcentaje del riesgo total.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939659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25%</a:t>
            </a:r>
            <a:endParaRPr lang="es-ES_tradnl" sz="10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6190732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25%</a:t>
            </a:r>
            <a:endParaRPr lang="es-ES_tradnl" sz="1000" b="1" dirty="0"/>
          </a:p>
        </p:txBody>
      </p:sp>
      <p:sp>
        <p:nvSpPr>
          <p:cNvPr id="97" name="96 CuadroTexto"/>
          <p:cNvSpPr txBox="1"/>
          <p:nvPr/>
        </p:nvSpPr>
        <p:spPr>
          <a:xfrm>
            <a:off x="5546346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20%</a:t>
            </a:r>
            <a:endParaRPr lang="es-ES_tradnl" sz="10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6072281" y="16055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/>
              <a:t>3</a:t>
            </a:r>
            <a:r>
              <a:rPr lang="es-ES_tradnl" sz="1000" dirty="0" smtClean="0"/>
              <a:t>0%</a:t>
            </a:r>
            <a:endParaRPr lang="es-ES_tradnl" sz="1000" dirty="0"/>
          </a:p>
        </p:txBody>
      </p:sp>
      <p:sp>
        <p:nvSpPr>
          <p:cNvPr id="99" name="98 Elipse"/>
          <p:cNvSpPr/>
          <p:nvPr/>
        </p:nvSpPr>
        <p:spPr>
          <a:xfrm>
            <a:off x="4683164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6808632" y="3172549"/>
            <a:ext cx="2227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organizador toma la responsabilidad administrativa para dar el servicio acordado en el contrato.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6805640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154732" y="4871508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Puntos de mejora del proceso actual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169742" y="5070691"/>
            <a:ext cx="22276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selección de los miembros del sindicato en un proceso costoso en tiempo.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análisis de la información financiera de la corporación en un proceso manual poco eficiente.</a:t>
            </a:r>
          </a:p>
        </p:txBody>
      </p:sp>
      <p:sp>
        <p:nvSpPr>
          <p:cNvPr id="104" name="103 Elipse"/>
          <p:cNvSpPr/>
          <p:nvPr/>
        </p:nvSpPr>
        <p:spPr>
          <a:xfrm>
            <a:off x="153703" y="526445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169816" y="57686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2414989" y="5070691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procedimiento de “</a:t>
            </a:r>
            <a:r>
              <a:rPr lang="es-ES_tradnl" sz="1050" dirty="0" err="1" smtClean="0">
                <a:solidFill>
                  <a:srgbClr val="525559"/>
                </a:solidFill>
              </a:rPr>
              <a:t>due</a:t>
            </a:r>
            <a:r>
              <a:rPr lang="es-ES_tradnl" sz="1050" dirty="0" smtClean="0">
                <a:solidFill>
                  <a:srgbClr val="525559"/>
                </a:solidFill>
              </a:rPr>
              <a:t> </a:t>
            </a:r>
            <a:r>
              <a:rPr lang="es-ES_tradnl" sz="1050" dirty="0" err="1" smtClean="0">
                <a:solidFill>
                  <a:srgbClr val="525559"/>
                </a:solidFill>
              </a:rPr>
              <a:t>diligence</a:t>
            </a:r>
            <a:r>
              <a:rPr lang="es-ES_tradnl" sz="1050" dirty="0" smtClean="0">
                <a:solidFill>
                  <a:srgbClr val="525559"/>
                </a:solidFill>
              </a:rPr>
              <a:t>” carece de una tecnología y fuente de información común.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proceso de documentación de la suscripción del sindicato es manual, costoso en tiempo e ineficiente.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2439119" y="59676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4619789" y="5061631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sistemas de suscripción no se comunican con los de diligencia, duplicando esfuerzos.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organizador proporciona el principal y el desembolso de intereses.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se expone al riesgo de desembolso.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10" name="109 Elipse"/>
          <p:cNvSpPr/>
          <p:nvPr/>
        </p:nvSpPr>
        <p:spPr>
          <a:xfrm>
            <a:off x="4648246" y="525067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11" name="110 CuadroTexto"/>
          <p:cNvSpPr txBox="1"/>
          <p:nvPr/>
        </p:nvSpPr>
        <p:spPr>
          <a:xfrm>
            <a:off x="6800873" y="5047350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periodo de liquidación es de t+3 normalmente.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Las terceras partes que intervienen con servicios de operaciones incrementan los costes.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Las actividades están duplicadas al existir silos de información.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12" name="111 Elipse"/>
          <p:cNvSpPr/>
          <p:nvPr/>
        </p:nvSpPr>
        <p:spPr>
          <a:xfrm>
            <a:off x="4636448" y="578991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2369337" y="540260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17" name="116 Elipse"/>
          <p:cNvSpPr/>
          <p:nvPr/>
        </p:nvSpPr>
        <p:spPr>
          <a:xfrm>
            <a:off x="4619789" y="622886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8" name="117 Elipse"/>
          <p:cNvSpPr/>
          <p:nvPr/>
        </p:nvSpPr>
        <p:spPr>
          <a:xfrm>
            <a:off x="6802319" y="525067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9" name="118 Elipse"/>
          <p:cNvSpPr/>
          <p:nvPr/>
        </p:nvSpPr>
        <p:spPr>
          <a:xfrm>
            <a:off x="6779140" y="56691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9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20" name="119 Elipse"/>
          <p:cNvSpPr/>
          <p:nvPr/>
        </p:nvSpPr>
        <p:spPr>
          <a:xfrm>
            <a:off x="6792175" y="61666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sz="1050" b="1" dirty="0" smtClean="0">
                <a:solidFill>
                  <a:srgbClr val="3498DB"/>
                </a:solidFill>
              </a:rPr>
              <a:t>10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21" name="120 Elipse"/>
          <p:cNvSpPr/>
          <p:nvPr/>
        </p:nvSpPr>
        <p:spPr>
          <a:xfrm>
            <a:off x="2112936" y="198889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22" name="121 Elipse"/>
          <p:cNvSpPr/>
          <p:nvPr/>
        </p:nvSpPr>
        <p:spPr>
          <a:xfrm>
            <a:off x="3302584" y="221909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25" name="124 Elipse"/>
          <p:cNvSpPr/>
          <p:nvPr/>
        </p:nvSpPr>
        <p:spPr>
          <a:xfrm>
            <a:off x="3574503" y="221660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26" name="125 Elipse"/>
          <p:cNvSpPr/>
          <p:nvPr/>
        </p:nvSpPr>
        <p:spPr>
          <a:xfrm>
            <a:off x="4831491" y="222834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28" name="127 Elipse"/>
          <p:cNvSpPr/>
          <p:nvPr/>
        </p:nvSpPr>
        <p:spPr>
          <a:xfrm>
            <a:off x="6056307" y="195658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29" name="128 Elipse"/>
          <p:cNvSpPr/>
          <p:nvPr/>
        </p:nvSpPr>
        <p:spPr>
          <a:xfrm>
            <a:off x="6912465" y="138892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30" name="129 Elipse"/>
          <p:cNvSpPr/>
          <p:nvPr/>
        </p:nvSpPr>
        <p:spPr>
          <a:xfrm>
            <a:off x="7173312" y="137634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31" name="130 Elipse"/>
          <p:cNvSpPr/>
          <p:nvPr/>
        </p:nvSpPr>
        <p:spPr>
          <a:xfrm>
            <a:off x="8524904" y="192752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32" name="131 Elipse"/>
          <p:cNvSpPr/>
          <p:nvPr/>
        </p:nvSpPr>
        <p:spPr>
          <a:xfrm>
            <a:off x="8785165" y="192984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9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33" name="132 Elipse"/>
          <p:cNvSpPr/>
          <p:nvPr/>
        </p:nvSpPr>
        <p:spPr>
          <a:xfrm>
            <a:off x="8660568" y="215558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sz="1050" b="1" dirty="0" smtClean="0">
                <a:solidFill>
                  <a:srgbClr val="3498DB"/>
                </a:solidFill>
              </a:rPr>
              <a:t>10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212692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0 CuadroTexto"/>
          <p:cNvSpPr txBox="1"/>
          <p:nvPr/>
        </p:nvSpPr>
        <p:spPr>
          <a:xfrm>
            <a:off x="6334885" y="4730495"/>
            <a:ext cx="26936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el tiempo de cierre, eliminando el </a:t>
            </a: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 en t+3 y la centralización de las operaciones en el líder organizador.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Desintermediación de servicios, ejecutando actividades vía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 y reduciendo la participación de terceras partes.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del riesgo de contrapartida. El desembolso del principal e intereses es automatizado.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6561730" y="1719489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Principal e intereses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301049" y="751531"/>
            <a:ext cx="3842952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Préstamos Sindicados. Propuesta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11</a:t>
            </a:fld>
            <a:endParaRPr lang="es-ES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58553" y="156975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Corporación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5182" y="212652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51890" y="1627403"/>
            <a:ext cx="770668" cy="892064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19" name="18 CuadroTexto"/>
          <p:cNvSpPr txBox="1"/>
          <p:nvPr/>
        </p:nvSpPr>
        <p:spPr>
          <a:xfrm>
            <a:off x="2555549" y="202702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555549" y="227324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3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606044" y="1491306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Sindicato</a:t>
            </a:r>
            <a:endParaRPr lang="es-ES_tradnl" sz="1000" b="1" dirty="0"/>
          </a:p>
        </p:txBody>
      </p:sp>
      <p:cxnSp>
        <p:nvCxnSpPr>
          <p:cNvPr id="23" name="22 Conector recto"/>
          <p:cNvCxnSpPr/>
          <p:nvPr/>
        </p:nvCxnSpPr>
        <p:spPr>
          <a:xfrm>
            <a:off x="3461913" y="1475846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6343461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041846" y="153702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451295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1</a:t>
            </a:r>
            <a:endParaRPr lang="es-ES_tradnl" sz="1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050141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658788" y="248066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3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317660" y="156975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Corporación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6441189" y="2477058"/>
            <a:ext cx="2601055" cy="358003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37" name="36 CuadroTexto"/>
          <p:cNvSpPr txBox="1"/>
          <p:nvPr/>
        </p:nvSpPr>
        <p:spPr>
          <a:xfrm>
            <a:off x="7049905" y="25711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1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697877" y="25711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</a:t>
            </a:r>
            <a:r>
              <a:rPr lang="es-ES_tradnl" sz="1000" b="1" dirty="0" smtClean="0"/>
              <a:t>2</a:t>
            </a:r>
            <a:endParaRPr lang="es-ES_tradnl" sz="10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351317" y="25711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3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7485844" y="2340961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Sindicato</a:t>
            </a:r>
            <a:endParaRPr lang="es-ES_tradnl" sz="10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360595" y="247865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Líder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Organizador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 flipH="1" flipV="1">
            <a:off x="177501" y="1340703"/>
            <a:ext cx="3145057" cy="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flipH="1" flipV="1">
            <a:off x="3712355" y="1339203"/>
            <a:ext cx="2477714" cy="150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5400000">
            <a:off x="801505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1448725" y="1200911"/>
            <a:ext cx="7857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Sindicación</a:t>
            </a:r>
            <a:endParaRPr lang="es-ES_tradnl" sz="10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237019" y="1217592"/>
            <a:ext cx="1423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Diligencia y </a:t>
            </a:r>
            <a:r>
              <a:rPr lang="es-ES_tradnl" sz="1000" b="1" dirty="0"/>
              <a:t>Suscripción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538874" y="1197279"/>
            <a:ext cx="10374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Cierre y Servicio</a:t>
            </a:r>
            <a:endParaRPr lang="es-ES_tradnl" sz="1000" b="1" dirty="0"/>
          </a:p>
        </p:txBody>
      </p:sp>
      <p:cxnSp>
        <p:nvCxnSpPr>
          <p:cNvPr id="52" name="51 Conector recto de flecha"/>
          <p:cNvCxnSpPr/>
          <p:nvPr/>
        </p:nvCxnSpPr>
        <p:spPr>
          <a:xfrm rot="5400000">
            <a:off x="158066" y="1987975"/>
            <a:ext cx="392093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354457" y="180158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Solicitud 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préstamo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2148042" y="2270518"/>
            <a:ext cx="356448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2408814" y="2572802"/>
            <a:ext cx="1009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Miembros seleccionados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Según un criterio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59" name="58 Conector angular"/>
          <p:cNvCxnSpPr>
            <a:stCxn id="31" idx="2"/>
          </p:cNvCxnSpPr>
          <p:nvPr/>
        </p:nvCxnSpPr>
        <p:spPr>
          <a:xfrm rot="16200000" flipH="1">
            <a:off x="5510824" y="1886704"/>
            <a:ext cx="543522" cy="644389"/>
          </a:xfrm>
          <a:prstGeom prst="bentConnector2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31" idx="2"/>
            <a:endCxn id="33" idx="0"/>
          </p:cNvCxnSpPr>
          <p:nvPr/>
        </p:nvCxnSpPr>
        <p:spPr>
          <a:xfrm rot="5400000">
            <a:off x="5177148" y="2197417"/>
            <a:ext cx="543523" cy="22964"/>
          </a:xfrm>
          <a:prstGeom prst="bentConnector3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31" idx="2"/>
          </p:cNvCxnSpPr>
          <p:nvPr/>
        </p:nvCxnSpPr>
        <p:spPr>
          <a:xfrm rot="5400000">
            <a:off x="4873699" y="1893968"/>
            <a:ext cx="543523" cy="629863"/>
          </a:xfrm>
          <a:prstGeom prst="bentConnector2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flipH="1">
            <a:off x="7048512" y="1563461"/>
            <a:ext cx="43130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rot="16200000" flipH="1">
            <a:off x="7580213" y="2102296"/>
            <a:ext cx="521875" cy="0"/>
          </a:xfrm>
          <a:prstGeom prst="straightConnector1">
            <a:avLst/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6439874" y="195274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Financiación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propuesto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77501" y="3195890"/>
            <a:ext cx="324107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Una corporación solicita un préstamo a una institución financiera (el líder organizador).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líder organizador ejecuta el procedimiento KYC utilizando la información del DLT.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información almacenada sobre los inversores y la tolerancia al riesgo permiten automatizar la selección de miembros.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161462" y="339008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3" name="82 Elipse"/>
          <p:cNvSpPr/>
          <p:nvPr/>
        </p:nvSpPr>
        <p:spPr>
          <a:xfrm>
            <a:off x="170515" y="369864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188328" y="405905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87" name="86 Elipse"/>
          <p:cNvSpPr/>
          <p:nvPr/>
        </p:nvSpPr>
        <p:spPr>
          <a:xfrm>
            <a:off x="-3086244" y="847703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3436684" y="3195890"/>
            <a:ext cx="2871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información financiera sobre la corporación y el </a:t>
            </a:r>
            <a:r>
              <a:rPr lang="es-ES_tradnl" sz="1050" dirty="0" err="1" smtClean="0">
                <a:solidFill>
                  <a:srgbClr val="525559"/>
                </a:solidFill>
              </a:rPr>
              <a:t>project</a:t>
            </a:r>
            <a:r>
              <a:rPr lang="es-ES_tradnl" sz="1050" dirty="0" smtClean="0">
                <a:solidFill>
                  <a:srgbClr val="525559"/>
                </a:solidFill>
              </a:rPr>
              <a:t> plan se encuentran accesibles en el DLT, automatizando tareas de “</a:t>
            </a:r>
            <a:r>
              <a:rPr lang="es-ES_tradnl" sz="1050" dirty="0" err="1" smtClean="0">
                <a:solidFill>
                  <a:srgbClr val="525559"/>
                </a:solidFill>
              </a:rPr>
              <a:t>due</a:t>
            </a:r>
            <a:r>
              <a:rPr lang="es-ES_tradnl" sz="1050" dirty="0" smtClean="0">
                <a:solidFill>
                  <a:srgbClr val="525559"/>
                </a:solidFill>
              </a:rPr>
              <a:t> </a:t>
            </a:r>
            <a:r>
              <a:rPr lang="es-ES_tradnl" sz="1050" dirty="0" err="1" smtClean="0">
                <a:solidFill>
                  <a:srgbClr val="525559"/>
                </a:solidFill>
              </a:rPr>
              <a:t>diligence</a:t>
            </a:r>
            <a:r>
              <a:rPr lang="es-ES_tradnl" sz="1050" dirty="0" smtClean="0">
                <a:solidFill>
                  <a:srgbClr val="525559"/>
                </a:solidFill>
              </a:rPr>
              <a:t>” con </a:t>
            </a:r>
            <a:r>
              <a:rPr lang="es-ES_tradnl" sz="1050" dirty="0" err="1" smtClean="0">
                <a:solidFill>
                  <a:srgbClr val="525559"/>
                </a:solidFill>
              </a:rPr>
              <a:t>smart</a:t>
            </a:r>
            <a:r>
              <a:rPr lang="es-ES_tradnl" sz="1050" dirty="0" smtClean="0">
                <a:solidFill>
                  <a:srgbClr val="525559"/>
                </a:solidFill>
              </a:rPr>
              <a:t>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datos clave de la diligencia son publicados en la plantilla de suscripción, facilitando el proceso y reduciendo el tiempo a través de la replicación en el DL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3460814" y="35710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640910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25%</a:t>
            </a:r>
            <a:endParaRPr lang="es-ES_tradnl" sz="10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5901036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25%</a:t>
            </a:r>
            <a:endParaRPr lang="es-ES_tradnl" sz="10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5283809" y="262819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20%</a:t>
            </a:r>
            <a:endParaRPr lang="es-ES_tradnl" sz="10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82585" y="16055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/>
              <a:t>3</a:t>
            </a:r>
            <a:r>
              <a:rPr lang="es-ES_tradnl" sz="1000" dirty="0" smtClean="0"/>
              <a:t>0%</a:t>
            </a:r>
            <a:endParaRPr lang="es-ES_tradnl" sz="1000" dirty="0"/>
          </a:p>
        </p:txBody>
      </p:sp>
      <p:sp>
        <p:nvSpPr>
          <p:cNvPr id="99" name="98 Elipse"/>
          <p:cNvSpPr/>
          <p:nvPr/>
        </p:nvSpPr>
        <p:spPr>
          <a:xfrm>
            <a:off x="3464734" y="41199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6337876" y="3172549"/>
            <a:ext cx="26393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 eliminan o reducen la necesidad de terceras partes que proporcionen los servicios de préstamo.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regulador tiene visibilidad sobre todo el proceso, facilitando el cumplimiento de los requisitos de prevención de blanqueo.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6334884" y="3375870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154732" y="4554653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Beneficios del proceso propuesto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169742" y="4753836"/>
            <a:ext cx="30986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Formación automatizada del sindicato a través de criterios de selección en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Integración del regulador, que en todo momento recibe la información asociada al proceso en tiempo real.</a:t>
            </a:r>
          </a:p>
        </p:txBody>
      </p:sp>
      <p:sp>
        <p:nvSpPr>
          <p:cNvPr id="104" name="103 Elipse"/>
          <p:cNvSpPr/>
          <p:nvPr/>
        </p:nvSpPr>
        <p:spPr>
          <a:xfrm>
            <a:off x="153703" y="494759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169816" y="545180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3347448" y="4753836"/>
            <a:ext cx="28426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Proceso de diligencia y suscripción automatizado, reduciendo el tiempo de ejecución y los recursos necesarios para ejecutar el proceso.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Integración de sistemas, facilitando la ejecución del proceso y reduciendo el tiempo de suscripción.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3371578" y="565080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0" name="109 Elipse"/>
          <p:cNvSpPr/>
          <p:nvPr/>
        </p:nvSpPr>
        <p:spPr>
          <a:xfrm>
            <a:off x="6359263" y="493381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12" name="111 Elipse"/>
          <p:cNvSpPr/>
          <p:nvPr/>
        </p:nvSpPr>
        <p:spPr>
          <a:xfrm>
            <a:off x="6347465" y="547306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3358507" y="504480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17" name="116 Elipse"/>
          <p:cNvSpPr/>
          <p:nvPr/>
        </p:nvSpPr>
        <p:spPr>
          <a:xfrm>
            <a:off x="6367018" y="591201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2555549" y="173752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Miembro 1</a:t>
            </a:r>
          </a:p>
        </p:txBody>
      </p:sp>
      <p:sp>
        <p:nvSpPr>
          <p:cNvPr id="114" name="113 CuadroTexto"/>
          <p:cNvSpPr txBox="1"/>
          <p:nvPr/>
        </p:nvSpPr>
        <p:spPr>
          <a:xfrm>
            <a:off x="666699" y="260556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Regulador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308365" y="2132897"/>
            <a:ext cx="831817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cxnSp>
        <p:nvCxnSpPr>
          <p:cNvPr id="115" name="114 Conector recto de flecha"/>
          <p:cNvCxnSpPr/>
          <p:nvPr/>
        </p:nvCxnSpPr>
        <p:spPr>
          <a:xfrm>
            <a:off x="685005" y="2273246"/>
            <a:ext cx="574063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 rot="5400000">
            <a:off x="793812" y="2464448"/>
            <a:ext cx="356448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Rectángulo"/>
          <p:cNvSpPr/>
          <p:nvPr/>
        </p:nvSpPr>
        <p:spPr>
          <a:xfrm>
            <a:off x="1233867" y="1527408"/>
            <a:ext cx="1155770" cy="364768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Registros de inversores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Tolerancia al riesgo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127" name="126 Conector recto de flecha"/>
          <p:cNvCxnSpPr/>
          <p:nvPr/>
        </p:nvCxnSpPr>
        <p:spPr>
          <a:xfrm rot="5400000">
            <a:off x="1613609" y="2026678"/>
            <a:ext cx="221326" cy="0"/>
          </a:xfrm>
          <a:prstGeom prst="straightConnector1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Rectángulo"/>
          <p:cNvSpPr/>
          <p:nvPr/>
        </p:nvSpPr>
        <p:spPr>
          <a:xfrm>
            <a:off x="3616650" y="1616158"/>
            <a:ext cx="831817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cxnSp>
        <p:nvCxnSpPr>
          <p:cNvPr id="135" name="134 Conector recto de flecha"/>
          <p:cNvCxnSpPr/>
          <p:nvPr/>
        </p:nvCxnSpPr>
        <p:spPr>
          <a:xfrm>
            <a:off x="4415178" y="1780973"/>
            <a:ext cx="694616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Rectángulo"/>
          <p:cNvSpPr/>
          <p:nvPr/>
        </p:nvSpPr>
        <p:spPr>
          <a:xfrm>
            <a:off x="3564234" y="2186935"/>
            <a:ext cx="955182" cy="401245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Activos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Pasivos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Plan de proyecto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137" name="136 Conector recto de flecha"/>
          <p:cNvCxnSpPr/>
          <p:nvPr/>
        </p:nvCxnSpPr>
        <p:spPr>
          <a:xfrm rot="5400000">
            <a:off x="3931162" y="2063403"/>
            <a:ext cx="221326" cy="0"/>
          </a:xfrm>
          <a:prstGeom prst="straightConnector1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4483911" y="144235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Resultados 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diligencia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9" name="138 CuadroTexto"/>
          <p:cNvSpPr txBox="1"/>
          <p:nvPr/>
        </p:nvSpPr>
        <p:spPr>
          <a:xfrm>
            <a:off x="8441374" y="1527408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Regulador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140" name="139 Rectángulo"/>
          <p:cNvSpPr/>
          <p:nvPr/>
        </p:nvSpPr>
        <p:spPr>
          <a:xfrm>
            <a:off x="7563827" y="1472071"/>
            <a:ext cx="687452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cxnSp>
        <p:nvCxnSpPr>
          <p:cNvPr id="141" name="140 Conector recto de flecha"/>
          <p:cNvCxnSpPr/>
          <p:nvPr/>
        </p:nvCxnSpPr>
        <p:spPr>
          <a:xfrm>
            <a:off x="7092276" y="1724914"/>
            <a:ext cx="43130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CuadroTexto"/>
          <p:cNvSpPr txBox="1"/>
          <p:nvPr/>
        </p:nvSpPr>
        <p:spPr>
          <a:xfrm>
            <a:off x="6868031" y="1373974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Financiación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143" name="142 Conector recto de flecha"/>
          <p:cNvCxnSpPr/>
          <p:nvPr/>
        </p:nvCxnSpPr>
        <p:spPr>
          <a:xfrm>
            <a:off x="8254671" y="1646220"/>
            <a:ext cx="243459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420568" y="2146394"/>
            <a:ext cx="1420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Pagos de Principal e intereses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45" name="144 CuadroTexto"/>
          <p:cNvSpPr txBox="1"/>
          <p:nvPr/>
        </p:nvSpPr>
        <p:spPr>
          <a:xfrm>
            <a:off x="6423779" y="2054524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Comisión de sindicación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7860886" y="2056243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Documentación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47" name="146 Elipse"/>
          <p:cNvSpPr/>
          <p:nvPr/>
        </p:nvSpPr>
        <p:spPr>
          <a:xfrm>
            <a:off x="88041" y="186063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8" name="147 Elipse"/>
          <p:cNvSpPr/>
          <p:nvPr/>
        </p:nvSpPr>
        <p:spPr>
          <a:xfrm>
            <a:off x="972036" y="199194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9" name="148 Elipse"/>
          <p:cNvSpPr/>
          <p:nvPr/>
        </p:nvSpPr>
        <p:spPr>
          <a:xfrm>
            <a:off x="2254314" y="199322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150" name="149 Elipse"/>
          <p:cNvSpPr/>
          <p:nvPr/>
        </p:nvSpPr>
        <p:spPr>
          <a:xfrm>
            <a:off x="4770969" y="181651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151" name="150 Elipse"/>
          <p:cNvSpPr/>
          <p:nvPr/>
        </p:nvSpPr>
        <p:spPr>
          <a:xfrm>
            <a:off x="3622856" y="196852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2" name="151 Elipse"/>
          <p:cNvSpPr/>
          <p:nvPr/>
        </p:nvSpPr>
        <p:spPr>
          <a:xfrm>
            <a:off x="8057605" y="1846169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3" name="152 Elipse"/>
          <p:cNvSpPr/>
          <p:nvPr/>
        </p:nvSpPr>
        <p:spPr>
          <a:xfrm>
            <a:off x="8376400" y="1835433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4" name="153 Elipse"/>
          <p:cNvSpPr/>
          <p:nvPr/>
        </p:nvSpPr>
        <p:spPr>
          <a:xfrm>
            <a:off x="6310844" y="3860059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5" name="154 Elipse"/>
          <p:cNvSpPr/>
          <p:nvPr/>
        </p:nvSpPr>
        <p:spPr>
          <a:xfrm>
            <a:off x="2234518" y="232046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6" name="155 Elipse"/>
          <p:cNvSpPr/>
          <p:nvPr/>
        </p:nvSpPr>
        <p:spPr>
          <a:xfrm>
            <a:off x="1041251" y="237373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7" name="156 Elipse"/>
          <p:cNvSpPr/>
          <p:nvPr/>
        </p:nvSpPr>
        <p:spPr>
          <a:xfrm>
            <a:off x="4215761" y="196658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58" name="157 Elipse"/>
          <p:cNvSpPr/>
          <p:nvPr/>
        </p:nvSpPr>
        <p:spPr>
          <a:xfrm>
            <a:off x="4541410" y="18209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9" name="158 Elipse"/>
          <p:cNvSpPr/>
          <p:nvPr/>
        </p:nvSpPr>
        <p:spPr>
          <a:xfrm>
            <a:off x="6447114" y="137634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60" name="159 Elipse"/>
          <p:cNvSpPr/>
          <p:nvPr/>
        </p:nvSpPr>
        <p:spPr>
          <a:xfrm>
            <a:off x="8424268" y="139024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61" name="160 Elipse"/>
          <p:cNvSpPr/>
          <p:nvPr/>
        </p:nvSpPr>
        <p:spPr>
          <a:xfrm>
            <a:off x="8705916" y="138266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52618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12</a:t>
            </a:fld>
            <a:endParaRPr lang="es-ES" dirty="0" smtClean="0"/>
          </a:p>
        </p:txBody>
      </p:sp>
      <p:sp>
        <p:nvSpPr>
          <p:cNvPr id="10" name="4 Subtítulo"/>
          <p:cNvSpPr txBox="1">
            <a:spLocks/>
          </p:cNvSpPr>
          <p:nvPr/>
        </p:nvSpPr>
        <p:spPr>
          <a:xfrm>
            <a:off x="4" y="2282573"/>
            <a:ext cx="1267581" cy="1251857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altLang="es-ES" sz="9000" dirty="0" smtClean="0">
                <a:solidFill>
                  <a:srgbClr val="3493DB"/>
                </a:solidFill>
              </a:rPr>
              <a:t>3</a:t>
            </a: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1131133" y="2462995"/>
            <a:ext cx="6539667" cy="89101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spc="-15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6600" b="0" dirty="0" smtClean="0"/>
              <a:t>|</a:t>
            </a:r>
            <a:r>
              <a:rPr lang="es-ES" altLang="es-ES" dirty="0" smtClean="0"/>
              <a:t> Iniciativas Existentes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6913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b="1" dirty="0" err="1" smtClean="0"/>
              <a:t>Linq</a:t>
            </a:r>
            <a:r>
              <a:rPr lang="es-ES_tradnl" dirty="0" smtClean="0"/>
              <a:t> es una solución desarrollada por Nasdaq, que </a:t>
            </a:r>
            <a:r>
              <a:rPr lang="es-ES_tradnl" b="1" dirty="0" smtClean="0"/>
              <a:t>permite a las compañías privadas representar la titularidad de sus acciones y gestionar los procesos que conforman fase pre-IPO,</a:t>
            </a:r>
            <a:r>
              <a:rPr lang="es-ES_tradnl" dirty="0" smtClean="0"/>
              <a:t> utilizando tecnología basada en Blockchain.</a:t>
            </a:r>
          </a:p>
          <a:p>
            <a:pPr marL="0" indent="0" algn="just">
              <a:buNone/>
            </a:pPr>
            <a:r>
              <a:rPr lang="es-ES_tradnl" dirty="0" smtClean="0"/>
              <a:t>Para entender como funciona la plataforma, imagina al fundador de una </a:t>
            </a:r>
            <a:r>
              <a:rPr lang="es-ES_tradnl" dirty="0" err="1" smtClean="0"/>
              <a:t>startup</a:t>
            </a:r>
            <a:r>
              <a:rPr lang="es-ES_tradnl" dirty="0" smtClean="0"/>
              <a:t> que participa en esta red y que quiere vender  un porcentaje de sus acciones iniciando la petición. </a:t>
            </a:r>
          </a:p>
          <a:p>
            <a:pPr marL="0" indent="0" algn="just">
              <a:buNone/>
            </a:pPr>
            <a:r>
              <a:rPr lang="es-ES_tradnl" dirty="0" err="1" smtClean="0"/>
              <a:t>Linq</a:t>
            </a:r>
            <a:r>
              <a:rPr lang="es-ES_tradnl" dirty="0" smtClean="0"/>
              <a:t> permite casar esas acciones con inversores que quieran comprarlas, facilitando la transferencia y actualizando el registro de los accionistas de la compañía.</a:t>
            </a:r>
          </a:p>
          <a:p>
            <a:pPr marL="0" indent="0" algn="just">
              <a:buNone/>
            </a:pPr>
            <a:r>
              <a:rPr lang="es-ES" dirty="0"/>
              <a:t>Su plataforma no sólo permite al emisor registrar sus propiedades, también contribuye a reducir significativamente el tiempo de </a:t>
            </a:r>
            <a:r>
              <a:rPr lang="es-ES" dirty="0" smtClean="0"/>
              <a:t>ejecución del proceso y </a:t>
            </a:r>
            <a:r>
              <a:rPr lang="es-ES" dirty="0"/>
              <a:t>a erradicar la necesidad de documentos físicos, llevando a cabo todas las operaciones necesarias en línea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13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781675" y="751531"/>
            <a:ext cx="3362325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Linq</a:t>
            </a:r>
            <a:r>
              <a:rPr lang="es-ES_tradnl" sz="1800" b="1" dirty="0" smtClean="0">
                <a:solidFill>
                  <a:schemeClr val="bg1"/>
                </a:solidFill>
              </a:rPr>
              <a:t> de Nasdaq (I)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8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err="1" smtClean="0"/>
              <a:t>Linq</a:t>
            </a:r>
            <a:r>
              <a:rPr lang="es-ES_tradnl" dirty="0" smtClean="0"/>
              <a:t> fue presentado en la conferencia 20/20 en Las Vegas en Octubre de 2015.</a:t>
            </a:r>
          </a:p>
          <a:p>
            <a:pPr marL="0" indent="0" algn="just">
              <a:buNone/>
            </a:pPr>
            <a:r>
              <a:rPr lang="es-ES_tradnl" dirty="0" smtClean="0"/>
              <a:t>Las </a:t>
            </a:r>
            <a:r>
              <a:rPr lang="es-ES_tradnl" dirty="0"/>
              <a:t>primeras compañías que utilizarán </a:t>
            </a:r>
            <a:r>
              <a:rPr lang="es-ES_tradnl" dirty="0" err="1"/>
              <a:t>Linq</a:t>
            </a:r>
            <a:r>
              <a:rPr lang="es-ES_tradnl" dirty="0"/>
              <a:t> a modo de piloto, fueron seleccionadas por su interés en el uso de Blockchain:</a:t>
            </a:r>
          </a:p>
          <a:p>
            <a:pPr marL="630238" indent="-260350" algn="just"/>
            <a:r>
              <a:rPr lang="es-ES_tradnl" sz="1800" dirty="0"/>
              <a:t>Chain.com</a:t>
            </a:r>
          </a:p>
          <a:p>
            <a:pPr marL="630238" indent="-260350" algn="just"/>
            <a:r>
              <a:rPr lang="es-ES_tradnl" sz="1800" dirty="0" err="1"/>
              <a:t>ChangeTip</a:t>
            </a:r>
            <a:endParaRPr lang="es-ES_tradnl" sz="1800" dirty="0"/>
          </a:p>
          <a:p>
            <a:pPr marL="630238" indent="-260350" algn="just"/>
            <a:r>
              <a:rPr lang="es-ES_tradnl" sz="1800" dirty="0" err="1"/>
              <a:t>PeerNova</a:t>
            </a:r>
            <a:endParaRPr lang="es-ES_tradnl" sz="1800" dirty="0"/>
          </a:p>
          <a:p>
            <a:pPr marL="630238" indent="-260350" algn="just"/>
            <a:r>
              <a:rPr lang="es-ES_tradnl" sz="1800" dirty="0" err="1"/>
              <a:t>Synack</a:t>
            </a:r>
            <a:endParaRPr lang="es-ES_tradnl" sz="1800" dirty="0"/>
          </a:p>
          <a:p>
            <a:pPr marL="630238" indent="-260350" algn="just"/>
            <a:r>
              <a:rPr lang="es-ES_tradnl" sz="1800" dirty="0"/>
              <a:t>Tango</a:t>
            </a:r>
          </a:p>
          <a:p>
            <a:pPr marL="630238" indent="-260350" algn="just"/>
            <a:r>
              <a:rPr lang="es-ES_tradnl" sz="1800" dirty="0"/>
              <a:t>Vera</a:t>
            </a:r>
          </a:p>
          <a:p>
            <a:pPr marL="0" indent="0" algn="just">
              <a:buNone/>
            </a:pPr>
            <a:r>
              <a:rPr lang="es-ES" dirty="0" smtClean="0"/>
              <a:t>Este </a:t>
            </a:r>
            <a:r>
              <a:rPr lang="es-ES" dirty="0"/>
              <a:t>acontecimiento demuestra la posibilidad de utilizar la tecnología </a:t>
            </a:r>
            <a:r>
              <a:rPr lang="es-ES" dirty="0" err="1"/>
              <a:t>blockchain</a:t>
            </a:r>
            <a:r>
              <a:rPr lang="es-ES" dirty="0"/>
              <a:t> para el beneficio de los mercados privados, aunque Nasdaq también estima utilizar su plataforma en los mercados públicos. 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14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781675" y="751531"/>
            <a:ext cx="3362325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Linq</a:t>
            </a:r>
            <a:r>
              <a:rPr lang="es-ES_tradnl" sz="1800" b="1" dirty="0" smtClean="0">
                <a:solidFill>
                  <a:schemeClr val="bg1"/>
                </a:solidFill>
              </a:rPr>
              <a:t> de Nasdaq (II)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9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 err="1" smtClean="0"/>
              <a:t>Linq</a:t>
            </a:r>
            <a:r>
              <a:rPr lang="es-ES" dirty="0" smtClean="0"/>
              <a:t> </a:t>
            </a:r>
            <a:r>
              <a:rPr lang="es-ES" dirty="0"/>
              <a:t>ofrece a los clientes la opción de elegir entre una </a:t>
            </a:r>
            <a:r>
              <a:rPr lang="es-ES" dirty="0" err="1"/>
              <a:t>blockchain</a:t>
            </a:r>
            <a:r>
              <a:rPr lang="es-ES" dirty="0"/>
              <a:t> privada en la que sólo puedan operar miembros invitados o una </a:t>
            </a:r>
            <a:r>
              <a:rPr lang="es-ES" dirty="0" err="1"/>
              <a:t>blockchain</a:t>
            </a:r>
            <a:r>
              <a:rPr lang="es-ES" dirty="0"/>
              <a:t> pública con libre acceso, de manera que cualquiera pueda participar y observar las transacciones </a:t>
            </a:r>
            <a:r>
              <a:rPr lang="es-ES" dirty="0" smtClean="0"/>
              <a:t>realizadas.</a:t>
            </a:r>
            <a:endParaRPr lang="es-ES" dirty="0"/>
          </a:p>
          <a:p>
            <a:pPr marL="0" indent="0" algn="just">
              <a:buNone/>
            </a:pPr>
            <a:r>
              <a:rPr lang="es-ES_tradnl" dirty="0" smtClean="0"/>
              <a:t>Los siguientes pasos con </a:t>
            </a:r>
            <a:r>
              <a:rPr lang="es-ES_tradnl" dirty="0" err="1" smtClean="0"/>
              <a:t>Linq</a:t>
            </a:r>
            <a:r>
              <a:rPr lang="es-ES_tradnl" dirty="0" smtClean="0"/>
              <a:t> que Nasdaq espera incorporar son:</a:t>
            </a:r>
          </a:p>
          <a:p>
            <a:pPr marL="630238" indent="-260350" algn="just"/>
            <a:r>
              <a:rPr lang="es-ES_tradnl" sz="1800" dirty="0" smtClean="0"/>
              <a:t>Incrementar la trazabilidad para realizar auditorias</a:t>
            </a:r>
          </a:p>
          <a:p>
            <a:pPr marL="630238" indent="-260350" algn="just"/>
            <a:r>
              <a:rPr lang="es-ES_tradnl" sz="1800" dirty="0" smtClean="0"/>
              <a:t>Mejorar la metodología de emisión de títulos</a:t>
            </a:r>
          </a:p>
          <a:p>
            <a:pPr marL="630238" indent="-260350" algn="just"/>
            <a:r>
              <a:rPr lang="es-ES_tradnl" sz="1800" dirty="0" smtClean="0"/>
              <a:t>Incrementar las capacidades de traspaso y transferencia de titularidad</a:t>
            </a:r>
          </a:p>
          <a:p>
            <a:pPr marL="630238" indent="-260350" algn="just"/>
            <a:r>
              <a:rPr lang="es-ES_tradnl" sz="1800" dirty="0" smtClean="0"/>
              <a:t>“Federalizar” la solución para encontrar un acuerdo sobre quien está autorizado para escribir nuevas transacciones en el DLT.</a:t>
            </a:r>
            <a:endParaRPr lang="es-ES_tradnl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15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781675" y="751531"/>
            <a:ext cx="3362325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Linq</a:t>
            </a:r>
            <a:r>
              <a:rPr lang="es-ES_tradnl" sz="1800" b="1" dirty="0" smtClean="0">
                <a:solidFill>
                  <a:schemeClr val="bg1"/>
                </a:solidFill>
              </a:rPr>
              <a:t> de Nasdaq (III)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7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16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smtClean="0"/>
              <a:t>En </a:t>
            </a:r>
            <a:r>
              <a:rPr lang="es-ES_tradnl" dirty="0" err="1" smtClean="0"/>
              <a:t>Febero</a:t>
            </a:r>
            <a:r>
              <a:rPr lang="es-ES_tradnl" dirty="0" smtClean="0"/>
              <a:t> de 2015, ASX anunció su intención de reemplazar o actualizar la mayor parte de sus sistemas de trading y post-trading.</a:t>
            </a:r>
          </a:p>
          <a:p>
            <a:pPr marL="0" indent="0" algn="just">
              <a:buNone/>
            </a:pPr>
            <a:r>
              <a:rPr lang="es-ES_tradnl" dirty="0" smtClean="0"/>
              <a:t>Esta iniciativa se concretó con un proyecto centrado </a:t>
            </a:r>
            <a:r>
              <a:rPr lang="es-ES_tradnl" dirty="0"/>
              <a:t>en los servicios post-trading, incluyendo el </a:t>
            </a:r>
            <a:r>
              <a:rPr lang="es-ES_tradnl" dirty="0" err="1"/>
              <a:t>clearing</a:t>
            </a:r>
            <a:r>
              <a:rPr lang="es-ES_tradnl" dirty="0"/>
              <a:t> y </a:t>
            </a:r>
            <a:r>
              <a:rPr lang="es-ES_tradnl" dirty="0" err="1"/>
              <a:t>settlement</a:t>
            </a:r>
            <a:r>
              <a:rPr lang="es-ES_tradnl" dirty="0"/>
              <a:t> del mercado de cash-</a:t>
            </a:r>
            <a:r>
              <a:rPr lang="es-ES_tradnl" dirty="0" err="1"/>
              <a:t>equities</a:t>
            </a:r>
            <a:r>
              <a:rPr lang="es-ES_tradnl" dirty="0"/>
              <a:t>. </a:t>
            </a:r>
            <a:endParaRPr lang="es-ES_tradnl" dirty="0" smtClean="0"/>
          </a:p>
          <a:p>
            <a:pPr marL="0" indent="0" algn="just">
              <a:buNone/>
            </a:pPr>
            <a:r>
              <a:rPr lang="es-ES_tradnl" dirty="0" smtClean="0"/>
              <a:t>Para </a:t>
            </a:r>
            <a:r>
              <a:rPr lang="es-ES_tradnl" dirty="0"/>
              <a:t>ello se construirá una plataforma que reemplace su actual sistema CHESS (Clearing  </a:t>
            </a:r>
            <a:r>
              <a:rPr lang="es-ES_tradnl" dirty="0" err="1"/>
              <a:t>House</a:t>
            </a:r>
            <a:r>
              <a:rPr lang="es-ES_tradnl" dirty="0"/>
              <a:t> </a:t>
            </a:r>
            <a:r>
              <a:rPr lang="es-ES_tradnl" dirty="0" err="1"/>
              <a:t>Electronic</a:t>
            </a:r>
            <a:r>
              <a:rPr lang="es-ES_tradnl" dirty="0"/>
              <a:t> </a:t>
            </a:r>
            <a:r>
              <a:rPr lang="es-ES_tradnl" dirty="0" err="1"/>
              <a:t>Subregister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 smtClean="0"/>
              <a:t>), cuyas principales funciones son:</a:t>
            </a:r>
          </a:p>
          <a:p>
            <a:pPr marL="630238" indent="-260350" algn="just"/>
            <a:r>
              <a:rPr lang="es-ES_tradnl" sz="1800" dirty="0"/>
              <a:t>Central </a:t>
            </a:r>
            <a:r>
              <a:rPr lang="es-ES_tradnl" sz="1800" dirty="0" smtClean="0"/>
              <a:t>Clearing.</a:t>
            </a:r>
            <a:endParaRPr lang="es-ES_tradnl" sz="1800" dirty="0"/>
          </a:p>
          <a:p>
            <a:pPr marL="630238" indent="-260350" algn="just"/>
            <a:r>
              <a:rPr lang="es-ES_tradnl" sz="1800" dirty="0" err="1" smtClean="0"/>
              <a:t>DvP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settlement</a:t>
            </a:r>
            <a:r>
              <a:rPr lang="es-ES_tradnl" sz="1800" dirty="0" smtClean="0"/>
              <a:t>.</a:t>
            </a:r>
            <a:endParaRPr lang="es-ES_tradnl" sz="1800" dirty="0"/>
          </a:p>
          <a:p>
            <a:pPr marL="630238" indent="-260350" algn="just"/>
            <a:r>
              <a:rPr lang="es-ES_tradnl" sz="1800" dirty="0" err="1"/>
              <a:t>Asset</a:t>
            </a:r>
            <a:r>
              <a:rPr lang="es-ES_tradnl" sz="1800" dirty="0"/>
              <a:t> </a:t>
            </a:r>
            <a:r>
              <a:rPr lang="es-ES_tradnl" sz="1800" dirty="0" err="1" smtClean="0"/>
              <a:t>registration</a:t>
            </a:r>
            <a:r>
              <a:rPr lang="es-ES_tradnl" sz="1800" dirty="0" smtClean="0"/>
              <a:t>.</a:t>
            </a:r>
            <a:endParaRPr lang="es-ES_tradnl" sz="1800" dirty="0"/>
          </a:p>
          <a:p>
            <a:pPr marL="0" indent="0" algn="just">
              <a:buNone/>
            </a:pPr>
            <a:r>
              <a:rPr lang="es-ES_tradnl" dirty="0" smtClean="0"/>
              <a:t>Como </a:t>
            </a:r>
            <a:r>
              <a:rPr lang="es-ES_tradnl" dirty="0" err="1" smtClean="0"/>
              <a:t>partner</a:t>
            </a:r>
            <a:r>
              <a:rPr lang="es-ES_tradnl" dirty="0" smtClean="0"/>
              <a:t> tecnológico en este proyecto, ASX seleccionó en Enero de 2016 a la compañía Digital </a:t>
            </a:r>
            <a:r>
              <a:rPr lang="es-ES_tradnl" dirty="0" err="1" smtClean="0"/>
              <a:t>Assets</a:t>
            </a:r>
            <a:r>
              <a:rPr lang="es-ES_tradnl" dirty="0" smtClean="0"/>
              <a:t> Holding, acompañándolo en todas las fases del proyecto.</a:t>
            </a:r>
            <a:endParaRPr lang="es-ES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Australian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Securities</a:t>
            </a:r>
            <a:r>
              <a:rPr lang="es-ES_tradnl" sz="1800" b="1" dirty="0" smtClean="0">
                <a:solidFill>
                  <a:schemeClr val="bg1"/>
                </a:solidFill>
              </a:rPr>
              <a:t> Exchange (I)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8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17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Australian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Securities</a:t>
            </a:r>
            <a:r>
              <a:rPr lang="es-ES_tradnl" sz="1800" b="1" dirty="0" smtClean="0">
                <a:solidFill>
                  <a:schemeClr val="bg1"/>
                </a:solidFill>
              </a:rPr>
              <a:t> Exchange (II)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1424"/>
              </p:ext>
            </p:extLst>
          </p:nvPr>
        </p:nvGraphicFramePr>
        <p:xfrm>
          <a:off x="285750" y="1816100"/>
          <a:ext cx="8435071" cy="401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630011"/>
                <a:gridCol w="630011"/>
                <a:gridCol w="630011"/>
                <a:gridCol w="630011"/>
                <a:gridCol w="630011"/>
                <a:gridCol w="630011"/>
                <a:gridCol w="630011"/>
                <a:gridCol w="630011"/>
                <a:gridCol w="630011"/>
                <a:gridCol w="630011"/>
                <a:gridCol w="630011"/>
              </a:tblGrid>
              <a:tr h="488950">
                <a:tc>
                  <a:txBody>
                    <a:bodyPr/>
                    <a:lstStyle/>
                    <a:p>
                      <a:pPr algn="ctr"/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 2016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Q1 2017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Q2 2017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Q3 2017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Q4 2017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 y sig.</a:t>
                      </a:r>
                      <a:endParaRPr lang="es-ES_tradn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6228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>
                          <a:solidFill>
                            <a:srgbClr val="525559"/>
                          </a:solidFill>
                        </a:rPr>
                        <a:t>Fase</a:t>
                      </a:r>
                      <a:r>
                        <a:rPr lang="es-ES_tradnl" sz="1600" baseline="0" dirty="0" smtClean="0">
                          <a:solidFill>
                            <a:srgbClr val="525559"/>
                          </a:solidFill>
                        </a:rPr>
                        <a:t> del programa</a:t>
                      </a:r>
                      <a:endParaRPr lang="es-ES_tradnl" sz="1600" dirty="0">
                        <a:solidFill>
                          <a:srgbClr val="5255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6228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>
                          <a:solidFill>
                            <a:srgbClr val="525559"/>
                          </a:solidFill>
                        </a:rPr>
                        <a:t>Hitos</a:t>
                      </a:r>
                      <a:endParaRPr lang="es-ES_tradnl" sz="1600" dirty="0">
                        <a:solidFill>
                          <a:srgbClr val="5255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EAEF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6228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>
                          <a:solidFill>
                            <a:srgbClr val="525559"/>
                          </a:solidFill>
                        </a:rPr>
                        <a:t>Actividades pro-compromiso</a:t>
                      </a:r>
                      <a:endParaRPr lang="es-ES_tradnl" sz="1600" dirty="0">
                        <a:solidFill>
                          <a:srgbClr val="5255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rgbClr val="D2D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7 Flecha derecha"/>
          <p:cNvSpPr/>
          <p:nvPr/>
        </p:nvSpPr>
        <p:spPr>
          <a:xfrm>
            <a:off x="1809750" y="2409825"/>
            <a:ext cx="4267200" cy="276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Definición de requerimientos</a:t>
            </a:r>
            <a:endParaRPr lang="es-ES_tradnl" sz="1200" dirty="0"/>
          </a:p>
        </p:txBody>
      </p:sp>
      <p:sp>
        <p:nvSpPr>
          <p:cNvPr id="9" name="8 Flecha derecha"/>
          <p:cNvSpPr/>
          <p:nvPr/>
        </p:nvSpPr>
        <p:spPr>
          <a:xfrm>
            <a:off x="1809750" y="2695575"/>
            <a:ext cx="5962649" cy="276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Investigación de la tecnología y diseño de solución</a:t>
            </a:r>
            <a:endParaRPr lang="es-ES_tradnl" sz="1200" dirty="0"/>
          </a:p>
        </p:txBody>
      </p:sp>
      <p:sp>
        <p:nvSpPr>
          <p:cNvPr id="10" name="9 Flecha derecha"/>
          <p:cNvSpPr/>
          <p:nvPr/>
        </p:nvSpPr>
        <p:spPr>
          <a:xfrm>
            <a:off x="7640479" y="3105150"/>
            <a:ext cx="1365566" cy="276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Implementación</a:t>
            </a:r>
            <a:endParaRPr lang="es-ES_tradnl" sz="1200" dirty="0"/>
          </a:p>
        </p:txBody>
      </p:sp>
      <p:sp>
        <p:nvSpPr>
          <p:cNvPr id="11" name="10 Estrella de 5 puntas"/>
          <p:cNvSpPr/>
          <p:nvPr/>
        </p:nvSpPr>
        <p:spPr>
          <a:xfrm>
            <a:off x="3782444" y="3654203"/>
            <a:ext cx="387795" cy="387795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501692" y="4137660"/>
            <a:ext cx="9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Publicación </a:t>
            </a:r>
          </a:p>
          <a:p>
            <a:pPr algn="ctr"/>
            <a:r>
              <a:rPr lang="es-ES_tradnl" sz="800" dirty="0" err="1" smtClean="0">
                <a:solidFill>
                  <a:srgbClr val="525559"/>
                </a:solidFill>
              </a:rPr>
              <a:t>Consulation</a:t>
            </a:r>
            <a:r>
              <a:rPr lang="es-ES_tradnl" sz="800" dirty="0" smtClean="0">
                <a:solidFill>
                  <a:srgbClr val="525559"/>
                </a:solidFill>
              </a:rPr>
              <a:t> </a:t>
            </a:r>
            <a:r>
              <a:rPr lang="es-ES_tradnl" sz="800" dirty="0" err="1" smtClean="0">
                <a:solidFill>
                  <a:srgbClr val="525559"/>
                </a:solidFill>
              </a:rPr>
              <a:t>Paper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" name="12 Estrella de 5 puntas"/>
          <p:cNvSpPr/>
          <p:nvPr/>
        </p:nvSpPr>
        <p:spPr>
          <a:xfrm>
            <a:off x="7578501" y="3654203"/>
            <a:ext cx="387795" cy="387795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CuadroTexto"/>
          <p:cNvSpPr txBox="1"/>
          <p:nvPr/>
        </p:nvSpPr>
        <p:spPr>
          <a:xfrm>
            <a:off x="7292944" y="4137660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Decisión de 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Aceptación de DLT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5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3341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err="1" smtClean="0"/>
              <a:t>Roadmap</a:t>
            </a:r>
            <a:r>
              <a:rPr lang="es-ES_tradnl" dirty="0" smtClean="0"/>
              <a:t> del proyecto de reemplazo de CHESS</a:t>
            </a:r>
            <a:endParaRPr lang="es-ES" dirty="0"/>
          </a:p>
        </p:txBody>
      </p:sp>
      <p:sp>
        <p:nvSpPr>
          <p:cNvPr id="16" name="15 Triángulo isósceles"/>
          <p:cNvSpPr/>
          <p:nvPr/>
        </p:nvSpPr>
        <p:spPr>
          <a:xfrm>
            <a:off x="2644140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Triángulo isósceles"/>
          <p:cNvSpPr/>
          <p:nvPr/>
        </p:nvSpPr>
        <p:spPr>
          <a:xfrm>
            <a:off x="4570094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17 Triángulo isósceles"/>
          <p:cNvSpPr/>
          <p:nvPr/>
        </p:nvSpPr>
        <p:spPr>
          <a:xfrm>
            <a:off x="5781674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Triángulo isósceles"/>
          <p:cNvSpPr/>
          <p:nvPr/>
        </p:nvSpPr>
        <p:spPr>
          <a:xfrm>
            <a:off x="6376034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Triángulo isósceles"/>
          <p:cNvSpPr/>
          <p:nvPr/>
        </p:nvSpPr>
        <p:spPr>
          <a:xfrm>
            <a:off x="7008494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Triángulo isósceles"/>
          <p:cNvSpPr/>
          <p:nvPr/>
        </p:nvSpPr>
        <p:spPr>
          <a:xfrm>
            <a:off x="7576182" y="4762500"/>
            <a:ext cx="220980" cy="2514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21 CuadroTexto"/>
          <p:cNvSpPr txBox="1"/>
          <p:nvPr/>
        </p:nvSpPr>
        <p:spPr>
          <a:xfrm>
            <a:off x="4316424" y="5009614"/>
            <a:ext cx="315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Reuniones del comité de negocio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3" name="22 Flecha derecha"/>
          <p:cNvSpPr/>
          <p:nvPr/>
        </p:nvSpPr>
        <p:spPr>
          <a:xfrm>
            <a:off x="3494637" y="5208865"/>
            <a:ext cx="2582313" cy="276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_tradnl" sz="900" dirty="0" smtClean="0"/>
              <a:t>Consultas a la industria / Talleres de requerimientos</a:t>
            </a:r>
            <a:endParaRPr lang="es-ES_tradnl" sz="900" dirty="0"/>
          </a:p>
        </p:txBody>
      </p:sp>
      <p:sp>
        <p:nvSpPr>
          <p:cNvPr id="24" name="23 Flecha derecha"/>
          <p:cNvSpPr/>
          <p:nvPr/>
        </p:nvSpPr>
        <p:spPr>
          <a:xfrm>
            <a:off x="6002654" y="5494615"/>
            <a:ext cx="3003391" cy="2762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Actualizaciones trimestrales 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287224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18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smtClean="0"/>
              <a:t>Uno de los grandes retos del proyecto es </a:t>
            </a:r>
            <a:r>
              <a:rPr lang="es-ES_tradnl" b="1" dirty="0" smtClean="0"/>
              <a:t>conseguir el compromiso de todos los participantes</a:t>
            </a:r>
            <a:r>
              <a:rPr lang="es-ES_tradnl" dirty="0" smtClean="0"/>
              <a:t>, para ello se han creado foros y comunicaciones con todos ellos que incluyen:</a:t>
            </a:r>
          </a:p>
          <a:p>
            <a:pPr marL="630238" indent="-260350" algn="just"/>
            <a:r>
              <a:rPr lang="es-ES_tradnl" sz="1800" dirty="0" err="1"/>
              <a:t>Public</a:t>
            </a:r>
            <a:r>
              <a:rPr lang="es-ES_tradnl" sz="1800" dirty="0"/>
              <a:t> </a:t>
            </a:r>
            <a:r>
              <a:rPr lang="es-ES_tradnl" sz="1800" dirty="0" err="1"/>
              <a:t>consultation</a:t>
            </a:r>
            <a:r>
              <a:rPr lang="es-ES_tradnl" sz="1800" dirty="0"/>
              <a:t> </a:t>
            </a:r>
            <a:r>
              <a:rPr lang="es-ES_tradnl" sz="1800" dirty="0" err="1"/>
              <a:t>paper</a:t>
            </a:r>
            <a:r>
              <a:rPr lang="es-ES_tradnl" sz="1800" dirty="0"/>
              <a:t>.</a:t>
            </a:r>
          </a:p>
          <a:p>
            <a:pPr marL="630238" indent="-260350" algn="just"/>
            <a:r>
              <a:rPr lang="es-ES_tradnl" sz="1800" dirty="0"/>
              <a:t>Demostración del prototipo</a:t>
            </a:r>
          </a:p>
          <a:p>
            <a:pPr marL="630238" indent="-260350" algn="just"/>
            <a:r>
              <a:rPr lang="es-ES_tradnl" sz="1800" dirty="0"/>
              <a:t>Talleres de definición de requerimientos</a:t>
            </a:r>
          </a:p>
          <a:p>
            <a:pPr marL="630238" indent="-260350" algn="just"/>
            <a:r>
              <a:rPr lang="es-ES_tradnl" sz="1800" dirty="0"/>
              <a:t>Reuniones del comité técnico entre la ASX y los usuarios de CHESS</a:t>
            </a:r>
          </a:p>
          <a:p>
            <a:pPr marL="630238" indent="-260350" algn="just"/>
            <a:r>
              <a:rPr lang="es-ES_tradnl" sz="1800" dirty="0" err="1"/>
              <a:t>Webinars</a:t>
            </a:r>
            <a:r>
              <a:rPr lang="es-ES_tradnl" sz="1800" dirty="0"/>
              <a:t> periódicos con actualizaciones sobre la tecnología</a:t>
            </a:r>
          </a:p>
          <a:p>
            <a:pPr marL="630238" indent="-260350" algn="just"/>
            <a:r>
              <a:rPr lang="es-ES_tradnl" sz="1800" dirty="0"/>
              <a:t>Creación de otros canales de comunicación: web, correo, </a:t>
            </a:r>
            <a:r>
              <a:rPr lang="es-ES_tradnl" sz="1800" dirty="0" smtClean="0"/>
              <a:t>noticias…</a:t>
            </a:r>
          </a:p>
          <a:p>
            <a:pPr marL="0" indent="0" algn="just">
              <a:buNone/>
            </a:pPr>
            <a:r>
              <a:rPr lang="es-ES_tradnl" dirty="0" smtClean="0"/>
              <a:t>Sin </a:t>
            </a:r>
            <a:r>
              <a:rPr lang="es-ES_tradnl" dirty="0"/>
              <a:t>el compromiso de todos los participantes en el sistema, incluidos usuarios y otros actores de la industria, el proyecto no </a:t>
            </a:r>
            <a:r>
              <a:rPr lang="es-ES_tradnl" dirty="0" smtClean="0"/>
              <a:t>podrá avanzar según lo planificado y por supuesto, no podrá ser implantado con el éxito esperado.</a:t>
            </a:r>
            <a:endParaRPr lang="es-ES_tradnl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Australian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Securities</a:t>
            </a:r>
            <a:r>
              <a:rPr lang="es-ES_tradnl" sz="1800" b="1" dirty="0" smtClean="0">
                <a:solidFill>
                  <a:schemeClr val="bg1"/>
                </a:solidFill>
              </a:rPr>
              <a:t> Exchange (III)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19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_tradnl" sz="3200" b="1" dirty="0" smtClean="0"/>
          </a:p>
          <a:p>
            <a:pPr marL="0" indent="0" algn="just">
              <a:buNone/>
            </a:pPr>
            <a:r>
              <a:rPr lang="es-ES_tradnl" sz="3200" b="1" dirty="0" smtClean="0"/>
              <a:t>“</a:t>
            </a:r>
            <a:r>
              <a:rPr lang="es-ES_tradnl" sz="3200" b="1" dirty="0" err="1" smtClean="0"/>
              <a:t>Brokers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want</a:t>
            </a:r>
            <a:r>
              <a:rPr lang="es-ES_tradnl" sz="3200" b="1" dirty="0" smtClean="0"/>
              <a:t> ASX </a:t>
            </a:r>
            <a:r>
              <a:rPr lang="es-ES_tradnl" sz="3200" b="1" dirty="0" err="1" smtClean="0"/>
              <a:t>blockchain</a:t>
            </a:r>
            <a:r>
              <a:rPr lang="es-ES_tradnl" sz="3200" b="1" dirty="0" smtClean="0"/>
              <a:t> to do more”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 smtClean="0"/>
              <a:t>Este fue el titular de un medio digital que se hacía eco de los comentarios de los </a:t>
            </a:r>
            <a:r>
              <a:rPr lang="es-ES_tradnl" dirty="0" err="1" smtClean="0"/>
              <a:t>brokers</a:t>
            </a:r>
            <a:r>
              <a:rPr lang="es-ES_tradnl" dirty="0" smtClean="0"/>
              <a:t> implicados en el proyecto.</a:t>
            </a:r>
          </a:p>
          <a:p>
            <a:pPr marL="0" indent="0" algn="just">
              <a:buNone/>
            </a:pPr>
            <a:r>
              <a:rPr lang="es-ES_tradnl" dirty="0" smtClean="0"/>
              <a:t>Los </a:t>
            </a:r>
            <a:r>
              <a:rPr lang="es-ES_tradnl" dirty="0" err="1" smtClean="0"/>
              <a:t>brokers</a:t>
            </a:r>
            <a:r>
              <a:rPr lang="es-ES_tradnl" dirty="0" smtClean="0"/>
              <a:t> han solicitado a ASX que justifique los costes de la migración a la nueva tecnología para reemplazar CHESS añadiendo un amplio conjunto de mejoras al sistema, que permitan por ejemplo la eliminación del papel en el proceso de transferencia de títulos o en las </a:t>
            </a:r>
            <a:r>
              <a:rPr lang="es-ES_tradnl" dirty="0" err="1" smtClean="0"/>
              <a:t>corporate</a:t>
            </a:r>
            <a:r>
              <a:rPr lang="es-ES_tradnl" dirty="0" smtClean="0"/>
              <a:t> </a:t>
            </a:r>
            <a:r>
              <a:rPr lang="es-ES_tradnl" dirty="0" err="1" smtClean="0"/>
              <a:t>actions</a:t>
            </a:r>
            <a:r>
              <a:rPr lang="es-ES_tradnl" dirty="0" smtClean="0"/>
              <a:t>.</a:t>
            </a:r>
          </a:p>
          <a:p>
            <a:pPr marL="0" indent="0" algn="just">
              <a:buNone/>
            </a:pPr>
            <a:r>
              <a:rPr lang="es-ES_tradnl" dirty="0" smtClean="0"/>
              <a:t>Además, los </a:t>
            </a:r>
            <a:r>
              <a:rPr lang="es-ES_tradnl" dirty="0" err="1" smtClean="0"/>
              <a:t>brokers</a:t>
            </a:r>
            <a:r>
              <a:rPr lang="es-ES_tradnl" dirty="0" smtClean="0"/>
              <a:t> y otros participantes han solicitado a ASX que proporcione un análisis de las comisiones de </a:t>
            </a:r>
            <a:r>
              <a:rPr lang="es-ES_tradnl" dirty="0" err="1" smtClean="0"/>
              <a:t>clearing</a:t>
            </a:r>
            <a:r>
              <a:rPr lang="es-ES_tradnl" dirty="0" smtClean="0"/>
              <a:t> y </a:t>
            </a:r>
            <a:r>
              <a:rPr lang="es-ES_tradnl" dirty="0" err="1" smtClean="0"/>
              <a:t>setllement</a:t>
            </a:r>
            <a:r>
              <a:rPr lang="es-ES_tradnl" dirty="0" smtClean="0"/>
              <a:t> aplicadas, esperando que el nuevo sistema pueda reducirlas.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Australian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Securities</a:t>
            </a:r>
            <a:r>
              <a:rPr lang="es-ES_tradnl" sz="1800" b="1" dirty="0" smtClean="0">
                <a:solidFill>
                  <a:schemeClr val="bg1"/>
                </a:solidFill>
              </a:rPr>
              <a:t> Exchange (IV)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Í</a:t>
            </a:r>
            <a:r>
              <a:rPr lang="es-ES_tradnl" dirty="0" smtClean="0"/>
              <a:t>ndice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</a:t>
            </a:fld>
            <a:endParaRPr lang="es-ES" dirty="0" smtClean="0"/>
          </a:p>
        </p:txBody>
      </p:sp>
      <p:pic>
        <p:nvPicPr>
          <p:cNvPr id="6" name="Picture 6" descr="D:\Proyectos\INSIGHT 360\Desarrollo de negocio\Thankium\Rebranding Finales\LOGOS\ORIGAMIS\origami img_aux\CAS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38" y="4392104"/>
            <a:ext cx="1486539" cy="11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27183" y="2371714"/>
            <a:ext cx="60407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b="1" dirty="0" smtClean="0">
                <a:solidFill>
                  <a:srgbClr val="525559"/>
                </a:solidFill>
              </a:rPr>
              <a:t>Introducción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b="1" dirty="0" smtClean="0">
                <a:solidFill>
                  <a:srgbClr val="525559"/>
                </a:solidFill>
              </a:rPr>
              <a:t>Estudio de casos de uso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525559"/>
                </a:solidFill>
              </a:rPr>
              <a:t>Post-Trading de Valores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525559"/>
                </a:solidFill>
              </a:rPr>
              <a:t>Trade Finance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525559"/>
                </a:solidFill>
              </a:rPr>
              <a:t>Préstamos Sindicados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b="1" dirty="0" smtClean="0">
                <a:solidFill>
                  <a:srgbClr val="525559"/>
                </a:solidFill>
              </a:rPr>
              <a:t>Iniciativas existentes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525559"/>
                </a:solidFill>
              </a:rPr>
              <a:t>Linq</a:t>
            </a:r>
            <a:r>
              <a:rPr lang="es-ES" sz="1600" b="1" dirty="0">
                <a:solidFill>
                  <a:srgbClr val="525559"/>
                </a:solidFill>
              </a:rPr>
              <a:t> de Nasdaq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525559"/>
                </a:solidFill>
              </a:rPr>
              <a:t>ASX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525559"/>
                </a:solidFill>
              </a:rPr>
              <a:t>FXCH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solidFill>
                  <a:srgbClr val="525559"/>
                </a:solidFill>
              </a:rPr>
              <a:t>Utility</a:t>
            </a:r>
            <a:r>
              <a:rPr lang="es-ES" sz="1600" b="1" dirty="0" smtClean="0">
                <a:solidFill>
                  <a:srgbClr val="525559"/>
                </a:solidFill>
              </a:rPr>
              <a:t> </a:t>
            </a:r>
            <a:r>
              <a:rPr lang="es-ES" sz="1600" b="1" dirty="0" err="1" smtClean="0">
                <a:solidFill>
                  <a:srgbClr val="525559"/>
                </a:solidFill>
              </a:rPr>
              <a:t>settlement</a:t>
            </a:r>
            <a:r>
              <a:rPr lang="es-ES" sz="1600" b="1" dirty="0" smtClean="0">
                <a:solidFill>
                  <a:srgbClr val="525559"/>
                </a:solidFill>
              </a:rPr>
              <a:t> </a:t>
            </a:r>
            <a:r>
              <a:rPr lang="es-ES" sz="1600" b="1" dirty="0" err="1" smtClean="0">
                <a:solidFill>
                  <a:srgbClr val="525559"/>
                </a:solidFill>
              </a:rPr>
              <a:t>coin</a:t>
            </a:r>
            <a:endParaRPr lang="es-ES" sz="1600" b="1" dirty="0" smtClean="0">
              <a:solidFill>
                <a:srgbClr val="525559"/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525559"/>
                </a:solidFill>
              </a:rPr>
              <a:t>DTCC Repo </a:t>
            </a:r>
            <a:r>
              <a:rPr lang="es-ES" sz="1600" b="1" dirty="0" err="1" smtClean="0">
                <a:solidFill>
                  <a:srgbClr val="525559"/>
                </a:solidFill>
              </a:rPr>
              <a:t>Transactions</a:t>
            </a:r>
            <a:endParaRPr lang="es-ES_tradnl" sz="1600" b="1" dirty="0">
              <a:solidFill>
                <a:srgbClr val="525559"/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993493" y="1641146"/>
            <a:ext cx="1441590" cy="1247894"/>
            <a:chOff x="4262798" y="3805458"/>
            <a:chExt cx="1421584" cy="1246865"/>
          </a:xfrm>
        </p:grpSpPr>
        <p:pic>
          <p:nvPicPr>
            <p:cNvPr id="9" name="Picture 5" descr="D:\Proyectos\INSIGHT 360\Desarrollo de negocio\Thankium\Rebranding Finales\LOGOS\ORIGAMIS\origami img_aux\CARPINTE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888" y="3891522"/>
              <a:ext cx="890494" cy="116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D:\Proyectos\INSIGHT 360\Desarrollo de negocio\Thankium\Rebranding Finales\LOGOS\ORIGAMIS\origami img_aux\CARPINTE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798" y="3805458"/>
              <a:ext cx="890494" cy="1160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7" descr="D:\Proyectos\INSIGHT 360\Desarrollo de negocio\Thankium\Rebranding Finales\LOGOS\ORIGAMIS\origami img_aux\ELEFAN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1" y="4450742"/>
            <a:ext cx="1922680" cy="96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smtClean="0"/>
              <a:t>Sistema que permite realizar el </a:t>
            </a:r>
            <a:r>
              <a:rPr lang="es-ES_tradnl" dirty="0" err="1" smtClean="0"/>
              <a:t>clearing</a:t>
            </a:r>
            <a:r>
              <a:rPr lang="es-ES_tradnl" dirty="0" smtClean="0"/>
              <a:t> de productos Spot-FX, utilizando la tecnología para </a:t>
            </a:r>
            <a:r>
              <a:rPr lang="es-ES_tradnl" dirty="0" err="1" smtClean="0"/>
              <a:t>simplicar</a:t>
            </a:r>
            <a:r>
              <a:rPr lang="es-ES_tradnl" dirty="0" smtClean="0"/>
              <a:t> el proceso y tratar de reducir costes.</a:t>
            </a:r>
          </a:p>
          <a:p>
            <a:pPr marL="630238" indent="-260350" algn="just"/>
            <a:r>
              <a:rPr lang="es-ES_tradnl" sz="1800" dirty="0"/>
              <a:t>El colateral aportado se mantiene en su propio banco custodio mientras el sistema monitoriza en tiempo real todas las cuentas, ajustando el consumo que se hace del mismo.</a:t>
            </a:r>
          </a:p>
          <a:p>
            <a:pPr marL="630238" indent="-260350" algn="just"/>
            <a:r>
              <a:rPr lang="es-ES_tradnl" sz="1800" dirty="0"/>
              <a:t>El riesgo de default de un miembro es mitigado por medio de un fondo de garantía y por medio de la autoliquidación, es decir, al estilo de otras cámaras.</a:t>
            </a:r>
          </a:p>
          <a:p>
            <a:pPr marL="630238" indent="-260350" algn="just"/>
            <a:r>
              <a:rPr lang="es-ES_tradnl" sz="1800" dirty="0"/>
              <a:t>Cuando los contratos llegan a vencimiento, generan entradas de liquidación en el libro distribuido.</a:t>
            </a:r>
          </a:p>
          <a:p>
            <a:pPr marL="630238" indent="-260350" algn="just"/>
            <a:r>
              <a:rPr lang="es-ES_tradnl" sz="1800" dirty="0"/>
              <a:t>Permite el establecimiento de límites que son comunicados a las plataformas e-FX en tiempo real.</a:t>
            </a:r>
          </a:p>
          <a:p>
            <a:pPr marL="630238" indent="-260350" algn="just"/>
            <a:r>
              <a:rPr lang="es-ES_tradnl" sz="1800" dirty="0"/>
              <a:t>Los miembros y usuarios pueden acceder al libro distribuido y controlar su cash.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20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781675" y="751531"/>
            <a:ext cx="3362325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smtClean="0">
                <a:solidFill>
                  <a:schemeClr val="bg1"/>
                </a:solidFill>
              </a:rPr>
              <a:t>FXCH (I)</a:t>
            </a:r>
          </a:p>
        </p:txBody>
      </p:sp>
    </p:spTree>
    <p:extLst>
      <p:ext uri="{BB962C8B-B14F-4D97-AF65-F5344CB8AC3E}">
        <p14:creationId xmlns:p14="http://schemas.microsoft.com/office/powerpoint/2010/main" val="6530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21</a:t>
            </a:fld>
            <a:endParaRPr lang="es-ES" dirty="0" smtClean="0"/>
          </a:p>
        </p:txBody>
      </p:sp>
      <p:sp>
        <p:nvSpPr>
          <p:cNvPr id="5" name="5 Marcador de texto"/>
          <p:cNvSpPr txBox="1">
            <a:spLocks/>
          </p:cNvSpPr>
          <p:nvPr/>
        </p:nvSpPr>
        <p:spPr>
          <a:xfrm>
            <a:off x="5781675" y="751531"/>
            <a:ext cx="3362325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smtClean="0">
                <a:solidFill>
                  <a:schemeClr val="bg1"/>
                </a:solidFill>
              </a:rPr>
              <a:t>FXCH (II)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2" y="1267768"/>
            <a:ext cx="7929994" cy="50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49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22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b="1" dirty="0" err="1" smtClean="0"/>
              <a:t>Utility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Settlement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Coin</a:t>
            </a:r>
            <a:r>
              <a:rPr lang="es-ES_tradnl" b="1" dirty="0" smtClean="0"/>
              <a:t> (USC) es un instrumento de efectivo digital respaldado por activos e implementado en un DLT con el objetivo de ser utilizado en los mercados financieros institucionales. </a:t>
            </a:r>
          </a:p>
          <a:p>
            <a:pPr marL="0" indent="0" algn="just">
              <a:buNone/>
            </a:pPr>
            <a:r>
              <a:rPr lang="es-ES" dirty="0" smtClean="0"/>
              <a:t>USC es un conjunto de activos de efectivo, con una versión para cada una de las principales divisas, convertible a la paridad con un depósito bancario en la correspondiente divisa. USC está totalmente respaldado por activos de efectivo soportados por un banco central.</a:t>
            </a:r>
          </a:p>
          <a:p>
            <a:pPr marL="0" indent="0" algn="just">
              <a:buNone/>
            </a:pPr>
            <a:r>
              <a:rPr lang="es-ES" dirty="0" smtClean="0"/>
              <a:t>UBS y la compañía </a:t>
            </a:r>
            <a:r>
              <a:rPr lang="es-ES" dirty="0" err="1" smtClean="0"/>
              <a:t>Clearmatics</a:t>
            </a:r>
            <a:r>
              <a:rPr lang="es-ES" dirty="0" smtClean="0"/>
              <a:t> lanzaron una prueba de concepto en Septiembre de 2015 para validar los beneficios potenciales de USC en cuanto a eficiencia de capital, </a:t>
            </a:r>
            <a:r>
              <a:rPr lang="es-ES" dirty="0" err="1" smtClean="0"/>
              <a:t>settlement</a:t>
            </a:r>
            <a:r>
              <a:rPr lang="es-ES" dirty="0"/>
              <a:t> </a:t>
            </a:r>
            <a:r>
              <a:rPr lang="es-ES" dirty="0" smtClean="0"/>
              <a:t>y reducción del riesgo sistémico en los mercados financieros globales.</a:t>
            </a:r>
          </a:p>
          <a:p>
            <a:pPr marL="0" indent="0" algn="just">
              <a:buNone/>
            </a:pPr>
            <a:r>
              <a:rPr lang="es-ES" dirty="0" smtClean="0"/>
              <a:t>En agosto de 2016 se unieron como socios una serie de actores relevantes del mercado: BNY </a:t>
            </a:r>
            <a:r>
              <a:rPr lang="es-ES" dirty="0" err="1" smtClean="0"/>
              <a:t>Mellon</a:t>
            </a:r>
            <a:r>
              <a:rPr lang="es-ES" dirty="0" smtClean="0"/>
              <a:t>, Deutsche Bank, Santander e ICAP.</a:t>
            </a:r>
            <a:endParaRPr lang="es-ES_tradnl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Utility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Settlement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Coin</a:t>
            </a:r>
            <a:r>
              <a:rPr lang="es-ES_tradnl" sz="1800" b="1" dirty="0" smtClean="0">
                <a:solidFill>
                  <a:schemeClr val="bg1"/>
                </a:solidFill>
              </a:rPr>
              <a:t> (I)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9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23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dirty="0" smtClean="0"/>
              <a:t>El objetivo principal de USC no es otro que tratar de llegar a ser un estándar en la industria para realizar el </a:t>
            </a:r>
            <a:r>
              <a:rPr lang="es-ES_tradnl" dirty="0" err="1" smtClean="0"/>
              <a:t>clearing</a:t>
            </a:r>
            <a:r>
              <a:rPr lang="es-ES_tradnl" dirty="0" smtClean="0"/>
              <a:t> y el </a:t>
            </a:r>
            <a:r>
              <a:rPr lang="es-ES_tradnl" dirty="0" err="1" smtClean="0"/>
              <a:t>settlement</a:t>
            </a:r>
            <a:r>
              <a:rPr lang="es-ES_tradnl" dirty="0" smtClean="0"/>
              <a:t> de operaciones financieras, consiguiendo que estos procesos sean más económicos y rápidos, llevándolos lo más cerca posible al tiempo real.</a:t>
            </a:r>
          </a:p>
          <a:p>
            <a:pPr marL="0" indent="0" algn="just">
              <a:buNone/>
            </a:pPr>
            <a:r>
              <a:rPr lang="es-ES_tradnl" dirty="0" smtClean="0"/>
              <a:t>Existen otras iniciativas similares desarrolladas por compañías relevantes, como pueden ser:</a:t>
            </a:r>
          </a:p>
          <a:p>
            <a:pPr marL="630238" indent="-260350" algn="just"/>
            <a:r>
              <a:rPr lang="es-ES_tradnl" sz="1800" dirty="0" err="1"/>
              <a:t>Citicoin</a:t>
            </a:r>
            <a:r>
              <a:rPr lang="es-ES_tradnl" sz="1800" dirty="0"/>
              <a:t>, de </a:t>
            </a:r>
            <a:r>
              <a:rPr lang="es-ES_tradnl" sz="1800" dirty="0" smtClean="0"/>
              <a:t>Citigroup, como moneda digital.</a:t>
            </a:r>
            <a:endParaRPr lang="es-ES_tradnl" sz="1800" dirty="0"/>
          </a:p>
          <a:p>
            <a:pPr marL="630238" indent="-260350" algn="just"/>
            <a:r>
              <a:rPr lang="es-ES_tradnl" sz="1800" dirty="0" err="1"/>
              <a:t>SETLcoin</a:t>
            </a:r>
            <a:r>
              <a:rPr lang="es-ES_tradnl" sz="1800" dirty="0"/>
              <a:t>, de Goldman </a:t>
            </a:r>
            <a:r>
              <a:rPr lang="es-ES_tradnl" sz="1800" dirty="0" smtClean="0"/>
              <a:t>Sachs, como moneda de </a:t>
            </a:r>
            <a:r>
              <a:rPr lang="es-ES_tradnl" sz="1800" dirty="0" err="1" smtClean="0"/>
              <a:t>settlement</a:t>
            </a:r>
            <a:r>
              <a:rPr lang="es-ES_tradnl" sz="1800" dirty="0" smtClean="0"/>
              <a:t>, similar a USC.</a:t>
            </a:r>
            <a:endParaRPr lang="es-ES_tradnl" sz="1800" dirty="0"/>
          </a:p>
          <a:p>
            <a:pPr marL="630238" indent="-260350" algn="just"/>
            <a:r>
              <a:rPr lang="es-ES_tradnl" sz="1800" dirty="0" err="1" smtClean="0"/>
              <a:t>CollCo</a:t>
            </a:r>
            <a:r>
              <a:rPr lang="es-ES_tradnl" sz="1800" dirty="0"/>
              <a:t>, de Deutsche </a:t>
            </a:r>
            <a:r>
              <a:rPr lang="es-ES_tradnl" sz="1800" dirty="0" err="1"/>
              <a:t>Börse</a:t>
            </a:r>
            <a:r>
              <a:rPr lang="es-ES_tradnl" sz="1800" dirty="0"/>
              <a:t> </a:t>
            </a:r>
            <a:r>
              <a:rPr lang="es-ES_tradnl" sz="1800" dirty="0" err="1" smtClean="0"/>
              <a:t>Group</a:t>
            </a:r>
            <a:r>
              <a:rPr lang="es-ES_tradnl" sz="1800" dirty="0" smtClean="0"/>
              <a:t>, como sistema de intercambio de colaterales.</a:t>
            </a:r>
          </a:p>
          <a:p>
            <a:pPr marL="630238" indent="-260350" algn="just"/>
            <a:r>
              <a:rPr lang="es-ES_tradnl" sz="1800" dirty="0"/>
              <a:t>Quorum, de JP Morgan, Blockchain privado basado en </a:t>
            </a:r>
            <a:r>
              <a:rPr lang="es-ES_tradnl" sz="1800" dirty="0" err="1"/>
              <a:t>Ethereum</a:t>
            </a:r>
            <a:r>
              <a:rPr lang="es-ES_tradnl" sz="1800" dirty="0"/>
              <a:t>.</a:t>
            </a:r>
          </a:p>
          <a:p>
            <a:pPr marL="369888" indent="0" algn="just">
              <a:buNone/>
            </a:pPr>
            <a:endParaRPr lang="es-ES_tradnl" sz="1800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err="1" smtClean="0">
                <a:solidFill>
                  <a:schemeClr val="bg1"/>
                </a:solidFill>
              </a:rPr>
              <a:t>Utility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Settlement</a:t>
            </a:r>
            <a:r>
              <a:rPr lang="es-ES_tradnl" sz="1800" b="1" dirty="0" smtClean="0">
                <a:solidFill>
                  <a:schemeClr val="bg1"/>
                </a:solidFill>
              </a:rPr>
              <a:t>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Coin</a:t>
            </a:r>
            <a:r>
              <a:rPr lang="es-ES_tradnl" sz="1800" b="1" dirty="0" smtClean="0">
                <a:solidFill>
                  <a:schemeClr val="bg1"/>
                </a:solidFill>
              </a:rPr>
              <a:t> (II)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3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38" y="8485"/>
            <a:ext cx="5547607" cy="657632"/>
          </a:xfrm>
        </p:spPr>
        <p:txBody>
          <a:bodyPr/>
          <a:lstStyle/>
          <a:p>
            <a:r>
              <a:rPr lang="es-ES_tradnl" dirty="0" smtClean="0"/>
              <a:t>3. Iniciativas existentes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24</a:t>
            </a:fld>
            <a:endParaRPr lang="es-ES" dirty="0" smtClean="0"/>
          </a:p>
        </p:txBody>
      </p:sp>
      <p:sp>
        <p:nvSpPr>
          <p:cNvPr id="6" name="1 Marcador de contenido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b="1" dirty="0" smtClean="0"/>
              <a:t>DTCC</a:t>
            </a:r>
            <a:r>
              <a:rPr lang="es-ES_tradnl" dirty="0" smtClean="0"/>
              <a:t>, junto con la compañía </a:t>
            </a:r>
            <a:r>
              <a:rPr lang="es-ES_tradnl" b="1" dirty="0" smtClean="0"/>
              <a:t>Digital </a:t>
            </a:r>
            <a:r>
              <a:rPr lang="es-ES_tradnl" b="1" dirty="0" err="1" smtClean="0"/>
              <a:t>Assets</a:t>
            </a:r>
            <a:r>
              <a:rPr lang="es-ES_tradnl" dirty="0" smtClean="0"/>
              <a:t>, iniciaron un proyecto con el objetivo de dinamizar los procesos de </a:t>
            </a:r>
            <a:r>
              <a:rPr lang="es-ES_tradnl" b="1" dirty="0" err="1" smtClean="0"/>
              <a:t>clearing</a:t>
            </a:r>
            <a:r>
              <a:rPr lang="es-ES_tradnl" b="1" dirty="0" smtClean="0"/>
              <a:t> y </a:t>
            </a:r>
            <a:r>
              <a:rPr lang="es-ES_tradnl" b="1" dirty="0" err="1" smtClean="0"/>
              <a:t>settlement</a:t>
            </a:r>
            <a:r>
              <a:rPr lang="es-ES_tradnl" b="1" dirty="0" smtClean="0"/>
              <a:t> de </a:t>
            </a:r>
            <a:r>
              <a:rPr lang="es-ES_tradnl" b="1" dirty="0" err="1" smtClean="0"/>
              <a:t>REPOs</a:t>
            </a:r>
            <a:r>
              <a:rPr lang="es-ES_tradnl" dirty="0" smtClean="0"/>
              <a:t>, ya que dado el volumen negociado, cualquier mejora en los </a:t>
            </a:r>
            <a:r>
              <a:rPr lang="es-ES_tradnl" dirty="0"/>
              <a:t>procedimientos post-trading, tendrá un impacto exponencial.</a:t>
            </a:r>
          </a:p>
          <a:p>
            <a:pPr marL="630238" indent="-260350" algn="just"/>
            <a:r>
              <a:rPr lang="es-ES_tradnl" sz="1800" dirty="0"/>
              <a:t>La </a:t>
            </a:r>
            <a:r>
              <a:rPr lang="es-ES_tradnl" sz="1800" b="1" dirty="0"/>
              <a:t>primera fase </a:t>
            </a:r>
            <a:r>
              <a:rPr lang="es-ES_tradnl" sz="1800" dirty="0"/>
              <a:t>del proyecto finalizó en Febrero del presente año y se centró en el proceso de </a:t>
            </a:r>
            <a:r>
              <a:rPr lang="es-ES_tradnl" sz="1800" b="1" dirty="0" err="1"/>
              <a:t>Neteo</a:t>
            </a:r>
            <a:r>
              <a:rPr lang="es-ES_tradnl" sz="1800" b="1" dirty="0"/>
              <a:t> de operaciones</a:t>
            </a:r>
            <a:r>
              <a:rPr lang="es-ES_tradnl" sz="1800" dirty="0"/>
              <a:t>, permitiendo calcular la cantidad neta a liquidar en un momento determinado y registrándolo en un libro distribuido inmutable y seguro.</a:t>
            </a:r>
          </a:p>
          <a:p>
            <a:pPr marL="630238" indent="-260350" algn="just"/>
            <a:r>
              <a:rPr lang="es-ES_tradnl" sz="1800" dirty="0"/>
              <a:t>En la </a:t>
            </a:r>
            <a:r>
              <a:rPr lang="es-ES_tradnl" sz="1800" b="1" dirty="0"/>
              <a:t>segunda fase</a:t>
            </a:r>
            <a:r>
              <a:rPr lang="es-ES_tradnl" sz="1800" dirty="0"/>
              <a:t>, que finalizará en Junio, se </a:t>
            </a:r>
            <a:r>
              <a:rPr lang="es-ES_tradnl" sz="1800" b="1" dirty="0"/>
              <a:t>introducirá un grupo de participantes del mercado </a:t>
            </a:r>
            <a:r>
              <a:rPr lang="es-ES_tradnl" sz="1800" dirty="0"/>
              <a:t>con el objetivo de obtener su </a:t>
            </a:r>
            <a:r>
              <a:rPr lang="es-ES_tradnl" sz="1800" b="1" dirty="0"/>
              <a:t>feedback</a:t>
            </a:r>
            <a:r>
              <a:rPr lang="es-ES_tradnl" sz="1800" dirty="0"/>
              <a:t>.</a:t>
            </a:r>
          </a:p>
          <a:p>
            <a:pPr marL="0" indent="0" algn="just">
              <a:buNone/>
            </a:pPr>
            <a:r>
              <a:rPr lang="es-ES_tradnl" dirty="0" smtClean="0"/>
              <a:t>La segunda fase determinará si la solución cumple las necesidades de rendimiento e integración del entorno tecnológico de DTCC, determinando así si se continuará desarrollando en una fase posterior.</a:t>
            </a:r>
            <a:endParaRPr lang="es-ES_tradnl" dirty="0"/>
          </a:p>
        </p:txBody>
      </p:sp>
      <p:sp>
        <p:nvSpPr>
          <p:cNvPr id="7" name="5 Marcador de texto"/>
          <p:cNvSpPr txBox="1">
            <a:spLocks/>
          </p:cNvSpPr>
          <p:nvPr/>
        </p:nvSpPr>
        <p:spPr>
          <a:xfrm>
            <a:off x="5638801" y="751531"/>
            <a:ext cx="3505200" cy="429091"/>
          </a:xfrm>
          <a:prstGeom prst="rect">
            <a:avLst/>
          </a:prstGeom>
          <a:solidFill>
            <a:srgbClr val="95A5A6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1800" b="1" dirty="0" smtClean="0">
                <a:solidFill>
                  <a:schemeClr val="bg1"/>
                </a:solidFill>
              </a:rPr>
              <a:t>DTCC Repo </a:t>
            </a:r>
            <a:r>
              <a:rPr lang="es-ES_tradnl" sz="1800" b="1" dirty="0" err="1" smtClean="0">
                <a:solidFill>
                  <a:schemeClr val="bg1"/>
                </a:solidFill>
              </a:rPr>
              <a:t>Transacions</a:t>
            </a:r>
            <a:endParaRPr lang="es-ES_tradn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2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20150" y="8485"/>
            <a:ext cx="5122096" cy="657632"/>
          </a:xfrm>
        </p:spPr>
        <p:txBody>
          <a:bodyPr/>
          <a:lstStyle/>
          <a:p>
            <a:r>
              <a:rPr lang="es-ES_tradnl" dirty="0" smtClean="0"/>
              <a:t>Contacta con nosotros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25</a:t>
            </a:fld>
            <a:endParaRPr lang="es-ES_tradnl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9144000" cy="5696421"/>
          </a:xfrm>
          <a:prstGeom prst="rect">
            <a:avLst/>
          </a:prstGeom>
        </p:spPr>
      </p:pic>
      <p:sp>
        <p:nvSpPr>
          <p:cNvPr id="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3119" y="1381255"/>
            <a:ext cx="4752975" cy="2665635"/>
          </a:xfrm>
        </p:spPr>
        <p:txBody>
          <a:bodyPr>
            <a:no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2400" b="1" dirty="0" smtClean="0">
                <a:solidFill>
                  <a:srgbClr val="3493DB"/>
                </a:solidFill>
              </a:rPr>
              <a:t>Comunytek Consultores, S.L.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C/ Claudio Coello, 79, 1º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28001 Madrid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http://www.comunytek.com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E-mail: contacto@comunytek.com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Tel: +34 91 426 01 43</a:t>
            </a:r>
            <a:endParaRPr lang="es-ES" sz="2400" dirty="0" smtClean="0">
              <a:solidFill>
                <a:srgbClr val="5255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3</a:t>
            </a:fld>
            <a:endParaRPr lang="es-ES" dirty="0" smtClean="0"/>
          </a:p>
        </p:txBody>
      </p:sp>
      <p:sp>
        <p:nvSpPr>
          <p:cNvPr id="10" name="4 Subtítulo"/>
          <p:cNvSpPr txBox="1">
            <a:spLocks/>
          </p:cNvSpPr>
          <p:nvPr/>
        </p:nvSpPr>
        <p:spPr>
          <a:xfrm>
            <a:off x="4" y="2282573"/>
            <a:ext cx="1267581" cy="1251857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altLang="es-ES" sz="9000" dirty="0" smtClean="0">
                <a:solidFill>
                  <a:srgbClr val="3493DB"/>
                </a:solidFill>
              </a:rPr>
              <a:t>1</a:t>
            </a: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1131133" y="2462995"/>
            <a:ext cx="5417089" cy="89101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spc="-15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6600" b="0" dirty="0" smtClean="0"/>
              <a:t>|</a:t>
            </a:r>
            <a:r>
              <a:rPr lang="es-ES" altLang="es-ES" dirty="0" smtClean="0"/>
              <a:t> Introducción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656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66700" indent="-257175" algn="just"/>
            <a:r>
              <a:rPr lang="es-ES_tradnl" dirty="0" smtClean="0"/>
              <a:t>Una vez visto como funciona la tecnología Blockchain, vamos a ver como esta puede ser aplicada en la cadena de procesos de Mercados de Capitales.</a:t>
            </a:r>
          </a:p>
          <a:p>
            <a:pPr marL="266700" indent="-257175" algn="just"/>
            <a:r>
              <a:rPr lang="es-ES_tradnl" dirty="0" smtClean="0"/>
              <a:t>Comenzaremos revisando los conceptos clave de la tecnología que es necesario considerar para poder poner en marcha cualquier caso de uso, teniendo en cuenta aspectos relativos a los acuerdos u roles de los intervinientes y otros aspectos técnicos.</a:t>
            </a:r>
          </a:p>
          <a:p>
            <a:pPr marL="266700" indent="-257175" algn="just"/>
            <a:r>
              <a:rPr lang="es-ES_tradnl" dirty="0" smtClean="0"/>
              <a:t>Revisaremos en cada paso de la cadena de valor, donde puede tener espacio para desarrollarse.</a:t>
            </a:r>
          </a:p>
          <a:p>
            <a:pPr marL="266700" indent="-257175" algn="just"/>
            <a:r>
              <a:rPr lang="es-ES_tradnl" dirty="0" smtClean="0"/>
              <a:t>Analizaremos los beneficios potenciales que puede traer esta tecnología.</a:t>
            </a:r>
          </a:p>
          <a:p>
            <a:pPr marL="266700" indent="-257175" algn="just"/>
            <a:r>
              <a:rPr lang="es-ES_tradnl" dirty="0" smtClean="0"/>
              <a:t>Evidenciaremos los retos que es necesario superar para que los beneficios potenciales puedan ser una realidad.</a:t>
            </a:r>
          </a:p>
          <a:p>
            <a:pPr marL="266700" indent="-257175" algn="just"/>
            <a:r>
              <a:rPr lang="es-ES_tradnl" dirty="0" smtClean="0"/>
              <a:t>Finalmente, revisaremos los siguientes pasos a dar en la industria.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 Introducción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4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10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5</a:t>
            </a:fld>
            <a:endParaRPr lang="es-ES" dirty="0" smtClean="0"/>
          </a:p>
        </p:txBody>
      </p:sp>
      <p:sp>
        <p:nvSpPr>
          <p:cNvPr id="10" name="4 Subtítulo"/>
          <p:cNvSpPr txBox="1">
            <a:spLocks/>
          </p:cNvSpPr>
          <p:nvPr/>
        </p:nvSpPr>
        <p:spPr>
          <a:xfrm>
            <a:off x="4" y="2282573"/>
            <a:ext cx="1267581" cy="1251857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altLang="es-ES" sz="9000" dirty="0" smtClean="0">
                <a:solidFill>
                  <a:srgbClr val="3493DB"/>
                </a:solidFill>
              </a:rPr>
              <a:t>2</a:t>
            </a: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1131133" y="2462995"/>
            <a:ext cx="6539667" cy="89101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 spc="-15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6600" b="0" dirty="0" smtClean="0"/>
              <a:t>|</a:t>
            </a:r>
            <a:r>
              <a:rPr lang="es-ES" altLang="es-ES" dirty="0" smtClean="0"/>
              <a:t> </a:t>
            </a:r>
            <a:r>
              <a:rPr lang="es-ES" altLang="es-ES" dirty="0"/>
              <a:t>Estudio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24341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91 CuadroTexto"/>
          <p:cNvSpPr txBox="1"/>
          <p:nvPr/>
        </p:nvSpPr>
        <p:spPr>
          <a:xfrm>
            <a:off x="4619789" y="5061631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Riesgo operacional, por potenciales errores en la ejecución de los procesos.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 ambiguo, dado que los custodios tienen sus propios procedimientos para notificar al inversor de cuando se ha realizado el </a:t>
            </a: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2414989" y="5070691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Inconsistencia de datos, dados los frecuentes cambios en detalles de las contrapartidas y bancos. Los CSD deben validar las transacciones antes del </a:t>
            </a: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Riesgo de Contrapartida a vencimiento.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368705" y="751531"/>
            <a:ext cx="3775296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Post-Trading de Valores. Estado actual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6</a:t>
            </a:fld>
            <a:endParaRPr lang="es-ES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25426" y="171742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Banco 1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745692" y="196267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Exchange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80592" y="151230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80592" y="196483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80592" y="241809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378035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50441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6759899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754546" y="242732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079481" y="204709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cxnSp>
        <p:nvCxnSpPr>
          <p:cNvPr id="43" name="42 Conector recto"/>
          <p:cNvCxnSpPr/>
          <p:nvPr/>
        </p:nvCxnSpPr>
        <p:spPr>
          <a:xfrm rot="5400000">
            <a:off x="1235856" y="282348"/>
            <a:ext cx="0" cy="2116710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3560976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5400000">
            <a:off x="801505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>
            <a:off x="5786513" y="375560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851227" y="1200911"/>
            <a:ext cx="6880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Ejecución</a:t>
            </a:r>
            <a:endParaRPr lang="es-ES_tradnl" sz="10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23500" y="1217592"/>
            <a:ext cx="61747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Clearing</a:t>
            </a:r>
            <a:endParaRPr lang="es-ES_tradnl" sz="10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368412" y="1197279"/>
            <a:ext cx="77777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Settlement</a:t>
            </a:r>
            <a:endParaRPr lang="es-ES_tradnl" sz="10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538874" y="1197279"/>
            <a:ext cx="9797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Asset</a:t>
            </a:r>
            <a:r>
              <a:rPr lang="es-ES_tradnl" sz="1000" b="1" dirty="0" smtClean="0"/>
              <a:t> </a:t>
            </a:r>
            <a:r>
              <a:rPr lang="es-ES_tradnl" sz="1000" b="1" dirty="0" err="1" smtClean="0"/>
              <a:t>Servicing</a:t>
            </a:r>
            <a:endParaRPr lang="es-ES_tradnl" sz="1000" b="1" dirty="0"/>
          </a:p>
        </p:txBody>
      </p:sp>
      <p:sp>
        <p:nvSpPr>
          <p:cNvPr id="65" name="64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actual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177501" y="3195890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inversores utilizan las interfaces proporcionadas por sus bancos para mandar las órdenes a las Exchanges.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Exchange es responsable de realizar el case de órdenes, confirmar las operaciones en tiempo real e iniciar el procesamiento post-</a:t>
            </a:r>
            <a:r>
              <a:rPr lang="es-ES_tradnl" sz="1050" dirty="0" err="1" smtClean="0">
                <a:solidFill>
                  <a:srgbClr val="525559"/>
                </a:solidFill>
              </a:rPr>
              <a:t>trade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161462" y="34715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4" name="73 Elipse"/>
          <p:cNvSpPr/>
          <p:nvPr/>
        </p:nvSpPr>
        <p:spPr>
          <a:xfrm>
            <a:off x="161462" y="404790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5" name="74 Elipse"/>
          <p:cNvSpPr/>
          <p:nvPr/>
        </p:nvSpPr>
        <p:spPr>
          <a:xfrm>
            <a:off x="3868380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422748" y="3195890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Utilizando los sistemas de </a:t>
            </a: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, los custodios mandan su sección de los detalles de la operación al CSD en nombre del inversor.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CSD es responsable de validar los detalles de la operación proporcionados y casar todas las secciones de la operación.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2417684" y="423275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627548" y="3186830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Después de casar todas las secciones de la operación, las </a:t>
            </a:r>
            <a:r>
              <a:rPr lang="es-ES_tradnl" sz="1050" dirty="0" err="1" smtClean="0">
                <a:solidFill>
                  <a:srgbClr val="525559"/>
                </a:solidFill>
              </a:rPr>
              <a:t>CCPs</a:t>
            </a:r>
            <a:r>
              <a:rPr lang="es-ES_tradnl" sz="1050" dirty="0" smtClean="0">
                <a:solidFill>
                  <a:srgbClr val="525559"/>
                </a:solidFill>
              </a:rPr>
              <a:t> determinan el </a:t>
            </a:r>
            <a:r>
              <a:rPr lang="es-ES_tradnl" sz="1050" dirty="0" err="1" smtClean="0">
                <a:solidFill>
                  <a:srgbClr val="525559"/>
                </a:solidFill>
              </a:rPr>
              <a:t>neteo</a:t>
            </a:r>
            <a:r>
              <a:rPr lang="es-ES_tradnl" sz="1050" dirty="0" smtClean="0">
                <a:solidFill>
                  <a:srgbClr val="525559"/>
                </a:solidFill>
              </a:rPr>
              <a:t> para reducir el número de transacciones.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CCP realiza la transferencia simultánea del chas y del </a:t>
            </a:r>
            <a:r>
              <a:rPr lang="es-ES_tradnl" sz="1050" dirty="0" err="1" smtClean="0">
                <a:solidFill>
                  <a:srgbClr val="525559"/>
                </a:solidFill>
              </a:rPr>
              <a:t>equity</a:t>
            </a:r>
            <a:r>
              <a:rPr lang="es-ES_tradnl" sz="1050" dirty="0" smtClean="0">
                <a:solidFill>
                  <a:srgbClr val="525559"/>
                </a:solidFill>
              </a:rPr>
              <a:t> entre los custodios de los inversores.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3" name="82 Elipse"/>
          <p:cNvSpPr/>
          <p:nvPr/>
        </p:nvSpPr>
        <p:spPr>
          <a:xfrm>
            <a:off x="4683164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6808632" y="3172549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Después de que los activos sean transferidos, los datos son almacenados en las cuentas de custodia, gestionado entre custodios y CSD.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Terceras partes trabajan directamente con el CSD para proporcionar otros servicios.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4655046" y="426770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54732" y="4871508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Puntos de mejora del proceso actual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169742" y="5070691"/>
            <a:ext cx="2227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</a:t>
            </a:r>
            <a:r>
              <a:rPr lang="es-ES_tradnl" sz="1050" dirty="0" err="1" smtClean="0">
                <a:solidFill>
                  <a:srgbClr val="525559"/>
                </a:solidFill>
              </a:rPr>
              <a:t>Settlement</a:t>
            </a:r>
            <a:r>
              <a:rPr lang="es-ES_tradnl" sz="1050" dirty="0" smtClean="0">
                <a:solidFill>
                  <a:srgbClr val="525559"/>
                </a:solidFill>
              </a:rPr>
              <a:t> tiene lugar en T+3, lo que limita las acciones que los inversores pueden realizar en ese periodo.</a:t>
            </a:r>
          </a:p>
        </p:txBody>
      </p:sp>
      <p:sp>
        <p:nvSpPr>
          <p:cNvPr id="88" name="87 Elipse"/>
          <p:cNvSpPr/>
          <p:nvPr/>
        </p:nvSpPr>
        <p:spPr>
          <a:xfrm>
            <a:off x="153703" y="526445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405194" y="537003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4619967" y="534195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4627887" y="58681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6800873" y="5047350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Complejidad en las cuentas de custodia, dado que las cuentas de custodia están conectadas a las </a:t>
            </a:r>
            <a:r>
              <a:rPr lang="es-ES_tradnl" sz="1050" dirty="0" err="1" smtClean="0">
                <a:solidFill>
                  <a:srgbClr val="525559"/>
                </a:solidFill>
              </a:rPr>
              <a:t>CSDs</a:t>
            </a:r>
            <a:r>
              <a:rPr lang="es-ES_tradnl" sz="1050" dirty="0" smtClean="0">
                <a:solidFill>
                  <a:srgbClr val="525559"/>
                </a:solidFill>
              </a:rPr>
              <a:t> a través de los custodios, limitando su flexibilidad.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Costes de servicios proporcionados por terceras partes.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95" name="94 Elipse"/>
          <p:cNvSpPr/>
          <p:nvPr/>
        </p:nvSpPr>
        <p:spPr>
          <a:xfrm>
            <a:off x="6800873" y="534052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2405194" y="61642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97" name="96 Elipse"/>
          <p:cNvSpPr/>
          <p:nvPr/>
        </p:nvSpPr>
        <p:spPr>
          <a:xfrm>
            <a:off x="6779057" y="60647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25426" y="242734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Banco 2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112" name="111 Conector angular"/>
          <p:cNvCxnSpPr>
            <a:stCxn id="21" idx="3"/>
            <a:endCxn id="23" idx="3"/>
          </p:cNvCxnSpPr>
          <p:nvPr/>
        </p:nvCxnSpPr>
        <p:spPr>
          <a:xfrm>
            <a:off x="1497455" y="1635413"/>
            <a:ext cx="12700" cy="905788"/>
          </a:xfrm>
          <a:prstGeom prst="bentConnector3">
            <a:avLst>
              <a:gd name="adj1" fmla="val 1800000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21" idx="1"/>
            <a:endCxn id="22" idx="1"/>
          </p:cNvCxnSpPr>
          <p:nvPr/>
        </p:nvCxnSpPr>
        <p:spPr>
          <a:xfrm rot="10800000" flipV="1">
            <a:off x="780592" y="1635413"/>
            <a:ext cx="12700" cy="452534"/>
          </a:xfrm>
          <a:prstGeom prst="bentConnector3">
            <a:avLst>
              <a:gd name="adj1" fmla="val 1800000"/>
            </a:avLst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>
            <a:stCxn id="18" idx="3"/>
            <a:endCxn id="18" idx="3"/>
          </p:cNvCxnSpPr>
          <p:nvPr/>
        </p:nvCxnSpPr>
        <p:spPr>
          <a:xfrm>
            <a:off x="625270" y="18405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>
            <a:off x="540490" y="1838145"/>
            <a:ext cx="120994" cy="0"/>
          </a:xfrm>
          <a:prstGeom prst="line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585616" y="2541200"/>
            <a:ext cx="194861" cy="0"/>
          </a:xfrm>
          <a:prstGeom prst="line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>
            <a:off x="1404926" y="2102225"/>
            <a:ext cx="203365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/>
          <p:nvPr/>
        </p:nvCxnSpPr>
        <p:spPr>
          <a:xfrm>
            <a:off x="1638344" y="2100724"/>
            <a:ext cx="168070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/>
          <p:nvPr/>
        </p:nvCxnSpPr>
        <p:spPr>
          <a:xfrm rot="16200000" flipV="1">
            <a:off x="1561175" y="1438964"/>
            <a:ext cx="450376" cy="597051"/>
          </a:xfrm>
          <a:prstGeom prst="bentConnector2">
            <a:avLst/>
          </a:prstGeom>
          <a:ln>
            <a:solidFill>
              <a:srgbClr val="3498DB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angular"/>
          <p:cNvCxnSpPr/>
          <p:nvPr/>
        </p:nvCxnSpPr>
        <p:spPr>
          <a:xfrm rot="5400000">
            <a:off x="1565007" y="2144430"/>
            <a:ext cx="455412" cy="584351"/>
          </a:xfrm>
          <a:prstGeom prst="bentConnector2">
            <a:avLst/>
          </a:prstGeom>
          <a:ln>
            <a:solidFill>
              <a:srgbClr val="3498DB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CuadroTexto"/>
          <p:cNvSpPr txBox="1"/>
          <p:nvPr/>
        </p:nvSpPr>
        <p:spPr>
          <a:xfrm>
            <a:off x="1050414" y="165636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Vende 100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1039860" y="2098458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Vende 100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985542" y="232478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Compra 100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1149957" y="2715253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3498DB"/>
                </a:solidFill>
              </a:rPr>
              <a:t>Confirmación de </a:t>
            </a:r>
            <a:r>
              <a:rPr lang="es-ES_tradnl" sz="800" dirty="0" err="1" smtClean="0">
                <a:solidFill>
                  <a:srgbClr val="3498DB"/>
                </a:solidFill>
              </a:rPr>
              <a:t>trade</a:t>
            </a:r>
            <a:endParaRPr lang="es-ES_tradnl" sz="800" dirty="0">
              <a:solidFill>
                <a:srgbClr val="3498DB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2417684" y="1510801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2417684" y="1963335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417684" y="2416589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sp>
        <p:nvSpPr>
          <p:cNvPr id="139" name="138 Rectángulo"/>
          <p:cNvSpPr/>
          <p:nvPr/>
        </p:nvSpPr>
        <p:spPr>
          <a:xfrm>
            <a:off x="3732606" y="1770778"/>
            <a:ext cx="862003" cy="1126154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Fecha Trade / detalles</a:t>
            </a:r>
          </a:p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Fecha de </a:t>
            </a:r>
            <a:r>
              <a:rPr lang="es-ES_tradnl" sz="900" dirty="0" err="1" smtClean="0">
                <a:solidFill>
                  <a:srgbClr val="525559"/>
                </a:solidFill>
              </a:rPr>
              <a:t>Settlement</a:t>
            </a:r>
            <a:endParaRPr lang="es-ES_tradnl" sz="900" dirty="0" smtClean="0">
              <a:solidFill>
                <a:srgbClr val="525559"/>
              </a:solidFill>
            </a:endParaRPr>
          </a:p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Detalle banco contrapartida</a:t>
            </a:r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40" name="139 CuadroTexto"/>
          <p:cNvSpPr txBox="1"/>
          <p:nvPr/>
        </p:nvSpPr>
        <p:spPr>
          <a:xfrm>
            <a:off x="3967880" y="152455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CSD</a:t>
            </a:r>
            <a:endParaRPr lang="es-ES_tradnl" sz="1000" b="1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3799743" y="2760361"/>
            <a:ext cx="7216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Validación</a:t>
            </a:r>
            <a:endParaRPr lang="es-ES_tradnl" sz="1000" dirty="0"/>
          </a:p>
        </p:txBody>
      </p:sp>
      <p:cxnSp>
        <p:nvCxnSpPr>
          <p:cNvPr id="143" name="142 Conector recto de flecha"/>
          <p:cNvCxnSpPr/>
          <p:nvPr/>
        </p:nvCxnSpPr>
        <p:spPr>
          <a:xfrm>
            <a:off x="2968416" y="1635820"/>
            <a:ext cx="99946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3031787" y="1509300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Custodio </a:t>
            </a:r>
            <a:r>
              <a:rPr lang="es-ES_tradnl" sz="1000" b="1" dirty="0"/>
              <a:t>1</a:t>
            </a:r>
          </a:p>
        </p:txBody>
      </p:sp>
      <p:cxnSp>
        <p:nvCxnSpPr>
          <p:cNvPr id="145" name="144 Conector angular"/>
          <p:cNvCxnSpPr/>
          <p:nvPr/>
        </p:nvCxnSpPr>
        <p:spPr>
          <a:xfrm rot="5400000" flipH="1" flipV="1">
            <a:off x="2860454" y="1743785"/>
            <a:ext cx="914638" cy="698711"/>
          </a:xfrm>
          <a:prstGeom prst="bentConnector3">
            <a:avLst>
              <a:gd name="adj1" fmla="val 13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031787" y="2415088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 sz="1000">
                <a:solidFill>
                  <a:srgbClr val="525559"/>
                </a:solidFill>
              </a:defRPr>
            </a:lvl1pPr>
          </a:lstStyle>
          <a:p>
            <a:r>
              <a:rPr lang="es-ES_tradnl" b="1" dirty="0"/>
              <a:t>Custodio </a:t>
            </a:r>
            <a:r>
              <a:rPr lang="es-ES_tradnl" b="1" dirty="0" smtClean="0"/>
              <a:t>2</a:t>
            </a:r>
            <a:endParaRPr lang="es-ES_tradnl" b="1" dirty="0"/>
          </a:p>
        </p:txBody>
      </p:sp>
      <p:cxnSp>
        <p:nvCxnSpPr>
          <p:cNvPr id="155" name="154 Conector recto"/>
          <p:cNvCxnSpPr/>
          <p:nvPr/>
        </p:nvCxnSpPr>
        <p:spPr>
          <a:xfrm>
            <a:off x="2968417" y="2095667"/>
            <a:ext cx="698712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3031787" y="1961834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Custodio</a:t>
            </a:r>
            <a:r>
              <a:rPr lang="es-ES_tradnl" sz="1000" b="1" dirty="0" smtClean="0"/>
              <a:t> 1</a:t>
            </a:r>
            <a:endParaRPr lang="es-ES_tradnl" sz="1000" b="1" dirty="0"/>
          </a:p>
        </p:txBody>
      </p:sp>
      <p:cxnSp>
        <p:nvCxnSpPr>
          <p:cNvPr id="157" name="156 Conector angular"/>
          <p:cNvCxnSpPr>
            <a:stCxn id="140" idx="3"/>
          </p:cNvCxnSpPr>
          <p:nvPr/>
        </p:nvCxnSpPr>
        <p:spPr>
          <a:xfrm>
            <a:off x="4359334" y="1647667"/>
            <a:ext cx="98366" cy="123111"/>
          </a:xfrm>
          <a:prstGeom prst="bentConnector2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CuadroTexto"/>
          <p:cNvSpPr txBox="1"/>
          <p:nvPr/>
        </p:nvSpPr>
        <p:spPr>
          <a:xfrm>
            <a:off x="4730826" y="1466734"/>
            <a:ext cx="6385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Custodio </a:t>
            </a:r>
            <a:r>
              <a:rPr lang="es-ES_tradnl" sz="1000" b="1" dirty="0"/>
              <a:t>1</a:t>
            </a:r>
          </a:p>
        </p:txBody>
      </p:sp>
      <p:sp>
        <p:nvSpPr>
          <p:cNvPr id="159" name="158 CuadroTexto"/>
          <p:cNvSpPr txBox="1"/>
          <p:nvPr/>
        </p:nvSpPr>
        <p:spPr>
          <a:xfrm>
            <a:off x="6139890" y="1466734"/>
            <a:ext cx="6385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Custodio</a:t>
            </a:r>
            <a:r>
              <a:rPr lang="es-ES_tradnl" sz="1000" b="1" dirty="0" smtClean="0"/>
              <a:t> 2</a:t>
            </a:r>
            <a:endParaRPr lang="es-ES_tradnl" sz="1000" b="1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4846879" y="1993752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61" name="160 Rectángulo"/>
          <p:cNvSpPr/>
          <p:nvPr/>
        </p:nvSpPr>
        <p:spPr>
          <a:xfrm>
            <a:off x="4751969" y="1905144"/>
            <a:ext cx="712399" cy="846095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5613277" y="1466109"/>
            <a:ext cx="27628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CCP</a:t>
            </a:r>
            <a:endParaRPr lang="es-ES_tradnl" sz="1000" b="1" dirty="0"/>
          </a:p>
        </p:txBody>
      </p:sp>
      <p:cxnSp>
        <p:nvCxnSpPr>
          <p:cNvPr id="163" name="162 Conector recto"/>
          <p:cNvCxnSpPr/>
          <p:nvPr/>
        </p:nvCxnSpPr>
        <p:spPr>
          <a:xfrm rot="16200000">
            <a:off x="6169219" y="1875230"/>
            <a:ext cx="394405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/>
          <p:nvPr/>
        </p:nvCxnSpPr>
        <p:spPr>
          <a:xfrm rot="16200000">
            <a:off x="4969826" y="1813311"/>
            <a:ext cx="202393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158" idx="3"/>
            <a:endCxn id="162" idx="1"/>
          </p:cNvCxnSpPr>
          <p:nvPr/>
        </p:nvCxnSpPr>
        <p:spPr>
          <a:xfrm flipV="1">
            <a:off x="5369390" y="1589220"/>
            <a:ext cx="243887" cy="625"/>
          </a:xfrm>
          <a:prstGeom prst="bentConnector3">
            <a:avLst>
              <a:gd name="adj1" fmla="val 50000"/>
            </a:avLst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angular"/>
          <p:cNvCxnSpPr>
            <a:stCxn id="159" idx="1"/>
            <a:endCxn id="162" idx="3"/>
          </p:cNvCxnSpPr>
          <p:nvPr/>
        </p:nvCxnSpPr>
        <p:spPr>
          <a:xfrm rot="10800000">
            <a:off x="5889562" y="1589221"/>
            <a:ext cx="250328" cy="625"/>
          </a:xfrm>
          <a:prstGeom prst="bentConnector3">
            <a:avLst>
              <a:gd name="adj1" fmla="val 50000"/>
            </a:avLst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171 CuadroTexto"/>
          <p:cNvSpPr txBox="1"/>
          <p:nvPr/>
        </p:nvSpPr>
        <p:spPr>
          <a:xfrm>
            <a:off x="5293024" y="1626732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00" dirty="0" smtClean="0">
                <a:solidFill>
                  <a:srgbClr val="525559"/>
                </a:solidFill>
              </a:rPr>
              <a:t>Cash</a:t>
            </a:r>
            <a:endParaRPr lang="es-ES_tradnl" sz="700" dirty="0">
              <a:solidFill>
                <a:srgbClr val="525559"/>
              </a:solidFill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5837866" y="1616181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00" dirty="0" err="1" smtClean="0">
                <a:solidFill>
                  <a:srgbClr val="525559"/>
                </a:solidFill>
              </a:rPr>
              <a:t>Equity</a:t>
            </a:r>
            <a:endParaRPr lang="es-ES_tradnl" sz="700" dirty="0">
              <a:solidFill>
                <a:srgbClr val="525559"/>
              </a:solidFill>
            </a:endParaRPr>
          </a:p>
        </p:txBody>
      </p:sp>
      <p:sp>
        <p:nvSpPr>
          <p:cNvPr id="177" name="176 CuadroTexto"/>
          <p:cNvSpPr txBox="1"/>
          <p:nvPr/>
        </p:nvSpPr>
        <p:spPr>
          <a:xfrm>
            <a:off x="7312493" y="1668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963838" y="1477110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79" name="178 Rectángulo"/>
          <p:cNvSpPr/>
          <p:nvPr/>
        </p:nvSpPr>
        <p:spPr>
          <a:xfrm>
            <a:off x="6905140" y="1470958"/>
            <a:ext cx="1109912" cy="438522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80" name="179 CuadroTexto"/>
          <p:cNvSpPr txBox="1"/>
          <p:nvPr/>
        </p:nvSpPr>
        <p:spPr>
          <a:xfrm>
            <a:off x="8315668" y="156029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sp>
        <p:nvSpPr>
          <p:cNvPr id="181" name="180 Rectángulo"/>
          <p:cNvSpPr/>
          <p:nvPr/>
        </p:nvSpPr>
        <p:spPr>
          <a:xfrm>
            <a:off x="6905139" y="2061775"/>
            <a:ext cx="2072053" cy="329468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82" name="181 CuadroTexto"/>
          <p:cNvSpPr txBox="1"/>
          <p:nvPr/>
        </p:nvSpPr>
        <p:spPr>
          <a:xfrm>
            <a:off x="7819325" y="211175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CSD</a:t>
            </a:r>
            <a:endParaRPr lang="es-ES_tradnl" sz="1000" b="1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055196" y="2111755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Custodio </a:t>
            </a:r>
            <a:r>
              <a:rPr lang="es-ES_tradnl" sz="1000" b="1" dirty="0"/>
              <a:t>1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8342372" y="2111755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 sz="1000">
                <a:solidFill>
                  <a:srgbClr val="525559"/>
                </a:solidFill>
              </a:defRPr>
            </a:lvl1pPr>
          </a:lstStyle>
          <a:p>
            <a:r>
              <a:rPr lang="es-ES_tradnl" b="1" dirty="0"/>
              <a:t>Custodio </a:t>
            </a:r>
            <a:r>
              <a:rPr lang="es-ES_tradnl" b="1" dirty="0" smtClean="0"/>
              <a:t>2</a:t>
            </a:r>
            <a:endParaRPr lang="es-ES_tradnl" b="1" dirty="0"/>
          </a:p>
        </p:txBody>
      </p:sp>
      <p:cxnSp>
        <p:nvCxnSpPr>
          <p:cNvPr id="185" name="184 Conector recto de flecha"/>
          <p:cNvCxnSpPr/>
          <p:nvPr/>
        </p:nvCxnSpPr>
        <p:spPr>
          <a:xfrm rot="16200000">
            <a:off x="7388138" y="1986854"/>
            <a:ext cx="163421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 de flecha"/>
          <p:cNvCxnSpPr/>
          <p:nvPr/>
        </p:nvCxnSpPr>
        <p:spPr>
          <a:xfrm rot="16200000">
            <a:off x="8576858" y="1986854"/>
            <a:ext cx="163421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187 CuadroTexto"/>
          <p:cNvSpPr txBox="1"/>
          <p:nvPr/>
        </p:nvSpPr>
        <p:spPr>
          <a:xfrm>
            <a:off x="7729907" y="266130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Corporate</a:t>
            </a:r>
            <a:endParaRPr lang="es-ES_tradnl" sz="700" dirty="0">
              <a:solidFill>
                <a:srgbClr val="525559"/>
              </a:solidFill>
            </a:endParaRP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Actions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7049936" y="266130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Distribute</a:t>
            </a:r>
            <a:r>
              <a:rPr lang="es-ES_tradnl" sz="700" dirty="0" smtClean="0">
                <a:solidFill>
                  <a:srgbClr val="525559"/>
                </a:solidFill>
              </a:rPr>
              <a:t>  </a:t>
            </a: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Income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8411976" y="266130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smtClean="0">
                <a:solidFill>
                  <a:srgbClr val="525559"/>
                </a:solidFill>
              </a:rPr>
              <a:t>Proxy</a:t>
            </a: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Statement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cxnSp>
        <p:nvCxnSpPr>
          <p:cNvPr id="192" name="191 Conector angular"/>
          <p:cNvCxnSpPr>
            <a:stCxn id="189" idx="0"/>
            <a:endCxn id="190" idx="0"/>
          </p:cNvCxnSpPr>
          <p:nvPr/>
        </p:nvCxnSpPr>
        <p:spPr>
          <a:xfrm rot="5400000" flipH="1" flipV="1">
            <a:off x="8020459" y="1985098"/>
            <a:ext cx="12700" cy="1352422"/>
          </a:xfrm>
          <a:prstGeom prst="bentConnector3">
            <a:avLst>
              <a:gd name="adj1" fmla="val 900000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/>
          <p:nvPr/>
        </p:nvCxnSpPr>
        <p:spPr>
          <a:xfrm rot="16200000">
            <a:off x="7883986" y="2527278"/>
            <a:ext cx="239265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Rectángulo"/>
          <p:cNvSpPr/>
          <p:nvPr/>
        </p:nvSpPr>
        <p:spPr>
          <a:xfrm>
            <a:off x="8343178" y="1470958"/>
            <a:ext cx="626516" cy="438522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96" name="195 Elipse"/>
          <p:cNvSpPr/>
          <p:nvPr/>
        </p:nvSpPr>
        <p:spPr>
          <a:xfrm>
            <a:off x="2439119" y="354188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197" name="196 Elipse"/>
          <p:cNvSpPr/>
          <p:nvPr/>
        </p:nvSpPr>
        <p:spPr>
          <a:xfrm>
            <a:off x="402890" y="143864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98" name="197 Elipse"/>
          <p:cNvSpPr/>
          <p:nvPr/>
        </p:nvSpPr>
        <p:spPr>
          <a:xfrm>
            <a:off x="1806414" y="181510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99" name="198 Elipse"/>
          <p:cNvSpPr/>
          <p:nvPr/>
        </p:nvSpPr>
        <p:spPr>
          <a:xfrm>
            <a:off x="4380766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0" name="199 Elipse"/>
          <p:cNvSpPr/>
          <p:nvPr/>
        </p:nvSpPr>
        <p:spPr>
          <a:xfrm>
            <a:off x="5933376" y="184876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1" name="200 Elipse"/>
          <p:cNvSpPr/>
          <p:nvPr/>
        </p:nvSpPr>
        <p:spPr>
          <a:xfrm>
            <a:off x="5513777" y="186687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202" name="201 Elipse"/>
          <p:cNvSpPr/>
          <p:nvPr/>
        </p:nvSpPr>
        <p:spPr>
          <a:xfrm>
            <a:off x="6840620" y="343733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3" name="202 Elipse"/>
          <p:cNvSpPr/>
          <p:nvPr/>
        </p:nvSpPr>
        <p:spPr>
          <a:xfrm>
            <a:off x="6840620" y="418503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4" name="203 Elipse"/>
          <p:cNvSpPr/>
          <p:nvPr/>
        </p:nvSpPr>
        <p:spPr>
          <a:xfrm>
            <a:off x="8311683" y="261575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5" name="204 Elipse"/>
          <p:cNvSpPr/>
          <p:nvPr/>
        </p:nvSpPr>
        <p:spPr>
          <a:xfrm>
            <a:off x="8089073" y="149849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7" name="206 Elipse"/>
          <p:cNvSpPr/>
          <p:nvPr/>
        </p:nvSpPr>
        <p:spPr>
          <a:xfrm>
            <a:off x="4131013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208" name="207 Elipse"/>
          <p:cNvSpPr/>
          <p:nvPr/>
        </p:nvSpPr>
        <p:spPr>
          <a:xfrm>
            <a:off x="1783083" y="225847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09" name="208 Elipse"/>
          <p:cNvSpPr/>
          <p:nvPr/>
        </p:nvSpPr>
        <p:spPr>
          <a:xfrm>
            <a:off x="3614077" y="138179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10" name="209 Elipse"/>
          <p:cNvSpPr/>
          <p:nvPr/>
        </p:nvSpPr>
        <p:spPr>
          <a:xfrm>
            <a:off x="5712777" y="204709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11" name="210 Elipse"/>
          <p:cNvSpPr/>
          <p:nvPr/>
        </p:nvSpPr>
        <p:spPr>
          <a:xfrm>
            <a:off x="5551319" y="255375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212" name="211 Elipse"/>
          <p:cNvSpPr/>
          <p:nvPr/>
        </p:nvSpPr>
        <p:spPr>
          <a:xfrm>
            <a:off x="8089073" y="176499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13" name="212 Elipse"/>
          <p:cNvSpPr/>
          <p:nvPr/>
        </p:nvSpPr>
        <p:spPr>
          <a:xfrm>
            <a:off x="7566615" y="263324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2951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91 CuadroTexto"/>
          <p:cNvSpPr txBox="1"/>
          <p:nvPr/>
        </p:nvSpPr>
        <p:spPr>
          <a:xfrm>
            <a:off x="4619789" y="5061631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del riesgo operacional a través del uso de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 para la transferencia de activos y cash, reduciendo la tasa de errores.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Confirmación en tiempo real a los inversores a través de la replicación de la información en el DLT.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2414989" y="5070691"/>
            <a:ext cx="222769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Estandarización de la información para la realización del case de la operación, mejorando la eficiencia de los proceso de </a:t>
            </a:r>
            <a:r>
              <a:rPr lang="es-ES_tradnl" sz="1050" dirty="0" err="1" smtClean="0">
                <a:solidFill>
                  <a:srgbClr val="525559"/>
                </a:solidFill>
              </a:rPr>
              <a:t>clearing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del riesgo de contrapartida a través de la validación automática.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368705" y="751531"/>
            <a:ext cx="3775296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Post-Trading de Valores. Propuesta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7</a:t>
            </a:fld>
            <a:endParaRPr lang="es-ES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25426" y="171742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Banco 1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745692" y="196267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Exchange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80592" y="151230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80592" y="196483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80592" y="2418090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Inversor 3</a:t>
            </a:r>
            <a:endParaRPr lang="es-ES_tradnl" sz="1000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378035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50441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6759899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754546" y="242732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079481" y="204709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cxnSp>
        <p:nvCxnSpPr>
          <p:cNvPr id="43" name="42 Conector recto"/>
          <p:cNvCxnSpPr/>
          <p:nvPr/>
        </p:nvCxnSpPr>
        <p:spPr>
          <a:xfrm rot="5400000">
            <a:off x="1235856" y="282348"/>
            <a:ext cx="0" cy="2116710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5400000">
            <a:off x="3560976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5400000">
            <a:off x="801505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>
            <a:off x="5786513" y="375560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851227" y="1200911"/>
            <a:ext cx="6880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Ejecución</a:t>
            </a:r>
            <a:endParaRPr lang="es-ES_tradnl" sz="10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23500" y="1217592"/>
            <a:ext cx="61747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Clearing</a:t>
            </a:r>
            <a:endParaRPr lang="es-ES_tradnl" sz="10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368412" y="1197279"/>
            <a:ext cx="77777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Settlement</a:t>
            </a:r>
            <a:endParaRPr lang="es-ES_tradnl" sz="10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538874" y="1197279"/>
            <a:ext cx="9797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Asset</a:t>
            </a:r>
            <a:r>
              <a:rPr lang="es-ES_tradnl" sz="1000" b="1" dirty="0" smtClean="0"/>
              <a:t> </a:t>
            </a:r>
            <a:r>
              <a:rPr lang="es-ES_tradnl" sz="1000" b="1" dirty="0" err="1" smtClean="0"/>
              <a:t>Servicing</a:t>
            </a:r>
            <a:endParaRPr lang="es-ES_tradnl" sz="1000" b="1" dirty="0"/>
          </a:p>
        </p:txBody>
      </p:sp>
      <p:sp>
        <p:nvSpPr>
          <p:cNvPr id="65" name="64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</a:t>
            </a:r>
            <a:r>
              <a:rPr lang="es-ES_tradnl" sz="1200" dirty="0">
                <a:solidFill>
                  <a:srgbClr val="525559"/>
                </a:solidFill>
              </a:rPr>
              <a:t>propuesto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177501" y="3195890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inversores utilizan las interfaces proporcionadas por sus bancos para mandar las órdenes a las Exchanges.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Exchange es responsable de realizar el case de órdenes, confirmar las operaciones en tiempo real e iniciar el procesamiento post-</a:t>
            </a:r>
            <a:r>
              <a:rPr lang="es-ES_tradnl" sz="1050" dirty="0" err="1" smtClean="0">
                <a:solidFill>
                  <a:srgbClr val="525559"/>
                </a:solidFill>
              </a:rPr>
              <a:t>trade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161462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4" name="73 Elipse"/>
          <p:cNvSpPr/>
          <p:nvPr/>
        </p:nvSpPr>
        <p:spPr>
          <a:xfrm>
            <a:off x="161462" y="41409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75" name="74 Elipse"/>
          <p:cNvSpPr/>
          <p:nvPr/>
        </p:nvSpPr>
        <p:spPr>
          <a:xfrm>
            <a:off x="3868380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422748" y="3195890"/>
            <a:ext cx="222769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custodios mandan los detalles de su sección de la operación al DLT en nombre del inversor.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 valida los detalles proporcionados por los custodios y casa las secciones de la operación en tiempo real.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2453896" y="41409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627548" y="3186830"/>
            <a:ext cx="22276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Después de casar todas las secciones, un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 determina el </a:t>
            </a:r>
            <a:r>
              <a:rPr lang="es-ES_tradnl" sz="1050" dirty="0" err="1" smtClean="0">
                <a:solidFill>
                  <a:srgbClr val="525559"/>
                </a:solidFill>
              </a:rPr>
              <a:t>neteo</a:t>
            </a:r>
            <a:r>
              <a:rPr lang="es-ES_tradnl" sz="1050" dirty="0" smtClean="0">
                <a:solidFill>
                  <a:srgbClr val="525559"/>
                </a:solidFill>
              </a:rPr>
              <a:t> para reducir el número de transacciones.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 realiza la transferencia simultánea del chas y del </a:t>
            </a:r>
            <a:r>
              <a:rPr lang="es-ES_tradnl" sz="1050" dirty="0" err="1" smtClean="0">
                <a:solidFill>
                  <a:srgbClr val="525559"/>
                </a:solidFill>
              </a:rPr>
              <a:t>equity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 confirmación es almacenada en el DLT para usos futuros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3" name="82 Elipse"/>
          <p:cNvSpPr/>
          <p:nvPr/>
        </p:nvSpPr>
        <p:spPr>
          <a:xfrm>
            <a:off x="4654589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6808632" y="3172549"/>
            <a:ext cx="222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Después de que los activos sean transferidos, los datos son almacenados en las cuentas de custodia, gestionado por custodios.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 notifican a los custodios e inversores en tiempo real.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4655046" y="41409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54732" y="4871508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rgbClr val="525559"/>
                </a:solidFill>
              </a:rPr>
              <a:t>Beneficios del proceso propuesto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169742" y="5070691"/>
            <a:ext cx="2227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periodo de liquidación puede ser reducido drásticamente.</a:t>
            </a:r>
          </a:p>
        </p:txBody>
      </p:sp>
      <p:sp>
        <p:nvSpPr>
          <p:cNvPr id="88" name="87 Elipse"/>
          <p:cNvSpPr/>
          <p:nvPr/>
        </p:nvSpPr>
        <p:spPr>
          <a:xfrm>
            <a:off x="153703" y="526445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2405194" y="537003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4619967" y="534195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4619789" y="609510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6800873" y="5047350"/>
            <a:ext cx="222769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de la complejidad del sistema de cuentas al no existir integración con los sistemas de los </a:t>
            </a:r>
            <a:r>
              <a:rPr lang="es-ES_tradnl" sz="1050" dirty="0" err="1" smtClean="0">
                <a:solidFill>
                  <a:srgbClr val="525559"/>
                </a:solidFill>
              </a:rPr>
              <a:t>CSDs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Desintermediación de servicios, ejecutando servicios a través de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Contracts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95" name="94 Elipse"/>
          <p:cNvSpPr/>
          <p:nvPr/>
        </p:nvSpPr>
        <p:spPr>
          <a:xfrm>
            <a:off x="6800873" y="534052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2405194" y="61642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97" name="96 Elipse"/>
          <p:cNvSpPr/>
          <p:nvPr/>
        </p:nvSpPr>
        <p:spPr>
          <a:xfrm>
            <a:off x="6779057" y="606476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25426" y="242734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Banco 2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112" name="111 Conector angular"/>
          <p:cNvCxnSpPr>
            <a:stCxn id="21" idx="3"/>
            <a:endCxn id="23" idx="3"/>
          </p:cNvCxnSpPr>
          <p:nvPr/>
        </p:nvCxnSpPr>
        <p:spPr>
          <a:xfrm flipH="1">
            <a:off x="1487837" y="1635413"/>
            <a:ext cx="9618" cy="905788"/>
          </a:xfrm>
          <a:prstGeom prst="bentConnector3">
            <a:avLst>
              <a:gd name="adj1" fmla="val -2376794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21" idx="1"/>
            <a:endCxn id="22" idx="1"/>
          </p:cNvCxnSpPr>
          <p:nvPr/>
        </p:nvCxnSpPr>
        <p:spPr>
          <a:xfrm rot="10800000" flipV="1">
            <a:off x="780592" y="1635413"/>
            <a:ext cx="12700" cy="452534"/>
          </a:xfrm>
          <a:prstGeom prst="bentConnector3">
            <a:avLst>
              <a:gd name="adj1" fmla="val 1800000"/>
            </a:avLst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>
            <a:stCxn id="18" idx="3"/>
            <a:endCxn id="18" idx="3"/>
          </p:cNvCxnSpPr>
          <p:nvPr/>
        </p:nvCxnSpPr>
        <p:spPr>
          <a:xfrm>
            <a:off x="625270" y="18405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>
            <a:off x="540490" y="1838145"/>
            <a:ext cx="120994" cy="0"/>
          </a:xfrm>
          <a:prstGeom prst="line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585616" y="2541200"/>
            <a:ext cx="194861" cy="0"/>
          </a:xfrm>
          <a:prstGeom prst="line">
            <a:avLst/>
          </a:prstGeom>
          <a:ln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>
            <a:off x="1404926" y="2102225"/>
            <a:ext cx="203365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/>
          <p:nvPr/>
        </p:nvCxnSpPr>
        <p:spPr>
          <a:xfrm>
            <a:off x="1638344" y="2100724"/>
            <a:ext cx="168070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/>
          <p:nvPr/>
        </p:nvCxnSpPr>
        <p:spPr>
          <a:xfrm rot="16200000" flipV="1">
            <a:off x="1561175" y="1438964"/>
            <a:ext cx="450376" cy="597051"/>
          </a:xfrm>
          <a:prstGeom prst="bentConnector2">
            <a:avLst/>
          </a:prstGeom>
          <a:ln>
            <a:solidFill>
              <a:srgbClr val="3498DB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angular"/>
          <p:cNvCxnSpPr/>
          <p:nvPr/>
        </p:nvCxnSpPr>
        <p:spPr>
          <a:xfrm rot="5400000">
            <a:off x="1565007" y="2144430"/>
            <a:ext cx="455412" cy="584351"/>
          </a:xfrm>
          <a:prstGeom prst="bentConnector2">
            <a:avLst/>
          </a:prstGeom>
          <a:ln>
            <a:solidFill>
              <a:srgbClr val="3498DB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CuadroTexto"/>
          <p:cNvSpPr txBox="1"/>
          <p:nvPr/>
        </p:nvSpPr>
        <p:spPr>
          <a:xfrm>
            <a:off x="1050414" y="165636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Vende 100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1039860" y="2098458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525559"/>
                </a:solidFill>
              </a:rPr>
              <a:t>Vende 100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985542" y="232478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b="1" dirty="0" smtClean="0">
                <a:solidFill>
                  <a:srgbClr val="525559"/>
                </a:solidFill>
              </a:rPr>
              <a:t>Compra 100</a:t>
            </a:r>
            <a:endParaRPr lang="es-ES_tradnl" sz="800" b="1" dirty="0">
              <a:solidFill>
                <a:srgbClr val="525559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1149957" y="2715253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>
                <a:solidFill>
                  <a:srgbClr val="3498DB"/>
                </a:solidFill>
              </a:rPr>
              <a:t>Confirmación de </a:t>
            </a:r>
            <a:r>
              <a:rPr lang="es-ES_tradnl" sz="800" dirty="0" err="1" smtClean="0">
                <a:solidFill>
                  <a:srgbClr val="3498DB"/>
                </a:solidFill>
              </a:rPr>
              <a:t>trade</a:t>
            </a:r>
            <a:endParaRPr lang="es-ES_tradnl" sz="800" dirty="0">
              <a:solidFill>
                <a:srgbClr val="3498DB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2417684" y="1510801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2417684" y="1963335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417684" y="2416589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sp>
        <p:nvSpPr>
          <p:cNvPr id="139" name="138 Rectángulo"/>
          <p:cNvSpPr/>
          <p:nvPr/>
        </p:nvSpPr>
        <p:spPr>
          <a:xfrm>
            <a:off x="3732606" y="1905142"/>
            <a:ext cx="862003" cy="991789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Fecha Trade / detalles</a:t>
            </a:r>
          </a:p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Fecha de </a:t>
            </a:r>
            <a:r>
              <a:rPr lang="es-ES_tradnl" sz="900" dirty="0" err="1" smtClean="0">
                <a:solidFill>
                  <a:srgbClr val="525559"/>
                </a:solidFill>
              </a:rPr>
              <a:t>Settlement</a:t>
            </a:r>
            <a:endParaRPr lang="es-ES_tradnl" sz="900" dirty="0" smtClean="0">
              <a:solidFill>
                <a:srgbClr val="525559"/>
              </a:solidFill>
            </a:endParaRPr>
          </a:p>
          <a:p>
            <a:pPr algn="ctr"/>
            <a:r>
              <a:rPr lang="es-ES_tradnl" sz="900" dirty="0" smtClean="0">
                <a:solidFill>
                  <a:srgbClr val="525559"/>
                </a:solidFill>
              </a:rPr>
              <a:t>Detalle banco contrapartida</a:t>
            </a:r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3799743" y="2816082"/>
            <a:ext cx="721672" cy="1528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dirty="0" smtClean="0"/>
              <a:t>Validación</a:t>
            </a:r>
            <a:endParaRPr lang="es-ES_tradnl" sz="1000" dirty="0"/>
          </a:p>
        </p:txBody>
      </p:sp>
      <p:cxnSp>
        <p:nvCxnSpPr>
          <p:cNvPr id="143" name="142 Conector recto de flecha"/>
          <p:cNvCxnSpPr/>
          <p:nvPr/>
        </p:nvCxnSpPr>
        <p:spPr>
          <a:xfrm>
            <a:off x="2981116" y="1635820"/>
            <a:ext cx="899964" cy="1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3031787" y="1509300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Custodio </a:t>
            </a:r>
            <a:r>
              <a:rPr lang="es-ES_tradnl" sz="1000" b="1" dirty="0"/>
              <a:t>1</a:t>
            </a:r>
          </a:p>
        </p:txBody>
      </p:sp>
      <p:cxnSp>
        <p:nvCxnSpPr>
          <p:cNvPr id="145" name="144 Conector angular"/>
          <p:cNvCxnSpPr/>
          <p:nvPr/>
        </p:nvCxnSpPr>
        <p:spPr>
          <a:xfrm rot="5400000" flipH="1" flipV="1">
            <a:off x="2860454" y="1743785"/>
            <a:ext cx="914638" cy="698711"/>
          </a:xfrm>
          <a:prstGeom prst="bentConnector3">
            <a:avLst>
              <a:gd name="adj1" fmla="val 13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031787" y="2415088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 sz="1000">
                <a:solidFill>
                  <a:srgbClr val="525559"/>
                </a:solidFill>
              </a:defRPr>
            </a:lvl1pPr>
          </a:lstStyle>
          <a:p>
            <a:r>
              <a:rPr lang="es-ES_tradnl" b="1" dirty="0"/>
              <a:t>Custodio </a:t>
            </a:r>
            <a:r>
              <a:rPr lang="es-ES_tradnl" b="1" dirty="0" smtClean="0"/>
              <a:t>2</a:t>
            </a:r>
            <a:endParaRPr lang="es-ES_tradnl" b="1" dirty="0"/>
          </a:p>
        </p:txBody>
      </p:sp>
      <p:cxnSp>
        <p:nvCxnSpPr>
          <p:cNvPr id="155" name="154 Conector recto"/>
          <p:cNvCxnSpPr/>
          <p:nvPr/>
        </p:nvCxnSpPr>
        <p:spPr>
          <a:xfrm>
            <a:off x="2968417" y="2095667"/>
            <a:ext cx="698712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3031787" y="1961834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/>
              <a:t>Custodio</a:t>
            </a:r>
            <a:r>
              <a:rPr lang="es-ES_tradnl" sz="1000" b="1" dirty="0" smtClean="0"/>
              <a:t> 1</a:t>
            </a:r>
            <a:endParaRPr lang="es-ES_tradnl" sz="1000" b="1" dirty="0"/>
          </a:p>
        </p:txBody>
      </p:sp>
      <p:cxnSp>
        <p:nvCxnSpPr>
          <p:cNvPr id="157" name="156 Conector angular"/>
          <p:cNvCxnSpPr/>
          <p:nvPr/>
        </p:nvCxnSpPr>
        <p:spPr>
          <a:xfrm>
            <a:off x="4441884" y="1761967"/>
            <a:ext cx="98366" cy="123111"/>
          </a:xfrm>
          <a:prstGeom prst="bentConnector2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CuadroTexto"/>
          <p:cNvSpPr txBox="1"/>
          <p:nvPr/>
        </p:nvSpPr>
        <p:spPr>
          <a:xfrm>
            <a:off x="4782664" y="1466734"/>
            <a:ext cx="4333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Cust</a:t>
            </a:r>
            <a:r>
              <a:rPr lang="es-ES_tradnl" sz="1000" b="1" dirty="0" smtClean="0"/>
              <a:t>. </a:t>
            </a:r>
            <a:r>
              <a:rPr lang="es-ES_tradnl" sz="1000" b="1" dirty="0"/>
              <a:t>1</a:t>
            </a:r>
          </a:p>
        </p:txBody>
      </p:sp>
      <p:sp>
        <p:nvSpPr>
          <p:cNvPr id="159" name="158 CuadroTexto"/>
          <p:cNvSpPr txBox="1"/>
          <p:nvPr/>
        </p:nvSpPr>
        <p:spPr>
          <a:xfrm>
            <a:off x="6253396" y="1466734"/>
            <a:ext cx="4333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err="1" smtClean="0"/>
              <a:t>Cust</a:t>
            </a:r>
            <a:r>
              <a:rPr lang="es-ES_tradnl" sz="1000" b="1" dirty="0" smtClean="0"/>
              <a:t>. 2</a:t>
            </a:r>
            <a:endParaRPr lang="es-ES_tradnl" sz="1000" b="1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4846879" y="1993752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61" name="160 Rectángulo"/>
          <p:cNvSpPr/>
          <p:nvPr/>
        </p:nvSpPr>
        <p:spPr>
          <a:xfrm>
            <a:off x="4751969" y="1905144"/>
            <a:ext cx="712399" cy="846095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cxnSp>
        <p:nvCxnSpPr>
          <p:cNvPr id="163" name="162 Conector recto"/>
          <p:cNvCxnSpPr/>
          <p:nvPr/>
        </p:nvCxnSpPr>
        <p:spPr>
          <a:xfrm rot="16200000">
            <a:off x="6202553" y="1875230"/>
            <a:ext cx="394405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/>
          <p:nvPr/>
        </p:nvCxnSpPr>
        <p:spPr>
          <a:xfrm rot="16200000">
            <a:off x="4895753" y="1810414"/>
            <a:ext cx="202393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171 CuadroTexto"/>
          <p:cNvSpPr txBox="1"/>
          <p:nvPr/>
        </p:nvSpPr>
        <p:spPr>
          <a:xfrm>
            <a:off x="5137084" y="1617401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00" dirty="0" smtClean="0">
                <a:solidFill>
                  <a:srgbClr val="525559"/>
                </a:solidFill>
              </a:rPr>
              <a:t>Cash</a:t>
            </a:r>
            <a:endParaRPr lang="es-ES_tradnl" sz="700" dirty="0">
              <a:solidFill>
                <a:srgbClr val="525559"/>
              </a:solidFill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5963428" y="1620948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00" dirty="0" err="1" smtClean="0">
                <a:solidFill>
                  <a:srgbClr val="525559"/>
                </a:solidFill>
              </a:rPr>
              <a:t>Equity</a:t>
            </a:r>
            <a:endParaRPr lang="es-ES_tradnl" sz="700" dirty="0">
              <a:solidFill>
                <a:srgbClr val="525559"/>
              </a:solidFill>
            </a:endParaRPr>
          </a:p>
        </p:txBody>
      </p:sp>
      <p:sp>
        <p:nvSpPr>
          <p:cNvPr id="177" name="176 CuadroTexto"/>
          <p:cNvSpPr txBox="1"/>
          <p:nvPr/>
        </p:nvSpPr>
        <p:spPr>
          <a:xfrm>
            <a:off x="7312493" y="1668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2</a:t>
            </a:r>
            <a:endParaRPr lang="es-ES_tradnl" sz="10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963838" y="1477110"/>
            <a:ext cx="53219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</a:t>
            </a:r>
            <a:r>
              <a:rPr lang="es-ES_tradnl" sz="1000" b="1" dirty="0"/>
              <a:t>1</a:t>
            </a:r>
          </a:p>
        </p:txBody>
      </p:sp>
      <p:sp>
        <p:nvSpPr>
          <p:cNvPr id="179" name="178 Rectángulo"/>
          <p:cNvSpPr/>
          <p:nvPr/>
        </p:nvSpPr>
        <p:spPr>
          <a:xfrm>
            <a:off x="6905140" y="1470958"/>
            <a:ext cx="1109912" cy="438522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80" name="179 CuadroTexto"/>
          <p:cNvSpPr txBox="1"/>
          <p:nvPr/>
        </p:nvSpPr>
        <p:spPr>
          <a:xfrm>
            <a:off x="8315668" y="156029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Inversor 3</a:t>
            </a:r>
            <a:endParaRPr lang="es-ES_tradnl" sz="1000" b="1" dirty="0"/>
          </a:p>
        </p:txBody>
      </p:sp>
      <p:sp>
        <p:nvSpPr>
          <p:cNvPr id="181" name="180 Rectángulo"/>
          <p:cNvSpPr/>
          <p:nvPr/>
        </p:nvSpPr>
        <p:spPr>
          <a:xfrm>
            <a:off x="6907687" y="2076751"/>
            <a:ext cx="571732" cy="299516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6909146" y="2111755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Custodio </a:t>
            </a:r>
            <a:r>
              <a:rPr lang="es-ES_tradnl" sz="1000" b="1" dirty="0"/>
              <a:t>1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8431272" y="2114930"/>
            <a:ext cx="56586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es-ES_tradnl"/>
            </a:defPPr>
            <a:lvl1pPr>
              <a:defRPr sz="1000">
                <a:solidFill>
                  <a:srgbClr val="525559"/>
                </a:solidFill>
              </a:defRPr>
            </a:lvl1pPr>
          </a:lstStyle>
          <a:p>
            <a:r>
              <a:rPr lang="es-ES_tradnl" b="1" dirty="0"/>
              <a:t>Custodio </a:t>
            </a:r>
            <a:r>
              <a:rPr lang="es-ES_tradnl" b="1" dirty="0" smtClean="0"/>
              <a:t>2</a:t>
            </a:r>
            <a:endParaRPr lang="es-ES_tradnl" b="1" dirty="0"/>
          </a:p>
        </p:txBody>
      </p:sp>
      <p:cxnSp>
        <p:nvCxnSpPr>
          <p:cNvPr id="185" name="184 Conector recto de flecha"/>
          <p:cNvCxnSpPr/>
          <p:nvPr/>
        </p:nvCxnSpPr>
        <p:spPr>
          <a:xfrm rot="16200000">
            <a:off x="7150013" y="1986854"/>
            <a:ext cx="163421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 de flecha"/>
          <p:cNvCxnSpPr/>
          <p:nvPr/>
        </p:nvCxnSpPr>
        <p:spPr>
          <a:xfrm rot="16200000">
            <a:off x="8618133" y="1986854"/>
            <a:ext cx="163421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187 CuadroTexto"/>
          <p:cNvSpPr txBox="1"/>
          <p:nvPr/>
        </p:nvSpPr>
        <p:spPr>
          <a:xfrm>
            <a:off x="7675932" y="265178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Corporate</a:t>
            </a:r>
            <a:endParaRPr lang="es-ES_tradnl" sz="700" dirty="0">
              <a:solidFill>
                <a:srgbClr val="525559"/>
              </a:solidFill>
            </a:endParaRP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Actions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6995961" y="265178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Distribute</a:t>
            </a:r>
            <a:r>
              <a:rPr lang="es-ES_tradnl" sz="700" dirty="0" smtClean="0">
                <a:solidFill>
                  <a:srgbClr val="525559"/>
                </a:solidFill>
              </a:rPr>
              <a:t>  </a:t>
            </a: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Income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8358001" y="265178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smtClean="0">
                <a:solidFill>
                  <a:srgbClr val="525559"/>
                </a:solidFill>
              </a:rPr>
              <a:t>Proxy</a:t>
            </a:r>
          </a:p>
          <a:p>
            <a:pPr algn="ctr"/>
            <a:r>
              <a:rPr lang="es-ES_tradnl" sz="700" dirty="0" err="1" smtClean="0">
                <a:solidFill>
                  <a:srgbClr val="525559"/>
                </a:solidFill>
              </a:rPr>
              <a:t>Statement</a:t>
            </a:r>
            <a:endParaRPr lang="es-ES_tradnl" sz="700" dirty="0" smtClean="0">
              <a:solidFill>
                <a:srgbClr val="525559"/>
              </a:solidFill>
            </a:endParaRPr>
          </a:p>
        </p:txBody>
      </p:sp>
      <p:cxnSp>
        <p:nvCxnSpPr>
          <p:cNvPr id="192" name="191 Conector angular"/>
          <p:cNvCxnSpPr>
            <a:stCxn id="189" idx="0"/>
            <a:endCxn id="190" idx="0"/>
          </p:cNvCxnSpPr>
          <p:nvPr/>
        </p:nvCxnSpPr>
        <p:spPr>
          <a:xfrm rot="5400000" flipH="1" flipV="1">
            <a:off x="7966484" y="1975573"/>
            <a:ext cx="12700" cy="1352422"/>
          </a:xfrm>
          <a:prstGeom prst="bentConnector3">
            <a:avLst>
              <a:gd name="adj1" fmla="val 900000"/>
            </a:avLst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/>
          <p:nvPr/>
        </p:nvCxnSpPr>
        <p:spPr>
          <a:xfrm rot="16200000">
            <a:off x="7830011" y="2517753"/>
            <a:ext cx="239265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Rectángulo"/>
          <p:cNvSpPr/>
          <p:nvPr/>
        </p:nvSpPr>
        <p:spPr>
          <a:xfrm>
            <a:off x="8343178" y="1470958"/>
            <a:ext cx="626516" cy="438522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96" name="195 Elipse"/>
          <p:cNvSpPr/>
          <p:nvPr/>
        </p:nvSpPr>
        <p:spPr>
          <a:xfrm>
            <a:off x="2439119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197" name="196 Elipse"/>
          <p:cNvSpPr/>
          <p:nvPr/>
        </p:nvSpPr>
        <p:spPr>
          <a:xfrm>
            <a:off x="440990" y="150532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98" name="197 Elipse"/>
          <p:cNvSpPr/>
          <p:nvPr/>
        </p:nvSpPr>
        <p:spPr>
          <a:xfrm>
            <a:off x="1806414" y="181510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99" name="198 Elipse"/>
          <p:cNvSpPr/>
          <p:nvPr/>
        </p:nvSpPr>
        <p:spPr>
          <a:xfrm>
            <a:off x="4380766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2" name="201 Elipse"/>
          <p:cNvSpPr/>
          <p:nvPr/>
        </p:nvSpPr>
        <p:spPr>
          <a:xfrm>
            <a:off x="4669265" y="453440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3" name="202 Elipse"/>
          <p:cNvSpPr/>
          <p:nvPr/>
        </p:nvSpPr>
        <p:spPr>
          <a:xfrm>
            <a:off x="6796961" y="337587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4" name="203 Elipse"/>
          <p:cNvSpPr/>
          <p:nvPr/>
        </p:nvSpPr>
        <p:spPr>
          <a:xfrm>
            <a:off x="8257708" y="260622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9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5" name="204 Elipse"/>
          <p:cNvSpPr/>
          <p:nvPr/>
        </p:nvSpPr>
        <p:spPr>
          <a:xfrm>
            <a:off x="8089073" y="149849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07" name="206 Elipse"/>
          <p:cNvSpPr/>
          <p:nvPr/>
        </p:nvSpPr>
        <p:spPr>
          <a:xfrm>
            <a:off x="4131013" y="13776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208" name="207 Elipse"/>
          <p:cNvSpPr/>
          <p:nvPr/>
        </p:nvSpPr>
        <p:spPr>
          <a:xfrm>
            <a:off x="1783083" y="225847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09" name="208 Elipse"/>
          <p:cNvSpPr/>
          <p:nvPr/>
        </p:nvSpPr>
        <p:spPr>
          <a:xfrm>
            <a:off x="3614077" y="138179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12" name="211 Elipse"/>
          <p:cNvSpPr/>
          <p:nvPr/>
        </p:nvSpPr>
        <p:spPr>
          <a:xfrm>
            <a:off x="8089073" y="176499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13" name="212 Elipse"/>
          <p:cNvSpPr/>
          <p:nvPr/>
        </p:nvSpPr>
        <p:spPr>
          <a:xfrm>
            <a:off x="7512640" y="262371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9" name="118 Rectángulo"/>
          <p:cNvSpPr/>
          <p:nvPr/>
        </p:nvSpPr>
        <p:spPr>
          <a:xfrm>
            <a:off x="3921145" y="1601327"/>
            <a:ext cx="516493" cy="272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_tradnl" sz="900" dirty="0" smtClean="0"/>
              <a:t>Smart </a:t>
            </a:r>
            <a:r>
              <a:rPr lang="es-ES_tradnl" sz="900" dirty="0" err="1" smtClean="0"/>
              <a:t>Contract</a:t>
            </a:r>
            <a:endParaRPr lang="es-ES_tradnl" sz="900" dirty="0"/>
          </a:p>
        </p:txBody>
      </p:sp>
      <p:sp>
        <p:nvSpPr>
          <p:cNvPr id="122" name="121 Rectángulo"/>
          <p:cNvSpPr/>
          <p:nvPr/>
        </p:nvSpPr>
        <p:spPr>
          <a:xfrm>
            <a:off x="5473653" y="1468662"/>
            <a:ext cx="516493" cy="272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_tradnl" sz="900" dirty="0" smtClean="0"/>
              <a:t>Smart </a:t>
            </a:r>
            <a:r>
              <a:rPr lang="es-ES_tradnl" sz="900" dirty="0" err="1" smtClean="0"/>
              <a:t>Contract</a:t>
            </a:r>
            <a:endParaRPr lang="es-ES_tradnl" sz="900" dirty="0"/>
          </a:p>
        </p:txBody>
      </p:sp>
      <p:cxnSp>
        <p:nvCxnSpPr>
          <p:cNvPr id="142" name="141 Conector recto de flecha"/>
          <p:cNvCxnSpPr/>
          <p:nvPr/>
        </p:nvCxnSpPr>
        <p:spPr>
          <a:xfrm>
            <a:off x="5172601" y="1601013"/>
            <a:ext cx="286756" cy="1"/>
          </a:xfrm>
          <a:prstGeom prst="straightConnector1">
            <a:avLst/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988576" y="1601013"/>
            <a:ext cx="286756" cy="1"/>
          </a:xfrm>
          <a:prstGeom prst="straightConnector1">
            <a:avLst/>
          </a:prstGeom>
          <a:ln w="12700">
            <a:solidFill>
              <a:srgbClr val="525559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CuadroTexto"/>
          <p:cNvSpPr txBox="1"/>
          <p:nvPr/>
        </p:nvSpPr>
        <p:spPr>
          <a:xfrm>
            <a:off x="5532272" y="2064750"/>
            <a:ext cx="508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00" dirty="0" smtClean="0">
                <a:solidFill>
                  <a:srgbClr val="525559"/>
                </a:solidFill>
              </a:rPr>
              <a:t>Confirmación</a:t>
            </a:r>
          </a:p>
          <a:p>
            <a:pPr algn="ctr"/>
            <a:r>
              <a:rPr lang="es-ES_tradnl" sz="700" dirty="0" smtClean="0">
                <a:solidFill>
                  <a:srgbClr val="525559"/>
                </a:solidFill>
              </a:rPr>
              <a:t>de la </a:t>
            </a:r>
          </a:p>
          <a:p>
            <a:pPr algn="ctr"/>
            <a:r>
              <a:rPr lang="es-ES_tradnl" sz="700" dirty="0" smtClean="0">
                <a:solidFill>
                  <a:srgbClr val="525559"/>
                </a:solidFill>
              </a:rPr>
              <a:t>operación</a:t>
            </a:r>
            <a:endParaRPr lang="es-ES_tradnl" sz="700" dirty="0">
              <a:solidFill>
                <a:srgbClr val="525559"/>
              </a:solidFill>
            </a:endParaRPr>
          </a:p>
        </p:txBody>
      </p:sp>
      <p:cxnSp>
        <p:nvCxnSpPr>
          <p:cNvPr id="147" name="146 Conector recto"/>
          <p:cNvCxnSpPr/>
          <p:nvPr/>
        </p:nvCxnSpPr>
        <p:spPr>
          <a:xfrm rot="16200000">
            <a:off x="5579130" y="1929205"/>
            <a:ext cx="358550" cy="0"/>
          </a:xfrm>
          <a:prstGeom prst="line">
            <a:avLst/>
          </a:prstGeom>
          <a:ln w="12700">
            <a:solidFill>
              <a:srgbClr val="5255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ectángulo"/>
          <p:cNvSpPr/>
          <p:nvPr/>
        </p:nvSpPr>
        <p:spPr>
          <a:xfrm>
            <a:off x="8393378" y="2083541"/>
            <a:ext cx="628905" cy="299516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 dirty="0">
              <a:solidFill>
                <a:srgbClr val="525559"/>
              </a:solidFill>
            </a:endParaRPr>
          </a:p>
        </p:txBody>
      </p:sp>
      <p:sp>
        <p:nvSpPr>
          <p:cNvPr id="149" name="148 Rectángulo"/>
          <p:cNvSpPr/>
          <p:nvPr/>
        </p:nvSpPr>
        <p:spPr>
          <a:xfrm>
            <a:off x="7689030" y="2104487"/>
            <a:ext cx="516493" cy="272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_tradnl" sz="900" dirty="0" smtClean="0"/>
              <a:t>Smart </a:t>
            </a:r>
            <a:r>
              <a:rPr lang="es-ES_tradnl" sz="900" dirty="0" err="1" smtClean="0"/>
              <a:t>Contract</a:t>
            </a:r>
            <a:endParaRPr lang="es-ES_tradnl" sz="900" dirty="0"/>
          </a:p>
        </p:txBody>
      </p:sp>
      <p:cxnSp>
        <p:nvCxnSpPr>
          <p:cNvPr id="150" name="149 Conector recto de flecha"/>
          <p:cNvCxnSpPr/>
          <p:nvPr/>
        </p:nvCxnSpPr>
        <p:spPr>
          <a:xfrm rot="10800000">
            <a:off x="7486417" y="2238040"/>
            <a:ext cx="197740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/>
          <p:nvPr/>
        </p:nvCxnSpPr>
        <p:spPr>
          <a:xfrm rot="10800000" flipH="1">
            <a:off x="8197617" y="2238040"/>
            <a:ext cx="197740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151 Elipse"/>
          <p:cNvSpPr/>
          <p:nvPr/>
        </p:nvSpPr>
        <p:spPr>
          <a:xfrm>
            <a:off x="6809646" y="41409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9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3" name="152 Elipse"/>
          <p:cNvSpPr/>
          <p:nvPr/>
        </p:nvSpPr>
        <p:spPr>
          <a:xfrm>
            <a:off x="5216479" y="136723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154" name="153 Elipse"/>
          <p:cNvSpPr/>
          <p:nvPr/>
        </p:nvSpPr>
        <p:spPr>
          <a:xfrm>
            <a:off x="6070074" y="136129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6" name="155 Elipse"/>
          <p:cNvSpPr/>
          <p:nvPr/>
        </p:nvSpPr>
        <p:spPr>
          <a:xfrm>
            <a:off x="5658905" y="248389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65" name="164 Elipse"/>
          <p:cNvSpPr/>
          <p:nvPr/>
        </p:nvSpPr>
        <p:spPr>
          <a:xfrm>
            <a:off x="5493774" y="176583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66" name="165 Elipse"/>
          <p:cNvSpPr/>
          <p:nvPr/>
        </p:nvSpPr>
        <p:spPr>
          <a:xfrm>
            <a:off x="5941253" y="248389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15080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37 CuadroTexto"/>
          <p:cNvSpPr txBox="1"/>
          <p:nvPr/>
        </p:nvSpPr>
        <p:spPr>
          <a:xfrm>
            <a:off x="142876" y="3195890"/>
            <a:ext cx="338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 importador y un exportador acuerdan la venta de un producto a futuro en una determinada fecha.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acuerdo financiero se captura en una factura que refleja todos los detalles.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importador proporciona al banco una copia del acuerdo para su revisión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banco del importador revisa y proporciona el acuerdo al corresponsal, relacionado con el exportador.</a:t>
            </a:r>
          </a:p>
        </p:txBody>
      </p:sp>
      <p:sp>
        <p:nvSpPr>
          <p:cNvPr id="250" name="249 CuadroTexto"/>
          <p:cNvSpPr txBox="1"/>
          <p:nvPr/>
        </p:nvSpPr>
        <p:spPr>
          <a:xfrm>
            <a:off x="3447405" y="3172549"/>
            <a:ext cx="338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banco exportador proporciona los detalles al exportador, permitiendo a este iniciar el envío.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 tercera compañía de confianza revisa los bienes, comprobándolos con la factura.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agentes de aduana de país de exportación revisan la mercancía según la legislación local.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bienes son enviados a destino, siendo revisados por los agente de aduanas de destino según su legislación.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776111" y="751531"/>
            <a:ext cx="3367890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Trade </a:t>
            </a:r>
            <a:r>
              <a:rPr lang="es-ES_tradnl" sz="1800" b="1" dirty="0" err="1" smtClean="0"/>
              <a:t>Finance</a:t>
            </a:r>
            <a:r>
              <a:rPr lang="es-ES_tradnl" sz="1800" b="1" dirty="0" smtClean="0"/>
              <a:t>. Estado actual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8</a:t>
            </a:fld>
            <a:endParaRPr lang="es-ES" dirty="0" smtClean="0"/>
          </a:p>
        </p:txBody>
      </p:sp>
      <p:sp>
        <p:nvSpPr>
          <p:cNvPr id="100" name="99 CuadroTexto"/>
          <p:cNvSpPr txBox="1"/>
          <p:nvPr/>
        </p:nvSpPr>
        <p:spPr>
          <a:xfrm>
            <a:off x="6334885" y="4730495"/>
            <a:ext cx="26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Múltiples versiones de la verdad, al mandar los detalles financieros de una entidad a otra, dando lugar a potenciales cambios.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Pago con retraso, ya que varios intermediarios deben verificar que el pago se ha efectuado según lo términos del acuerdo.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cxnSp>
        <p:nvCxnSpPr>
          <p:cNvPr id="121" name="120 Conector recto"/>
          <p:cNvCxnSpPr/>
          <p:nvPr/>
        </p:nvCxnSpPr>
        <p:spPr>
          <a:xfrm flipH="1" flipV="1">
            <a:off x="177501" y="1340703"/>
            <a:ext cx="3145057" cy="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/>
          <p:nvPr/>
        </p:nvCxnSpPr>
        <p:spPr>
          <a:xfrm flipH="1">
            <a:off x="3471078" y="1340779"/>
            <a:ext cx="3485983" cy="0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rot="5400000">
            <a:off x="801157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684775" y="1200911"/>
            <a:ext cx="23118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Establecimiento de condiciones de pago</a:t>
            </a:r>
            <a:endParaRPr lang="es-ES_tradnl" sz="1000" b="1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618019" y="1217592"/>
            <a:ext cx="11336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Entrega de bienes</a:t>
            </a:r>
            <a:endParaRPr lang="es-ES_tradnl" sz="1000" b="1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7315469" y="1197279"/>
            <a:ext cx="1435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Resolución en términos</a:t>
            </a:r>
            <a:endParaRPr lang="es-ES_tradnl" sz="1000" b="1" dirty="0"/>
          </a:p>
        </p:txBody>
      </p:sp>
      <p:sp>
        <p:nvSpPr>
          <p:cNvPr id="137" name="136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actual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146320" y="338055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0" name="139 Elipse"/>
          <p:cNvSpPr/>
          <p:nvPr/>
        </p:nvSpPr>
        <p:spPr>
          <a:xfrm>
            <a:off x="146320" y="368911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1" name="140 Elipse"/>
          <p:cNvSpPr/>
          <p:nvPr/>
        </p:nvSpPr>
        <p:spPr>
          <a:xfrm>
            <a:off x="146320" y="401143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6824011" y="3172549"/>
            <a:ext cx="2153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bienes son entregados al importador, que proporciona una notificación de recepción al banco importador.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En la recepción de la notificación el banco del importador inicia el pago al banco corresponsal, que a su vez paga al exportador.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50" name="149 Elipse"/>
          <p:cNvSpPr/>
          <p:nvPr/>
        </p:nvSpPr>
        <p:spPr>
          <a:xfrm>
            <a:off x="6822926" y="3375870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9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154732" y="4554653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rgbClr val="525559"/>
                </a:solidFill>
              </a:rPr>
              <a:t>Puntos de mejora del proceso actual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169742" y="4753836"/>
            <a:ext cx="3098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Creación manual del contrato y revisión manual de acuerdo financiero.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exportadores utilizan las facturas para conseguir la financiación a corto plazo, añadiendo riesgo en caso de fallo en el envío de los bienes.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Retrasos en los procesos. El envío de los bienes se ve retrasado debido a las múltiples comprobaciones realizadas por intermediarios.</a:t>
            </a:r>
          </a:p>
        </p:txBody>
      </p:sp>
      <p:sp>
        <p:nvSpPr>
          <p:cNvPr id="153" name="152 Elipse"/>
          <p:cNvSpPr/>
          <p:nvPr/>
        </p:nvSpPr>
        <p:spPr>
          <a:xfrm>
            <a:off x="181761" y="494759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4" name="153 Elipse"/>
          <p:cNvSpPr/>
          <p:nvPr/>
        </p:nvSpPr>
        <p:spPr>
          <a:xfrm>
            <a:off x="169816" y="529940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3347448" y="4753836"/>
            <a:ext cx="2842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Revisión manual del proceso de AML realizado por el banco del exportador.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Múltiples plataformas, debido a la falta de integración entre las partes implicadas: falta de comunicación y potencial fraude.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Duplicados de notificaciones de embarque cuya autenticidad es difícilmente verificable por los bancos.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56" name="155 Elipse"/>
          <p:cNvSpPr/>
          <p:nvPr/>
        </p:nvSpPr>
        <p:spPr>
          <a:xfrm>
            <a:off x="3362053" y="572700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7" name="156 Elipse"/>
          <p:cNvSpPr/>
          <p:nvPr/>
        </p:nvSpPr>
        <p:spPr>
          <a:xfrm>
            <a:off x="6349738" y="491476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8" name="157 Elipse"/>
          <p:cNvSpPr/>
          <p:nvPr/>
        </p:nvSpPr>
        <p:spPr>
          <a:xfrm>
            <a:off x="6347465" y="553021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9" name="158 Elipse"/>
          <p:cNvSpPr/>
          <p:nvPr/>
        </p:nvSpPr>
        <p:spPr>
          <a:xfrm>
            <a:off x="3358507" y="49400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88" name="187 Elipse"/>
          <p:cNvSpPr/>
          <p:nvPr/>
        </p:nvSpPr>
        <p:spPr>
          <a:xfrm>
            <a:off x="6822926" y="3983884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100" b="1" dirty="0" smtClean="0">
                <a:solidFill>
                  <a:srgbClr val="525559"/>
                </a:solidFill>
              </a:rPr>
              <a:t>10</a:t>
            </a:r>
            <a:endParaRPr lang="es-ES_tradnl" sz="1100" b="1" dirty="0">
              <a:solidFill>
                <a:srgbClr val="525559"/>
              </a:solidFill>
            </a:endParaRPr>
          </a:p>
        </p:txBody>
      </p:sp>
      <p:sp>
        <p:nvSpPr>
          <p:cNvPr id="196" name="195 CuadroTexto"/>
          <p:cNvSpPr txBox="1"/>
          <p:nvPr/>
        </p:nvSpPr>
        <p:spPr>
          <a:xfrm>
            <a:off x="1403" y="156975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197" name="196 Conector recto de flecha"/>
          <p:cNvCxnSpPr/>
          <p:nvPr/>
        </p:nvCxnSpPr>
        <p:spPr>
          <a:xfrm>
            <a:off x="734519" y="1646260"/>
            <a:ext cx="694616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197 CuadroTexto"/>
          <p:cNvSpPr txBox="1"/>
          <p:nvPr/>
        </p:nvSpPr>
        <p:spPr>
          <a:xfrm>
            <a:off x="610384" y="1430816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Orden mercancías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99" name="198 CuadroTexto"/>
          <p:cNvSpPr txBox="1"/>
          <p:nvPr/>
        </p:nvSpPr>
        <p:spPr>
          <a:xfrm>
            <a:off x="1378636" y="156975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00" name="199 Conector recto de flecha"/>
          <p:cNvCxnSpPr/>
          <p:nvPr/>
        </p:nvCxnSpPr>
        <p:spPr>
          <a:xfrm flipH="1">
            <a:off x="734519" y="1762894"/>
            <a:ext cx="694616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200 CuadroTexto"/>
          <p:cNvSpPr txBox="1"/>
          <p:nvPr/>
        </p:nvSpPr>
        <p:spPr>
          <a:xfrm>
            <a:off x="668092" y="176725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Entrega factura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03" name="202 CuadroTexto"/>
          <p:cNvSpPr txBox="1"/>
          <p:nvPr/>
        </p:nvSpPr>
        <p:spPr>
          <a:xfrm>
            <a:off x="684122" y="251273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1665764" y="251273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Corresponsal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2749810" y="251273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06" name="205 Conector recto de flecha"/>
          <p:cNvCxnSpPr/>
          <p:nvPr/>
        </p:nvCxnSpPr>
        <p:spPr>
          <a:xfrm rot="5400000">
            <a:off x="781136" y="2254020"/>
            <a:ext cx="574063" cy="0"/>
          </a:xfrm>
          <a:prstGeom prst="straightConnector1">
            <a:avLst/>
          </a:prstGeom>
          <a:ln w="12700">
            <a:solidFill>
              <a:srgbClr val="52555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201 CuadroTexto"/>
          <p:cNvSpPr txBox="1"/>
          <p:nvPr/>
        </p:nvSpPr>
        <p:spPr>
          <a:xfrm>
            <a:off x="780966" y="2055530"/>
            <a:ext cx="6017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Acuerdo </a:t>
            </a:r>
          </a:p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Financiero</a:t>
            </a:r>
            <a:endParaRPr lang="es-ES_tradnl" sz="1000" dirty="0">
              <a:solidFill>
                <a:srgbClr val="525559"/>
              </a:solidFill>
            </a:endParaRPr>
          </a:p>
        </p:txBody>
      </p:sp>
      <p:cxnSp>
        <p:nvCxnSpPr>
          <p:cNvPr id="207" name="206 Conector recto de flecha"/>
          <p:cNvCxnSpPr/>
          <p:nvPr/>
        </p:nvCxnSpPr>
        <p:spPr>
          <a:xfrm>
            <a:off x="1378295" y="2640840"/>
            <a:ext cx="47443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 de flecha"/>
          <p:cNvCxnSpPr/>
          <p:nvPr/>
        </p:nvCxnSpPr>
        <p:spPr>
          <a:xfrm>
            <a:off x="2328993" y="2640840"/>
            <a:ext cx="47443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208 CuadroTexto"/>
          <p:cNvSpPr txBox="1"/>
          <p:nvPr/>
        </p:nvSpPr>
        <p:spPr>
          <a:xfrm>
            <a:off x="3522779" y="156975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10" name="209 Conector recto de flecha"/>
          <p:cNvCxnSpPr/>
          <p:nvPr/>
        </p:nvCxnSpPr>
        <p:spPr>
          <a:xfrm flipV="1">
            <a:off x="1362240" y="1700486"/>
            <a:ext cx="2151014" cy="946409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angular"/>
          <p:cNvCxnSpPr>
            <a:stCxn id="205" idx="3"/>
            <a:endCxn id="209" idx="2"/>
          </p:cNvCxnSpPr>
          <p:nvPr/>
        </p:nvCxnSpPr>
        <p:spPr>
          <a:xfrm flipV="1">
            <a:off x="3529191" y="1815976"/>
            <a:ext cx="383279" cy="896809"/>
          </a:xfrm>
          <a:prstGeom prst="bentConnector2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215 CuadroTexto"/>
          <p:cNvSpPr txBox="1"/>
          <p:nvPr/>
        </p:nvSpPr>
        <p:spPr>
          <a:xfrm>
            <a:off x="4506966" y="149280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Compañía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Inspección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18" name="217 CuadroTexto"/>
          <p:cNvSpPr txBox="1"/>
          <p:nvPr/>
        </p:nvSpPr>
        <p:spPr>
          <a:xfrm>
            <a:off x="4640015" y="25127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Aduanas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País A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1" name="220 CuadroTexto"/>
          <p:cNvSpPr txBox="1"/>
          <p:nvPr/>
        </p:nvSpPr>
        <p:spPr>
          <a:xfrm>
            <a:off x="6110355" y="156900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2" name="221 CuadroTexto"/>
          <p:cNvSpPr txBox="1"/>
          <p:nvPr/>
        </p:nvSpPr>
        <p:spPr>
          <a:xfrm>
            <a:off x="6185695" y="251202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Aduanas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País B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3" name="222 CuadroTexto"/>
          <p:cNvSpPr txBox="1"/>
          <p:nvPr/>
        </p:nvSpPr>
        <p:spPr>
          <a:xfrm>
            <a:off x="5511052" y="258896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Carga</a:t>
            </a:r>
            <a:endParaRPr lang="es-ES_tradnl" sz="1000" dirty="0">
              <a:solidFill>
                <a:srgbClr val="525559"/>
              </a:solidFill>
            </a:endParaRPr>
          </a:p>
        </p:txBody>
      </p:sp>
      <p:sp>
        <p:nvSpPr>
          <p:cNvPr id="227" name="226 CuadroTexto"/>
          <p:cNvSpPr txBox="1"/>
          <p:nvPr/>
        </p:nvSpPr>
        <p:spPr>
          <a:xfrm>
            <a:off x="7103979" y="149281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8" name="227 CuadroTexto"/>
          <p:cNvSpPr txBox="1"/>
          <p:nvPr/>
        </p:nvSpPr>
        <p:spPr>
          <a:xfrm>
            <a:off x="7062300" y="251273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Corresponsal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8324178" y="251273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30" name="229 Conector recto de flecha"/>
          <p:cNvCxnSpPr/>
          <p:nvPr/>
        </p:nvCxnSpPr>
        <p:spPr>
          <a:xfrm>
            <a:off x="4247189" y="1717174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 de flecha"/>
          <p:cNvCxnSpPr/>
          <p:nvPr/>
        </p:nvCxnSpPr>
        <p:spPr>
          <a:xfrm>
            <a:off x="5214069" y="2723563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 de flecha"/>
          <p:cNvCxnSpPr/>
          <p:nvPr/>
        </p:nvCxnSpPr>
        <p:spPr>
          <a:xfrm>
            <a:off x="5954745" y="2723563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 de flecha"/>
          <p:cNvCxnSpPr/>
          <p:nvPr/>
        </p:nvCxnSpPr>
        <p:spPr>
          <a:xfrm rot="5400000">
            <a:off x="4683348" y="2220227"/>
            <a:ext cx="631469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 de flecha"/>
          <p:cNvCxnSpPr/>
          <p:nvPr/>
        </p:nvCxnSpPr>
        <p:spPr>
          <a:xfrm rot="16200000" flipV="1">
            <a:off x="6215547" y="2220227"/>
            <a:ext cx="631469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>
            <a:off x="6824011" y="1717174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 de flecha"/>
          <p:cNvCxnSpPr/>
          <p:nvPr/>
        </p:nvCxnSpPr>
        <p:spPr>
          <a:xfrm rot="5400000">
            <a:off x="7178693" y="2225317"/>
            <a:ext cx="631469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/>
          <p:nvPr/>
        </p:nvCxnSpPr>
        <p:spPr>
          <a:xfrm>
            <a:off x="7793121" y="2684979"/>
            <a:ext cx="574063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239 CuadroTexto"/>
          <p:cNvSpPr txBox="1"/>
          <p:nvPr/>
        </p:nvSpPr>
        <p:spPr>
          <a:xfrm rot="20188989">
            <a:off x="2249625" y="2049379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Letra de crédito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1" name="240 CuadroTexto"/>
          <p:cNvSpPr txBox="1"/>
          <p:nvPr/>
        </p:nvSpPr>
        <p:spPr>
          <a:xfrm>
            <a:off x="4195814" y="1401936"/>
            <a:ext cx="410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Inicio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Envío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2" name="241 CuadroTexto"/>
          <p:cNvSpPr txBox="1"/>
          <p:nvPr/>
        </p:nvSpPr>
        <p:spPr>
          <a:xfrm>
            <a:off x="4352181" y="2004413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Bienes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verificados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3" name="242 CuadroTexto"/>
          <p:cNvSpPr txBox="1"/>
          <p:nvPr/>
        </p:nvSpPr>
        <p:spPr>
          <a:xfrm>
            <a:off x="5094231" y="2346441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Bienes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verificados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4" name="243 CuadroTexto"/>
          <p:cNvSpPr txBox="1"/>
          <p:nvPr/>
        </p:nvSpPr>
        <p:spPr>
          <a:xfrm>
            <a:off x="5800518" y="2346441"/>
            <a:ext cx="56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Producto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enviado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5" name="244 CuadroTexto"/>
          <p:cNvSpPr txBox="1"/>
          <p:nvPr/>
        </p:nvSpPr>
        <p:spPr>
          <a:xfrm>
            <a:off x="5930202" y="2001354"/>
            <a:ext cx="567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Producto</a:t>
            </a:r>
          </a:p>
        </p:txBody>
      </p:sp>
      <p:sp>
        <p:nvSpPr>
          <p:cNvPr id="246" name="245 CuadroTexto"/>
          <p:cNvSpPr txBox="1"/>
          <p:nvPr/>
        </p:nvSpPr>
        <p:spPr>
          <a:xfrm>
            <a:off x="6642029" y="138936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Notificación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De recibo</a:t>
            </a:r>
          </a:p>
        </p:txBody>
      </p:sp>
      <p:sp>
        <p:nvSpPr>
          <p:cNvPr id="247" name="246 CuadroTexto"/>
          <p:cNvSpPr txBox="1"/>
          <p:nvPr/>
        </p:nvSpPr>
        <p:spPr>
          <a:xfrm>
            <a:off x="7623513" y="2001354"/>
            <a:ext cx="538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Inicio de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pago</a:t>
            </a:r>
          </a:p>
        </p:txBody>
      </p:sp>
      <p:sp>
        <p:nvSpPr>
          <p:cNvPr id="248" name="247 CuadroTexto"/>
          <p:cNvSpPr txBox="1"/>
          <p:nvPr/>
        </p:nvSpPr>
        <p:spPr>
          <a:xfrm>
            <a:off x="7883967" y="245402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Pago</a:t>
            </a:r>
          </a:p>
        </p:txBody>
      </p:sp>
      <p:sp>
        <p:nvSpPr>
          <p:cNvPr id="249" name="248 Elipse"/>
          <p:cNvSpPr/>
          <p:nvPr/>
        </p:nvSpPr>
        <p:spPr>
          <a:xfrm>
            <a:off x="146320" y="43189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51" name="250 Elipse"/>
          <p:cNvSpPr/>
          <p:nvPr/>
        </p:nvSpPr>
        <p:spPr>
          <a:xfrm>
            <a:off x="3471078" y="337894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5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52" name="251 Elipse"/>
          <p:cNvSpPr/>
          <p:nvPr/>
        </p:nvSpPr>
        <p:spPr>
          <a:xfrm>
            <a:off x="3471078" y="368750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53" name="252 Elipse"/>
          <p:cNvSpPr/>
          <p:nvPr/>
        </p:nvSpPr>
        <p:spPr>
          <a:xfrm>
            <a:off x="3471078" y="4009821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54" name="253 Elipse"/>
          <p:cNvSpPr/>
          <p:nvPr/>
        </p:nvSpPr>
        <p:spPr>
          <a:xfrm>
            <a:off x="3471078" y="431731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55" name="254 Elipse"/>
          <p:cNvSpPr/>
          <p:nvPr/>
        </p:nvSpPr>
        <p:spPr>
          <a:xfrm>
            <a:off x="379448" y="142104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56" name="255 Elipse"/>
          <p:cNvSpPr/>
          <p:nvPr/>
        </p:nvSpPr>
        <p:spPr>
          <a:xfrm>
            <a:off x="568592" y="217369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57" name="256 Elipse"/>
          <p:cNvSpPr/>
          <p:nvPr/>
        </p:nvSpPr>
        <p:spPr>
          <a:xfrm>
            <a:off x="568592" y="261257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258" name="257 Elipse"/>
          <p:cNvSpPr/>
          <p:nvPr/>
        </p:nvSpPr>
        <p:spPr>
          <a:xfrm>
            <a:off x="1473121" y="269173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59" name="258 Elipse"/>
          <p:cNvSpPr/>
          <p:nvPr/>
        </p:nvSpPr>
        <p:spPr>
          <a:xfrm>
            <a:off x="3670078" y="236274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5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60" name="259 CuadroTexto"/>
          <p:cNvSpPr txBox="1"/>
          <p:nvPr/>
        </p:nvSpPr>
        <p:spPr>
          <a:xfrm>
            <a:off x="3004017" y="2165660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Detalles acuerdo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61" name="260 Elipse"/>
          <p:cNvSpPr/>
          <p:nvPr/>
        </p:nvSpPr>
        <p:spPr>
          <a:xfrm>
            <a:off x="5291358" y="159261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262" name="261 Elipse"/>
          <p:cNvSpPr/>
          <p:nvPr/>
        </p:nvSpPr>
        <p:spPr>
          <a:xfrm>
            <a:off x="4419019" y="258510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63" name="262 Elipse"/>
          <p:cNvSpPr/>
          <p:nvPr/>
        </p:nvSpPr>
        <p:spPr>
          <a:xfrm>
            <a:off x="6700354" y="262406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8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64" name="263 Elipse"/>
          <p:cNvSpPr/>
          <p:nvPr/>
        </p:nvSpPr>
        <p:spPr>
          <a:xfrm>
            <a:off x="5930202" y="1616230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9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265" name="264 Elipse"/>
          <p:cNvSpPr/>
          <p:nvPr/>
        </p:nvSpPr>
        <p:spPr>
          <a:xfrm>
            <a:off x="7152263" y="2117298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100" b="1" dirty="0" smtClean="0">
                <a:solidFill>
                  <a:srgbClr val="525559"/>
                </a:solidFill>
              </a:rPr>
              <a:t>10</a:t>
            </a:r>
            <a:endParaRPr lang="es-ES_tradnl" sz="1100" b="1" dirty="0">
              <a:solidFill>
                <a:srgbClr val="525559"/>
              </a:solidFill>
            </a:endParaRPr>
          </a:p>
        </p:txBody>
      </p:sp>
      <p:sp>
        <p:nvSpPr>
          <p:cNvPr id="266" name="265 Elipse"/>
          <p:cNvSpPr/>
          <p:nvPr/>
        </p:nvSpPr>
        <p:spPr>
          <a:xfrm>
            <a:off x="169742" y="575455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267" name="266 Elipse"/>
          <p:cNvSpPr/>
          <p:nvPr/>
        </p:nvSpPr>
        <p:spPr>
          <a:xfrm>
            <a:off x="3352528" y="531566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5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68" name="267 Elipse"/>
          <p:cNvSpPr/>
          <p:nvPr/>
        </p:nvSpPr>
        <p:spPr>
          <a:xfrm>
            <a:off x="662707" y="192782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69" name="268 Elipse"/>
          <p:cNvSpPr/>
          <p:nvPr/>
        </p:nvSpPr>
        <p:spPr>
          <a:xfrm>
            <a:off x="1296563" y="193730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270" name="269 Elipse"/>
          <p:cNvSpPr/>
          <p:nvPr/>
        </p:nvSpPr>
        <p:spPr>
          <a:xfrm>
            <a:off x="2367209" y="239567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271" name="270 Elipse"/>
          <p:cNvSpPr/>
          <p:nvPr/>
        </p:nvSpPr>
        <p:spPr>
          <a:xfrm>
            <a:off x="3040000" y="239567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72" name="271 Elipse"/>
          <p:cNvSpPr/>
          <p:nvPr/>
        </p:nvSpPr>
        <p:spPr>
          <a:xfrm>
            <a:off x="5347167" y="276032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5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73" name="272 Elipse"/>
          <p:cNvSpPr/>
          <p:nvPr/>
        </p:nvSpPr>
        <p:spPr>
          <a:xfrm>
            <a:off x="5034639" y="-159667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74" name="273 Elipse"/>
          <p:cNvSpPr/>
          <p:nvPr/>
        </p:nvSpPr>
        <p:spPr>
          <a:xfrm>
            <a:off x="5928905" y="278410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75" name="274 Elipse"/>
          <p:cNvSpPr/>
          <p:nvPr/>
        </p:nvSpPr>
        <p:spPr>
          <a:xfrm>
            <a:off x="8074817" y="212563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276" name="275 Elipse"/>
          <p:cNvSpPr/>
          <p:nvPr/>
        </p:nvSpPr>
        <p:spPr>
          <a:xfrm>
            <a:off x="8032973" y="273568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42825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99 CuadroTexto"/>
          <p:cNvSpPr txBox="1"/>
          <p:nvPr/>
        </p:nvSpPr>
        <p:spPr>
          <a:xfrm>
            <a:off x="7186787" y="4730495"/>
            <a:ext cx="18417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Automatización de la liquidación y reducción de las comisiones de transacción.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Transparencia de cara a la regulación, proporcionando toda la información para cumplir con requerimientos de ALM-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42" name="141 CuadroTexto"/>
          <p:cNvSpPr txBox="1"/>
          <p:nvPr/>
        </p:nvSpPr>
        <p:spPr>
          <a:xfrm>
            <a:off x="2809875" y="3195890"/>
            <a:ext cx="4359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banco del exportador revisa la letra de crédito y una  vez aprobado genera un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 que cubre todos los términos del acuerdo.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exportador firma digitalmente la letra de crédito en el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 e inicia el envío.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bienes son inspeccionados por terceras partes en el país origen, dando el visto bueno mediante firma digital en el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Los bienes son inspeccionados por terceras partes es el país destino, dando el visto</a:t>
            </a:r>
            <a:r>
              <a:rPr lang="es-ES_tradnl" sz="1050" dirty="0">
                <a:solidFill>
                  <a:srgbClr val="525559"/>
                </a:solidFill>
              </a:rPr>
              <a:t> bueno mediante firma digital en el Smart </a:t>
            </a:r>
            <a:r>
              <a:rPr lang="es-ES_tradnl" sz="1050" dirty="0" err="1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776111" y="751531"/>
            <a:ext cx="3367890" cy="429091"/>
          </a:xfrm>
        </p:spPr>
        <p:txBody>
          <a:bodyPr>
            <a:noAutofit/>
          </a:bodyPr>
          <a:lstStyle/>
          <a:p>
            <a:r>
              <a:rPr lang="es-ES_tradnl" sz="1800" b="1" dirty="0" smtClean="0"/>
              <a:t>Trade </a:t>
            </a:r>
            <a:r>
              <a:rPr lang="es-ES_tradnl" sz="1800" b="1" dirty="0" err="1" smtClean="0"/>
              <a:t>Finance</a:t>
            </a:r>
            <a:r>
              <a:rPr lang="es-ES_tradnl" sz="1800" b="1" dirty="0" smtClean="0"/>
              <a:t>. Propuesta</a:t>
            </a:r>
            <a:endParaRPr lang="es-ES_tradnl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54314" y="8485"/>
            <a:ext cx="6787932" cy="657632"/>
          </a:xfrm>
        </p:spPr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/>
              <a:t>Estudio de 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9</a:t>
            </a:fld>
            <a:endParaRPr lang="es-ES" dirty="0" smtClean="0"/>
          </a:p>
        </p:txBody>
      </p:sp>
      <p:cxnSp>
        <p:nvCxnSpPr>
          <p:cNvPr id="121" name="120 Conector recto"/>
          <p:cNvCxnSpPr/>
          <p:nvPr/>
        </p:nvCxnSpPr>
        <p:spPr>
          <a:xfrm flipH="1" flipV="1">
            <a:off x="96405" y="1340704"/>
            <a:ext cx="2494392" cy="75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/>
          <p:nvPr/>
        </p:nvCxnSpPr>
        <p:spPr>
          <a:xfrm flipH="1">
            <a:off x="2709864" y="1339202"/>
            <a:ext cx="4243386" cy="1578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rot="5400000">
            <a:off x="8011572" y="377061"/>
            <a:ext cx="0" cy="1924282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184704" y="1210437"/>
            <a:ext cx="23118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Establecimiento de condiciones de pago</a:t>
            </a:r>
            <a:endParaRPr lang="es-ES_tradnl" sz="1000" b="1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364019" y="1217592"/>
            <a:ext cx="11336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Entrega de bienes</a:t>
            </a:r>
            <a:endParaRPr lang="es-ES_tradnl" sz="1000" b="1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7315469" y="1197279"/>
            <a:ext cx="14350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1000" b="1" dirty="0" smtClean="0"/>
              <a:t>Resolución en términos</a:t>
            </a:r>
            <a:endParaRPr lang="es-ES_tradnl" sz="1000" b="1" dirty="0"/>
          </a:p>
        </p:txBody>
      </p:sp>
      <p:sp>
        <p:nvSpPr>
          <p:cNvPr id="137" name="136 Rectángulo"/>
          <p:cNvSpPr/>
          <p:nvPr/>
        </p:nvSpPr>
        <p:spPr>
          <a:xfrm>
            <a:off x="162491" y="2996707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Descripción del proceso propuesto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177501" y="3195890"/>
            <a:ext cx="2513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Una vez cerrado el acuerdo de venta, los detalles económicos con compartidos con el banco del importador mediante el DLT y un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banco del importado lo revisa, perfila los términos de la letra de crédito y la manda al banco del exportador.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190037" y="339008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0" name="139 Elipse"/>
          <p:cNvSpPr/>
          <p:nvPr/>
        </p:nvSpPr>
        <p:spPr>
          <a:xfrm>
            <a:off x="199090" y="419394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141" name="140 Elipse"/>
          <p:cNvSpPr/>
          <p:nvPr/>
        </p:nvSpPr>
        <p:spPr>
          <a:xfrm>
            <a:off x="2824794" y="340488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143" name="142 Elipse"/>
          <p:cNvSpPr/>
          <p:nvPr/>
        </p:nvSpPr>
        <p:spPr>
          <a:xfrm>
            <a:off x="2824794" y="369388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48" name="147 Elipse"/>
          <p:cNvSpPr/>
          <p:nvPr/>
        </p:nvSpPr>
        <p:spPr>
          <a:xfrm>
            <a:off x="2824794" y="40204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7186788" y="3172549"/>
            <a:ext cx="1790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El importador da la confirmación digital a la recepción de los bienes, lo que inicia el procedimiento de pago del banco importador al exportador vía Smart </a:t>
            </a:r>
            <a:r>
              <a:rPr lang="es-ES_tradnl" sz="1050" dirty="0" err="1" smtClean="0">
                <a:solidFill>
                  <a:srgbClr val="525559"/>
                </a:solidFill>
              </a:rPr>
              <a:t>Contract</a:t>
            </a:r>
            <a:r>
              <a:rPr lang="es-ES_tradnl" sz="1050" dirty="0" smtClean="0">
                <a:solidFill>
                  <a:srgbClr val="525559"/>
                </a:solidFill>
              </a:rPr>
              <a:t>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50" name="149 Elipse"/>
          <p:cNvSpPr/>
          <p:nvPr/>
        </p:nvSpPr>
        <p:spPr>
          <a:xfrm>
            <a:off x="2817126" y="4331885"/>
            <a:ext cx="214336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154732" y="4554653"/>
            <a:ext cx="8879755" cy="190123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rgbClr val="525559"/>
                </a:solidFill>
              </a:rPr>
              <a:t>Beneficios del proceso propuesto</a:t>
            </a:r>
            <a:endParaRPr lang="es-ES_tradnl" sz="1200" dirty="0">
              <a:solidFill>
                <a:srgbClr val="525559"/>
              </a:solidFill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169743" y="4753836"/>
            <a:ext cx="240267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Revisión en tiempo real, la documentación económica se encuentra alojada y accesible en el DL, reduciendo los tiempos de inicio del envío.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Las facturas son almacenadas en el DL para proporcionar una visión transparente y en tiempo real de los términos económicos a corto plazo.</a:t>
            </a:r>
          </a:p>
        </p:txBody>
      </p:sp>
      <p:sp>
        <p:nvSpPr>
          <p:cNvPr id="153" name="152 Elipse"/>
          <p:cNvSpPr/>
          <p:nvPr/>
        </p:nvSpPr>
        <p:spPr>
          <a:xfrm>
            <a:off x="153703" y="494759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4" name="153 Elipse"/>
          <p:cNvSpPr/>
          <p:nvPr/>
        </p:nvSpPr>
        <p:spPr>
          <a:xfrm>
            <a:off x="177501" y="575358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2803215" y="4753836"/>
            <a:ext cx="43662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Desintermediación, siendo  los bancos los que realizan las transacciones en el DL, evitando la participación de bancos corresponsales.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Reducción del riesgo de contrapartida. Las notificaciones de embarque son almacenadas en el DL en tiempo real, eliminando el potencial “doble gasto”.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Ejecución del contrato de modo descentralizado, al automatizar tareas y procedimientos manuales, reduciendo tiempos y recursos.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050" dirty="0" smtClean="0">
                <a:solidFill>
                  <a:srgbClr val="525559"/>
                </a:solidFill>
              </a:rPr>
              <a:t>Transparencia sobre la titularidad. En todo momento se tiene  clara la titularidad de los bienes, evitando posibles conflictos.</a:t>
            </a:r>
            <a:endParaRPr lang="es-ES_tradnl" sz="1050" dirty="0">
              <a:solidFill>
                <a:srgbClr val="525559"/>
              </a:solidFill>
            </a:endParaRPr>
          </a:p>
        </p:txBody>
      </p:sp>
      <p:sp>
        <p:nvSpPr>
          <p:cNvPr id="156" name="155 Elipse"/>
          <p:cNvSpPr/>
          <p:nvPr/>
        </p:nvSpPr>
        <p:spPr>
          <a:xfrm>
            <a:off x="2819128" y="526028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7" name="156 Elipse"/>
          <p:cNvSpPr/>
          <p:nvPr/>
        </p:nvSpPr>
        <p:spPr>
          <a:xfrm>
            <a:off x="2827255" y="571198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58" name="157 Elipse"/>
          <p:cNvSpPr/>
          <p:nvPr/>
        </p:nvSpPr>
        <p:spPr>
          <a:xfrm>
            <a:off x="2838288" y="605242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59" name="158 Elipse"/>
          <p:cNvSpPr/>
          <p:nvPr/>
        </p:nvSpPr>
        <p:spPr>
          <a:xfrm>
            <a:off x="2806057" y="494002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60" name="159 Elipse"/>
          <p:cNvSpPr/>
          <p:nvPr/>
        </p:nvSpPr>
        <p:spPr>
          <a:xfrm>
            <a:off x="7186787" y="4949636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88" name="187 Elipse"/>
          <p:cNvSpPr/>
          <p:nvPr/>
        </p:nvSpPr>
        <p:spPr>
          <a:xfrm>
            <a:off x="7169459" y="3390084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96" name="195 CuadroTexto"/>
          <p:cNvSpPr txBox="1"/>
          <p:nvPr/>
        </p:nvSpPr>
        <p:spPr>
          <a:xfrm>
            <a:off x="1403" y="156975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197" name="196 Conector recto de flecha"/>
          <p:cNvCxnSpPr/>
          <p:nvPr/>
        </p:nvCxnSpPr>
        <p:spPr>
          <a:xfrm>
            <a:off x="734519" y="1646260"/>
            <a:ext cx="694616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197 CuadroTexto"/>
          <p:cNvSpPr txBox="1"/>
          <p:nvPr/>
        </p:nvSpPr>
        <p:spPr>
          <a:xfrm>
            <a:off x="610384" y="1430816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Orden mercancías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199" name="198 CuadroTexto"/>
          <p:cNvSpPr txBox="1"/>
          <p:nvPr/>
        </p:nvSpPr>
        <p:spPr>
          <a:xfrm>
            <a:off x="1378636" y="156975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00" name="199 Conector recto de flecha"/>
          <p:cNvCxnSpPr/>
          <p:nvPr/>
        </p:nvCxnSpPr>
        <p:spPr>
          <a:xfrm flipH="1">
            <a:off x="734519" y="1762894"/>
            <a:ext cx="694616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200 CuadroTexto"/>
          <p:cNvSpPr txBox="1"/>
          <p:nvPr/>
        </p:nvSpPr>
        <p:spPr>
          <a:xfrm>
            <a:off x="668092" y="176725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Entrega factura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03" name="202 CuadroTexto"/>
          <p:cNvSpPr txBox="1"/>
          <p:nvPr/>
        </p:nvSpPr>
        <p:spPr>
          <a:xfrm>
            <a:off x="684122" y="251273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2684190" y="251273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06" name="205 Conector recto de flecha"/>
          <p:cNvCxnSpPr/>
          <p:nvPr/>
        </p:nvCxnSpPr>
        <p:spPr>
          <a:xfrm rot="5400000">
            <a:off x="781136" y="2254020"/>
            <a:ext cx="574063" cy="0"/>
          </a:xfrm>
          <a:prstGeom prst="straightConnector1">
            <a:avLst/>
          </a:prstGeom>
          <a:ln w="12700">
            <a:solidFill>
              <a:srgbClr val="52555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201 CuadroTexto"/>
          <p:cNvSpPr txBox="1"/>
          <p:nvPr/>
        </p:nvSpPr>
        <p:spPr>
          <a:xfrm>
            <a:off x="1735059" y="2055530"/>
            <a:ext cx="6017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Acuerdo </a:t>
            </a:r>
          </a:p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Financiero</a:t>
            </a:r>
            <a:endParaRPr lang="es-ES_tradnl" sz="1000" dirty="0">
              <a:solidFill>
                <a:srgbClr val="525559"/>
              </a:solidFill>
            </a:endParaRPr>
          </a:p>
        </p:txBody>
      </p:sp>
      <p:sp>
        <p:nvSpPr>
          <p:cNvPr id="209" name="208 CuadroTexto"/>
          <p:cNvSpPr txBox="1"/>
          <p:nvPr/>
        </p:nvSpPr>
        <p:spPr>
          <a:xfrm>
            <a:off x="2690602" y="156975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3668758" y="149280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Compañía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Inspección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18" name="217 CuadroTexto"/>
          <p:cNvSpPr txBox="1"/>
          <p:nvPr/>
        </p:nvSpPr>
        <p:spPr>
          <a:xfrm>
            <a:off x="4822594" y="15221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Aduanas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País A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1" name="220 CuadroTexto"/>
          <p:cNvSpPr txBox="1"/>
          <p:nvPr/>
        </p:nvSpPr>
        <p:spPr>
          <a:xfrm>
            <a:off x="7385955" y="1595756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2" name="221 CuadroTexto"/>
          <p:cNvSpPr txBox="1"/>
          <p:nvPr/>
        </p:nvSpPr>
        <p:spPr>
          <a:xfrm>
            <a:off x="6373037" y="152142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Aduanas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País B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3" name="222 CuadroTexto"/>
          <p:cNvSpPr txBox="1"/>
          <p:nvPr/>
        </p:nvSpPr>
        <p:spPr>
          <a:xfrm>
            <a:off x="5698394" y="159836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>
                <a:solidFill>
                  <a:srgbClr val="525559"/>
                </a:solidFill>
              </a:rPr>
              <a:t>Carga</a:t>
            </a:r>
            <a:endParaRPr lang="es-ES_tradnl" sz="1000" dirty="0">
              <a:solidFill>
                <a:srgbClr val="525559"/>
              </a:solidFill>
            </a:endParaRPr>
          </a:p>
        </p:txBody>
      </p:sp>
      <p:sp>
        <p:nvSpPr>
          <p:cNvPr id="227" name="226 CuadroTexto"/>
          <p:cNvSpPr txBox="1"/>
          <p:nvPr/>
        </p:nvSpPr>
        <p:spPr>
          <a:xfrm>
            <a:off x="8132679" y="149281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Importador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8127328" y="251273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Banco de </a:t>
            </a:r>
          </a:p>
          <a:p>
            <a:pPr algn="ctr"/>
            <a:r>
              <a:rPr lang="es-ES_tradnl" sz="1000" b="1" dirty="0" smtClean="0">
                <a:solidFill>
                  <a:srgbClr val="525559"/>
                </a:solidFill>
              </a:rPr>
              <a:t>Exportador</a:t>
            </a:r>
            <a:endParaRPr lang="es-ES_tradnl" sz="1000" b="1" dirty="0">
              <a:solidFill>
                <a:srgbClr val="525559"/>
              </a:solidFill>
            </a:endParaRPr>
          </a:p>
        </p:txBody>
      </p:sp>
      <p:cxnSp>
        <p:nvCxnSpPr>
          <p:cNvPr id="230" name="229 Conector recto de flecha"/>
          <p:cNvCxnSpPr/>
          <p:nvPr/>
        </p:nvCxnSpPr>
        <p:spPr>
          <a:xfrm>
            <a:off x="3375993" y="1717174"/>
            <a:ext cx="43130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 de flecha"/>
          <p:cNvCxnSpPr/>
          <p:nvPr/>
        </p:nvCxnSpPr>
        <p:spPr>
          <a:xfrm>
            <a:off x="5401411" y="1732963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 de flecha"/>
          <p:cNvCxnSpPr/>
          <p:nvPr/>
        </p:nvCxnSpPr>
        <p:spPr>
          <a:xfrm>
            <a:off x="6142087" y="1732963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 de flecha"/>
          <p:cNvCxnSpPr/>
          <p:nvPr/>
        </p:nvCxnSpPr>
        <p:spPr>
          <a:xfrm rot="5400000">
            <a:off x="8207393" y="2225317"/>
            <a:ext cx="631469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240 CuadroTexto"/>
          <p:cNvSpPr txBox="1"/>
          <p:nvPr/>
        </p:nvSpPr>
        <p:spPr>
          <a:xfrm>
            <a:off x="3365547" y="1351136"/>
            <a:ext cx="410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Inicio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Envío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3" name="242 CuadroTexto"/>
          <p:cNvSpPr txBox="1"/>
          <p:nvPr/>
        </p:nvSpPr>
        <p:spPr>
          <a:xfrm>
            <a:off x="5281573" y="1355841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Bienes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verificados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4" name="243 CuadroTexto"/>
          <p:cNvSpPr txBox="1"/>
          <p:nvPr/>
        </p:nvSpPr>
        <p:spPr>
          <a:xfrm>
            <a:off x="5987860" y="1355841"/>
            <a:ext cx="56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Producto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enviado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247" name="246 CuadroTexto"/>
          <p:cNvSpPr txBox="1"/>
          <p:nvPr/>
        </p:nvSpPr>
        <p:spPr>
          <a:xfrm>
            <a:off x="8537913" y="2001354"/>
            <a:ext cx="538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Inicio de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pago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753817" y="2090829"/>
            <a:ext cx="687452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sp>
        <p:nvSpPr>
          <p:cNvPr id="75" name="74 Rectángulo"/>
          <p:cNvSpPr/>
          <p:nvPr/>
        </p:nvSpPr>
        <p:spPr>
          <a:xfrm>
            <a:off x="1724497" y="2075501"/>
            <a:ext cx="620679" cy="354501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cxnSp>
        <p:nvCxnSpPr>
          <p:cNvPr id="76" name="75 Conector recto de flecha"/>
          <p:cNvCxnSpPr/>
          <p:nvPr/>
        </p:nvCxnSpPr>
        <p:spPr>
          <a:xfrm rot="10800000">
            <a:off x="1437725" y="2248121"/>
            <a:ext cx="294585" cy="0"/>
          </a:xfrm>
          <a:prstGeom prst="straightConnector1">
            <a:avLst/>
          </a:prstGeom>
          <a:ln w="12700">
            <a:solidFill>
              <a:srgbClr val="52555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52870" y="1488422"/>
            <a:ext cx="0" cy="1445741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rot="5400000">
            <a:off x="2691841" y="2196614"/>
            <a:ext cx="764078" cy="0"/>
          </a:xfrm>
          <a:prstGeom prst="straightConnector1">
            <a:avLst/>
          </a:prstGeom>
          <a:ln w="12700">
            <a:solidFill>
              <a:srgbClr val="52555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Rectángulo"/>
          <p:cNvSpPr/>
          <p:nvPr/>
        </p:nvSpPr>
        <p:spPr>
          <a:xfrm>
            <a:off x="2730154" y="2016930"/>
            <a:ext cx="687452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sp>
        <p:nvSpPr>
          <p:cNvPr id="82" name="81 Rectángulo"/>
          <p:cNvSpPr/>
          <p:nvPr/>
        </p:nvSpPr>
        <p:spPr>
          <a:xfrm>
            <a:off x="6161959" y="2306048"/>
            <a:ext cx="687452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sp>
        <p:nvSpPr>
          <p:cNvPr id="83" name="82 Rectángulo"/>
          <p:cNvSpPr/>
          <p:nvPr/>
        </p:nvSpPr>
        <p:spPr>
          <a:xfrm>
            <a:off x="7448127" y="1976685"/>
            <a:ext cx="687452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Smart </a:t>
            </a:r>
            <a:r>
              <a:rPr lang="es-ES_tradnl" sz="1000" dirty="0" err="1" smtClean="0"/>
              <a:t>Contract</a:t>
            </a:r>
            <a:endParaRPr lang="es-ES_tradnl" sz="1000" dirty="0"/>
          </a:p>
        </p:txBody>
      </p:sp>
      <p:cxnSp>
        <p:nvCxnSpPr>
          <p:cNvPr id="86" name="85 Conector recto de flecha"/>
          <p:cNvCxnSpPr/>
          <p:nvPr/>
        </p:nvCxnSpPr>
        <p:spPr>
          <a:xfrm>
            <a:off x="4486639" y="1732963"/>
            <a:ext cx="324044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4366801" y="1355841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Bienes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verificados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3763873" y="2284125"/>
            <a:ext cx="999065" cy="371797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89" name="88 CuadroTexto"/>
          <p:cNvSpPr txBox="1"/>
          <p:nvPr/>
        </p:nvSpPr>
        <p:spPr>
          <a:xfrm>
            <a:off x="3805075" y="230074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Envío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iniciado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4223585" y="2300746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Letra de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crédito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5074125" y="2284905"/>
            <a:ext cx="556889" cy="371797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92" name="91 CuadroTexto"/>
          <p:cNvSpPr txBox="1"/>
          <p:nvPr/>
        </p:nvSpPr>
        <p:spPr>
          <a:xfrm>
            <a:off x="5108915" y="230152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Envío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recibido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94" name="93 Conector recto de flecha"/>
          <p:cNvCxnSpPr/>
          <p:nvPr/>
        </p:nvCxnSpPr>
        <p:spPr>
          <a:xfrm>
            <a:off x="6971137" y="1735169"/>
            <a:ext cx="431302" cy="0"/>
          </a:xfrm>
          <a:prstGeom prst="straightConnector1">
            <a:avLst/>
          </a:prstGeom>
          <a:ln w="12700">
            <a:solidFill>
              <a:srgbClr val="52555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6883794" y="135804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Recepción</a:t>
            </a:r>
          </a:p>
          <a:p>
            <a:pPr algn="ctr"/>
            <a:r>
              <a:rPr lang="es-ES_tradnl" sz="800" dirty="0">
                <a:solidFill>
                  <a:srgbClr val="525559"/>
                </a:solidFill>
              </a:rPr>
              <a:t>d</a:t>
            </a:r>
            <a:r>
              <a:rPr lang="es-ES_tradnl" sz="800" dirty="0" smtClean="0">
                <a:solidFill>
                  <a:srgbClr val="525559"/>
                </a:solidFill>
              </a:rPr>
              <a:t>e bienes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10" name="9 Conector angular"/>
          <p:cNvCxnSpPr>
            <a:stCxn id="80" idx="3"/>
            <a:endCxn id="88" idx="0"/>
          </p:cNvCxnSpPr>
          <p:nvPr/>
        </p:nvCxnSpPr>
        <p:spPr>
          <a:xfrm>
            <a:off x="3417606" y="2181686"/>
            <a:ext cx="845800" cy="102439"/>
          </a:xfrm>
          <a:prstGeom prst="bentConnector2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91" idx="3"/>
            <a:endCxn id="82" idx="1"/>
          </p:cNvCxnSpPr>
          <p:nvPr/>
        </p:nvCxnSpPr>
        <p:spPr>
          <a:xfrm>
            <a:off x="5631014" y="2470804"/>
            <a:ext cx="530945" cy="0"/>
          </a:xfrm>
          <a:prstGeom prst="line">
            <a:avLst/>
          </a:prstGeom>
          <a:ln w="12700">
            <a:solidFill>
              <a:srgbClr val="5255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82" idx="3"/>
          </p:cNvCxnSpPr>
          <p:nvPr/>
        </p:nvCxnSpPr>
        <p:spPr>
          <a:xfrm flipV="1">
            <a:off x="6849411" y="1735169"/>
            <a:ext cx="337377" cy="735635"/>
          </a:xfrm>
          <a:prstGeom prst="bentConnector2">
            <a:avLst/>
          </a:prstGeom>
          <a:ln w="12700">
            <a:solidFill>
              <a:srgbClr val="5255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Rectángulo"/>
          <p:cNvSpPr/>
          <p:nvPr/>
        </p:nvSpPr>
        <p:spPr>
          <a:xfrm>
            <a:off x="7513409" y="2512730"/>
            <a:ext cx="556889" cy="371797"/>
          </a:xfrm>
          <a:prstGeom prst="rect">
            <a:avLst/>
          </a:prstGeom>
          <a:noFill/>
          <a:ln>
            <a:solidFill>
              <a:srgbClr val="5255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/>
          </a:p>
        </p:txBody>
      </p:sp>
      <p:sp>
        <p:nvSpPr>
          <p:cNvPr id="103" name="102 CuadroTexto"/>
          <p:cNvSpPr txBox="1"/>
          <p:nvPr/>
        </p:nvSpPr>
        <p:spPr>
          <a:xfrm>
            <a:off x="7448650" y="252935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Pago</a:t>
            </a:r>
          </a:p>
          <a:p>
            <a:pPr algn="ctr"/>
            <a:r>
              <a:rPr lang="es-ES_tradnl" sz="800" dirty="0" smtClean="0">
                <a:solidFill>
                  <a:srgbClr val="525559"/>
                </a:solidFill>
              </a:rPr>
              <a:t>completado</a:t>
            </a:r>
            <a:endParaRPr lang="es-ES_tradnl" sz="800" dirty="0">
              <a:solidFill>
                <a:srgbClr val="525559"/>
              </a:solidFill>
            </a:endParaRPr>
          </a:p>
        </p:txBody>
      </p:sp>
      <p:cxnSp>
        <p:nvCxnSpPr>
          <p:cNvPr id="16" name="15 Conector recto"/>
          <p:cNvCxnSpPr/>
          <p:nvPr/>
        </p:nvCxnSpPr>
        <p:spPr>
          <a:xfrm>
            <a:off x="7791853" y="2306196"/>
            <a:ext cx="1" cy="206534"/>
          </a:xfrm>
          <a:prstGeom prst="line">
            <a:avLst/>
          </a:prstGeom>
          <a:ln w="12700">
            <a:solidFill>
              <a:srgbClr val="5255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83" idx="3"/>
          </p:cNvCxnSpPr>
          <p:nvPr/>
        </p:nvCxnSpPr>
        <p:spPr>
          <a:xfrm flipV="1">
            <a:off x="8135579" y="2141440"/>
            <a:ext cx="394805" cy="1"/>
          </a:xfrm>
          <a:prstGeom prst="line">
            <a:avLst/>
          </a:prstGeom>
          <a:ln w="12700">
            <a:solidFill>
              <a:srgbClr val="5255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Elipse"/>
          <p:cNvSpPr/>
          <p:nvPr/>
        </p:nvSpPr>
        <p:spPr>
          <a:xfrm>
            <a:off x="8215096" y="2201246"/>
            <a:ext cx="23577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7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466274" y="186748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1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491534" y="2635559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2</a:t>
            </a:r>
            <a:endParaRPr lang="es-ES_tradnl" b="1" dirty="0">
              <a:solidFill>
                <a:srgbClr val="525559"/>
              </a:solidFill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3357659" y="247915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3</a:t>
            </a:r>
          </a:p>
        </p:txBody>
      </p:sp>
      <p:sp>
        <p:nvSpPr>
          <p:cNvPr id="97" name="96 Elipse"/>
          <p:cNvSpPr/>
          <p:nvPr/>
        </p:nvSpPr>
        <p:spPr>
          <a:xfrm>
            <a:off x="2924294" y="1427824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4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98" name="97 Elipse"/>
          <p:cNvSpPr/>
          <p:nvPr/>
        </p:nvSpPr>
        <p:spPr>
          <a:xfrm>
            <a:off x="4686761" y="187718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525559"/>
                </a:solidFill>
              </a:rPr>
              <a:t>5</a:t>
            </a:r>
          </a:p>
        </p:txBody>
      </p:sp>
      <p:sp>
        <p:nvSpPr>
          <p:cNvPr id="99" name="98 Elipse"/>
          <p:cNvSpPr/>
          <p:nvPr/>
        </p:nvSpPr>
        <p:spPr>
          <a:xfrm>
            <a:off x="6159102" y="1856530"/>
            <a:ext cx="214336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525559"/>
                </a:solidFill>
              </a:rPr>
              <a:t>6</a:t>
            </a:r>
            <a:endParaRPr lang="es-ES_tradnl" sz="1200" b="1" dirty="0">
              <a:solidFill>
                <a:srgbClr val="525559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7218412" y="568411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1429135" y="264008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1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3176993" y="1420913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2</a:t>
            </a:r>
            <a:endParaRPr lang="es-ES_tradnl" b="1" dirty="0">
              <a:solidFill>
                <a:srgbClr val="3498DB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3365547" y="2712785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3</a:t>
            </a:r>
          </a:p>
        </p:txBody>
      </p:sp>
      <p:sp>
        <p:nvSpPr>
          <p:cNvPr id="107" name="106 Elipse"/>
          <p:cNvSpPr/>
          <p:nvPr/>
        </p:nvSpPr>
        <p:spPr>
          <a:xfrm>
            <a:off x="5821993" y="1867488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4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5825971" y="255720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rgbClr val="3498DB"/>
                </a:solidFill>
              </a:rPr>
              <a:t>5</a:t>
            </a:r>
          </a:p>
        </p:txBody>
      </p:sp>
      <p:sp>
        <p:nvSpPr>
          <p:cNvPr id="109" name="108 Elipse"/>
          <p:cNvSpPr/>
          <p:nvPr/>
        </p:nvSpPr>
        <p:spPr>
          <a:xfrm>
            <a:off x="7684160" y="145118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6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0" name="109 Elipse"/>
          <p:cNvSpPr/>
          <p:nvPr/>
        </p:nvSpPr>
        <p:spPr>
          <a:xfrm>
            <a:off x="8844674" y="2441552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7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1" name="110 Elipse"/>
          <p:cNvSpPr/>
          <p:nvPr/>
        </p:nvSpPr>
        <p:spPr>
          <a:xfrm>
            <a:off x="8844674" y="2739580"/>
            <a:ext cx="199000" cy="199000"/>
          </a:xfrm>
          <a:prstGeom prst="ellipse">
            <a:avLst/>
          </a:prstGeom>
          <a:noFill/>
          <a:ln>
            <a:solidFill>
              <a:srgbClr val="52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rgbClr val="3498DB"/>
                </a:solidFill>
              </a:rPr>
              <a:t>8</a:t>
            </a:r>
            <a:endParaRPr lang="es-ES_tradnl" sz="1200" b="1" dirty="0">
              <a:solidFill>
                <a:srgbClr val="3498DB"/>
              </a:solidFill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54294" y="751531"/>
            <a:ext cx="33361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>
                <a:solidFill>
                  <a:srgbClr val="525559"/>
                </a:solidFill>
              </a:defRPr>
            </a:lvl1pPr>
          </a:lstStyle>
          <a:p>
            <a:r>
              <a:rPr lang="es-ES_tradnl" sz="800" dirty="0" smtClean="0"/>
              <a:t>Fuente: </a:t>
            </a:r>
            <a:r>
              <a:rPr lang="es-ES_tradnl" sz="800" dirty="0" err="1" smtClean="0"/>
              <a:t>World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Economic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Forum</a:t>
            </a:r>
            <a:r>
              <a:rPr lang="es-ES_tradnl" sz="800" dirty="0" smtClean="0"/>
              <a:t>. </a:t>
            </a:r>
            <a:r>
              <a:rPr lang="es-ES_tradnl" sz="800" dirty="0" err="1" smtClean="0"/>
              <a:t>The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future</a:t>
            </a:r>
            <a:r>
              <a:rPr lang="es-ES_tradnl" sz="800" dirty="0" smtClean="0"/>
              <a:t> of </a:t>
            </a:r>
            <a:r>
              <a:rPr lang="es-ES_tradnl" sz="800" dirty="0" err="1" smtClean="0"/>
              <a:t>financial</a:t>
            </a:r>
            <a:r>
              <a:rPr lang="es-ES_tradnl" sz="800" dirty="0" smtClean="0"/>
              <a:t> </a:t>
            </a:r>
            <a:r>
              <a:rPr lang="es-ES_tradnl" sz="800" dirty="0" err="1" smtClean="0"/>
              <a:t>infrastructure</a:t>
            </a:r>
            <a:r>
              <a:rPr lang="es-ES_tradnl" sz="800" dirty="0" smtClean="0"/>
              <a:t>. 2016</a:t>
            </a:r>
            <a:endParaRPr lang="es-ES_tradnl" sz="800" dirty="0"/>
          </a:p>
        </p:txBody>
      </p:sp>
    </p:spTree>
    <p:extLst>
      <p:ext uri="{BB962C8B-B14F-4D97-AF65-F5344CB8AC3E}">
        <p14:creationId xmlns:p14="http://schemas.microsoft.com/office/powerpoint/2010/main" val="9196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3074</TotalTime>
  <Words>4175</Words>
  <Application>Microsoft Office PowerPoint</Application>
  <PresentationFormat>Presentación en pantalla (4:3)</PresentationFormat>
  <Paragraphs>761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Índice</vt:lpstr>
      <vt:lpstr>Presentación de PowerPoint</vt:lpstr>
      <vt:lpstr>1. Introducción</vt:lpstr>
      <vt:lpstr>Presentación de PowerPoint</vt:lpstr>
      <vt:lpstr>2. Estudio de casos de uso</vt:lpstr>
      <vt:lpstr>2. Estudio de casos de uso</vt:lpstr>
      <vt:lpstr>2. Estudio de casos de uso</vt:lpstr>
      <vt:lpstr>2. Estudio de casos de uso</vt:lpstr>
      <vt:lpstr>2. Estudio de casos de uso</vt:lpstr>
      <vt:lpstr>2. Estudio de casos de uso</vt:lpstr>
      <vt:lpstr>Presentación de PowerPoint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3. Iniciativas existentes</vt:lpstr>
      <vt:lpstr>Contacta con nosotros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Comunytek PPT Template</dc:title>
  <dc:creator>Thankium Creative</dc:creator>
  <cp:lastModifiedBy>vba</cp:lastModifiedBy>
  <cp:revision>247</cp:revision>
  <cp:lastPrinted>2017-05-24T21:00:14Z</cp:lastPrinted>
  <dcterms:created xsi:type="dcterms:W3CDTF">2016-10-10T12:02:47Z</dcterms:created>
  <dcterms:modified xsi:type="dcterms:W3CDTF">2017-05-24T21:01:41Z</dcterms:modified>
</cp:coreProperties>
</file>