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2" r:id="rId10"/>
    <p:sldId id="263" r:id="rId11"/>
  </p:sldIdLst>
  <p:sldSz cx="12801600" cy="7772400"/>
  <p:notesSz cx="6858000" cy="9144000"/>
  <p:defaultTextStyle>
    <a:defPPr>
      <a:defRPr lang="es-CO"/>
    </a:defPPr>
    <a:lvl1pPr marL="0" algn="l" defTabSz="987552" rtl="0" eaLnBrk="1" latinLnBrk="0" hangingPunct="1">
      <a:defRPr sz="1944" kern="1200">
        <a:solidFill>
          <a:schemeClr val="tx1"/>
        </a:solidFill>
        <a:latin typeface="+mn-lt"/>
        <a:ea typeface="+mn-ea"/>
        <a:cs typeface="+mn-cs"/>
      </a:defRPr>
    </a:lvl1pPr>
    <a:lvl2pPr marL="493776" algn="l" defTabSz="987552" rtl="0" eaLnBrk="1" latinLnBrk="0" hangingPunct="1">
      <a:defRPr sz="1944" kern="1200">
        <a:solidFill>
          <a:schemeClr val="tx1"/>
        </a:solidFill>
        <a:latin typeface="+mn-lt"/>
        <a:ea typeface="+mn-ea"/>
        <a:cs typeface="+mn-cs"/>
      </a:defRPr>
    </a:lvl2pPr>
    <a:lvl3pPr marL="987552" algn="l" defTabSz="987552" rtl="0" eaLnBrk="1" latinLnBrk="0" hangingPunct="1">
      <a:defRPr sz="1944" kern="1200">
        <a:solidFill>
          <a:schemeClr val="tx1"/>
        </a:solidFill>
        <a:latin typeface="+mn-lt"/>
        <a:ea typeface="+mn-ea"/>
        <a:cs typeface="+mn-cs"/>
      </a:defRPr>
    </a:lvl3pPr>
    <a:lvl4pPr marL="1481328" algn="l" defTabSz="987552" rtl="0" eaLnBrk="1" latinLnBrk="0" hangingPunct="1">
      <a:defRPr sz="1944" kern="1200">
        <a:solidFill>
          <a:schemeClr val="tx1"/>
        </a:solidFill>
        <a:latin typeface="+mn-lt"/>
        <a:ea typeface="+mn-ea"/>
        <a:cs typeface="+mn-cs"/>
      </a:defRPr>
    </a:lvl4pPr>
    <a:lvl5pPr marL="1975104" algn="l" defTabSz="987552" rtl="0" eaLnBrk="1" latinLnBrk="0" hangingPunct="1">
      <a:defRPr sz="1944" kern="1200">
        <a:solidFill>
          <a:schemeClr val="tx1"/>
        </a:solidFill>
        <a:latin typeface="+mn-lt"/>
        <a:ea typeface="+mn-ea"/>
        <a:cs typeface="+mn-cs"/>
      </a:defRPr>
    </a:lvl5pPr>
    <a:lvl6pPr marL="2468880" algn="l" defTabSz="987552" rtl="0" eaLnBrk="1" latinLnBrk="0" hangingPunct="1">
      <a:defRPr sz="1944" kern="1200">
        <a:solidFill>
          <a:schemeClr val="tx1"/>
        </a:solidFill>
        <a:latin typeface="+mn-lt"/>
        <a:ea typeface="+mn-ea"/>
        <a:cs typeface="+mn-cs"/>
      </a:defRPr>
    </a:lvl6pPr>
    <a:lvl7pPr marL="2962656" algn="l" defTabSz="987552" rtl="0" eaLnBrk="1" latinLnBrk="0" hangingPunct="1">
      <a:defRPr sz="1944" kern="1200">
        <a:solidFill>
          <a:schemeClr val="tx1"/>
        </a:solidFill>
        <a:latin typeface="+mn-lt"/>
        <a:ea typeface="+mn-ea"/>
        <a:cs typeface="+mn-cs"/>
      </a:defRPr>
    </a:lvl7pPr>
    <a:lvl8pPr marL="3456432" algn="l" defTabSz="987552" rtl="0" eaLnBrk="1" latinLnBrk="0" hangingPunct="1">
      <a:defRPr sz="1944" kern="1200">
        <a:solidFill>
          <a:schemeClr val="tx1"/>
        </a:solidFill>
        <a:latin typeface="+mn-lt"/>
        <a:ea typeface="+mn-ea"/>
        <a:cs typeface="+mn-cs"/>
      </a:defRPr>
    </a:lvl8pPr>
    <a:lvl9pPr marL="3950208" algn="l" defTabSz="987552" rtl="0" eaLnBrk="1" latinLnBrk="0" hangingPunct="1">
      <a:defRPr sz="194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2" d="100"/>
          <a:sy n="72" d="100"/>
        </p:scale>
        <p:origin x="965" y="58"/>
      </p:cViewPr>
      <p:guideLst>
        <p:guide orient="horz" pos="2448"/>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272011"/>
            <a:ext cx="9601200" cy="2705947"/>
          </a:xfrm>
        </p:spPr>
        <p:txBody>
          <a:bodyPr anchor="b"/>
          <a:lstStyle>
            <a:lvl1pPr algn="ctr">
              <a:defRPr sz="63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600200" y="4082310"/>
            <a:ext cx="9601200" cy="1876530"/>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BDB518D-C0F7-4CEC-8E21-A29C2C5B6990}" type="datetimeFigureOut">
              <a:rPr lang="es-CO" smtClean="0"/>
              <a:t>31/07/2023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AA51F3C-0A34-4083-A042-D9737D1BCFF0}" type="slidenum">
              <a:rPr lang="es-CO" smtClean="0"/>
              <a:t>‹Nº›</a:t>
            </a:fld>
            <a:endParaRPr lang="es-CO"/>
          </a:p>
        </p:txBody>
      </p:sp>
    </p:spTree>
    <p:extLst>
      <p:ext uri="{BB962C8B-B14F-4D97-AF65-F5344CB8AC3E}">
        <p14:creationId xmlns:p14="http://schemas.microsoft.com/office/powerpoint/2010/main" val="3858303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DB518D-C0F7-4CEC-8E21-A29C2C5B6990}" type="datetimeFigureOut">
              <a:rPr lang="es-CO" smtClean="0"/>
              <a:t>31/07/2023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AA51F3C-0A34-4083-A042-D9737D1BCFF0}" type="slidenum">
              <a:rPr lang="es-CO" smtClean="0"/>
              <a:t>‹Nº›</a:t>
            </a:fld>
            <a:endParaRPr lang="es-CO"/>
          </a:p>
        </p:txBody>
      </p:sp>
    </p:spTree>
    <p:extLst>
      <p:ext uri="{BB962C8B-B14F-4D97-AF65-F5344CB8AC3E}">
        <p14:creationId xmlns:p14="http://schemas.microsoft.com/office/powerpoint/2010/main" val="1605550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5" y="413808"/>
            <a:ext cx="2760345" cy="658675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80110" y="413808"/>
            <a:ext cx="8121015" cy="65867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DB518D-C0F7-4CEC-8E21-A29C2C5B6990}" type="datetimeFigureOut">
              <a:rPr lang="es-CO" smtClean="0"/>
              <a:t>31/07/2023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AA51F3C-0A34-4083-A042-D9737D1BCFF0}" type="slidenum">
              <a:rPr lang="es-CO" smtClean="0"/>
              <a:t>‹Nº›</a:t>
            </a:fld>
            <a:endParaRPr lang="es-CO"/>
          </a:p>
        </p:txBody>
      </p:sp>
    </p:spTree>
    <p:extLst>
      <p:ext uri="{BB962C8B-B14F-4D97-AF65-F5344CB8AC3E}">
        <p14:creationId xmlns:p14="http://schemas.microsoft.com/office/powerpoint/2010/main" val="178107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DB518D-C0F7-4CEC-8E21-A29C2C5B6990}" type="datetimeFigureOut">
              <a:rPr lang="es-CO" smtClean="0"/>
              <a:t>31/07/2023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AA51F3C-0A34-4083-A042-D9737D1BCFF0}" type="slidenum">
              <a:rPr lang="es-CO" smtClean="0"/>
              <a:t>‹Nº›</a:t>
            </a:fld>
            <a:endParaRPr lang="es-CO"/>
          </a:p>
        </p:txBody>
      </p:sp>
    </p:spTree>
    <p:extLst>
      <p:ext uri="{BB962C8B-B14F-4D97-AF65-F5344CB8AC3E}">
        <p14:creationId xmlns:p14="http://schemas.microsoft.com/office/powerpoint/2010/main" val="4291390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73443" y="1937704"/>
            <a:ext cx="11041380" cy="3233102"/>
          </a:xfrm>
        </p:spPr>
        <p:txBody>
          <a:bodyPr anchor="b"/>
          <a:lstStyle>
            <a:lvl1pPr>
              <a:defRPr sz="63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73443" y="5201392"/>
            <a:ext cx="11041380" cy="1700212"/>
          </a:xfrm>
        </p:spPr>
        <p:txBody>
          <a:bodyPr/>
          <a:lstStyle>
            <a:lvl1pPr marL="0" indent="0">
              <a:buNone/>
              <a:defRPr sz="2520">
                <a:solidFill>
                  <a:schemeClr val="tx1">
                    <a:tint val="75000"/>
                  </a:schemeClr>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BDB518D-C0F7-4CEC-8E21-A29C2C5B6990}" type="datetimeFigureOut">
              <a:rPr lang="es-CO" smtClean="0"/>
              <a:t>31/07/2023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AA51F3C-0A34-4083-A042-D9737D1BCFF0}" type="slidenum">
              <a:rPr lang="es-CO" smtClean="0"/>
              <a:t>‹Nº›</a:t>
            </a:fld>
            <a:endParaRPr lang="es-CO"/>
          </a:p>
        </p:txBody>
      </p:sp>
    </p:spTree>
    <p:extLst>
      <p:ext uri="{BB962C8B-B14F-4D97-AF65-F5344CB8AC3E}">
        <p14:creationId xmlns:p14="http://schemas.microsoft.com/office/powerpoint/2010/main" val="313170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80110" y="2069042"/>
            <a:ext cx="5440680" cy="49315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80810" y="2069042"/>
            <a:ext cx="5440680" cy="49315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BDB518D-C0F7-4CEC-8E21-A29C2C5B6990}" type="datetimeFigureOut">
              <a:rPr lang="es-CO" smtClean="0"/>
              <a:t>31/07/2023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AA51F3C-0A34-4083-A042-D9737D1BCFF0}" type="slidenum">
              <a:rPr lang="es-CO" smtClean="0"/>
              <a:t>‹Nº›</a:t>
            </a:fld>
            <a:endParaRPr lang="es-CO"/>
          </a:p>
        </p:txBody>
      </p:sp>
    </p:spTree>
    <p:extLst>
      <p:ext uri="{BB962C8B-B14F-4D97-AF65-F5344CB8AC3E}">
        <p14:creationId xmlns:p14="http://schemas.microsoft.com/office/powerpoint/2010/main" val="427248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81777" y="413809"/>
            <a:ext cx="11041380" cy="1502305"/>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1778" y="1905318"/>
            <a:ext cx="5415676" cy="933767"/>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s-ES"/>
              <a:t>Haga clic para modificar el estilo de texto del patrón</a:t>
            </a:r>
          </a:p>
        </p:txBody>
      </p:sp>
      <p:sp>
        <p:nvSpPr>
          <p:cNvPr id="4" name="Content Placeholder 3"/>
          <p:cNvSpPr>
            <a:spLocks noGrp="1"/>
          </p:cNvSpPr>
          <p:nvPr>
            <p:ph sz="half" idx="2"/>
          </p:nvPr>
        </p:nvSpPr>
        <p:spPr>
          <a:xfrm>
            <a:off x="881778" y="2839085"/>
            <a:ext cx="5415676" cy="417586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80810" y="1905318"/>
            <a:ext cx="5442347" cy="933767"/>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s-ES"/>
              <a:t>Haga clic para modificar el estilo de texto del patrón</a:t>
            </a:r>
          </a:p>
        </p:txBody>
      </p:sp>
      <p:sp>
        <p:nvSpPr>
          <p:cNvPr id="6" name="Content Placeholder 5"/>
          <p:cNvSpPr>
            <a:spLocks noGrp="1"/>
          </p:cNvSpPr>
          <p:nvPr>
            <p:ph sz="quarter" idx="4"/>
          </p:nvPr>
        </p:nvSpPr>
        <p:spPr>
          <a:xfrm>
            <a:off x="6480810" y="2839085"/>
            <a:ext cx="5442347" cy="417586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BDB518D-C0F7-4CEC-8E21-A29C2C5B6990}" type="datetimeFigureOut">
              <a:rPr lang="es-CO" smtClean="0"/>
              <a:t>31/07/2023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AA51F3C-0A34-4083-A042-D9737D1BCFF0}" type="slidenum">
              <a:rPr lang="es-CO" smtClean="0"/>
              <a:t>‹Nº›</a:t>
            </a:fld>
            <a:endParaRPr lang="es-CO"/>
          </a:p>
        </p:txBody>
      </p:sp>
    </p:spTree>
    <p:extLst>
      <p:ext uri="{BB962C8B-B14F-4D97-AF65-F5344CB8AC3E}">
        <p14:creationId xmlns:p14="http://schemas.microsoft.com/office/powerpoint/2010/main" val="2568112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BDB518D-C0F7-4CEC-8E21-A29C2C5B6990}" type="datetimeFigureOut">
              <a:rPr lang="es-CO" smtClean="0"/>
              <a:t>31/07/2023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AA51F3C-0A34-4083-A042-D9737D1BCFF0}" type="slidenum">
              <a:rPr lang="es-CO" smtClean="0"/>
              <a:t>‹Nº›</a:t>
            </a:fld>
            <a:endParaRPr lang="es-CO"/>
          </a:p>
        </p:txBody>
      </p:sp>
    </p:spTree>
    <p:extLst>
      <p:ext uri="{BB962C8B-B14F-4D97-AF65-F5344CB8AC3E}">
        <p14:creationId xmlns:p14="http://schemas.microsoft.com/office/powerpoint/2010/main" val="4000216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B518D-C0F7-4CEC-8E21-A29C2C5B6990}" type="datetimeFigureOut">
              <a:rPr lang="es-CO" smtClean="0"/>
              <a:t>31/07/2023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5AA51F3C-0A34-4083-A042-D9737D1BCFF0}" type="slidenum">
              <a:rPr lang="es-CO" smtClean="0"/>
              <a:t>‹Nº›</a:t>
            </a:fld>
            <a:endParaRPr lang="es-CO"/>
          </a:p>
        </p:txBody>
      </p:sp>
    </p:spTree>
    <p:extLst>
      <p:ext uri="{BB962C8B-B14F-4D97-AF65-F5344CB8AC3E}">
        <p14:creationId xmlns:p14="http://schemas.microsoft.com/office/powerpoint/2010/main" val="3818388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81778" y="518160"/>
            <a:ext cx="4128849" cy="1813560"/>
          </a:xfrm>
        </p:spPr>
        <p:txBody>
          <a:bodyPr anchor="b"/>
          <a:lstStyle>
            <a:lvl1pPr>
              <a:defRPr sz="336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42347" y="1119082"/>
            <a:ext cx="6480810" cy="5523442"/>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81778" y="2331720"/>
            <a:ext cx="4128849" cy="4319800"/>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BDB518D-C0F7-4CEC-8E21-A29C2C5B6990}" type="datetimeFigureOut">
              <a:rPr lang="es-CO" smtClean="0"/>
              <a:t>31/07/2023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AA51F3C-0A34-4083-A042-D9737D1BCFF0}" type="slidenum">
              <a:rPr lang="es-CO" smtClean="0"/>
              <a:t>‹Nº›</a:t>
            </a:fld>
            <a:endParaRPr lang="es-CO"/>
          </a:p>
        </p:txBody>
      </p:sp>
    </p:spTree>
    <p:extLst>
      <p:ext uri="{BB962C8B-B14F-4D97-AF65-F5344CB8AC3E}">
        <p14:creationId xmlns:p14="http://schemas.microsoft.com/office/powerpoint/2010/main" val="3439815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81778" y="518160"/>
            <a:ext cx="4128849" cy="1813560"/>
          </a:xfrm>
        </p:spPr>
        <p:txBody>
          <a:bodyPr anchor="b"/>
          <a:lstStyle>
            <a:lvl1pPr>
              <a:defRPr sz="336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42347" y="1119082"/>
            <a:ext cx="6480810" cy="5523442"/>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81778" y="2331720"/>
            <a:ext cx="4128849" cy="4319800"/>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BDB518D-C0F7-4CEC-8E21-A29C2C5B6990}" type="datetimeFigureOut">
              <a:rPr lang="es-CO" smtClean="0"/>
              <a:t>31/07/2023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AA51F3C-0A34-4083-A042-D9737D1BCFF0}" type="slidenum">
              <a:rPr lang="es-CO" smtClean="0"/>
              <a:t>‹Nº›</a:t>
            </a:fld>
            <a:endParaRPr lang="es-CO"/>
          </a:p>
        </p:txBody>
      </p:sp>
    </p:spTree>
    <p:extLst>
      <p:ext uri="{BB962C8B-B14F-4D97-AF65-F5344CB8AC3E}">
        <p14:creationId xmlns:p14="http://schemas.microsoft.com/office/powerpoint/2010/main" val="155183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413809"/>
            <a:ext cx="11041380" cy="150230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0110" y="2069042"/>
            <a:ext cx="11041380" cy="493151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0110" y="7203864"/>
            <a:ext cx="2880360" cy="413808"/>
          </a:xfrm>
          <a:prstGeom prst="rect">
            <a:avLst/>
          </a:prstGeom>
        </p:spPr>
        <p:txBody>
          <a:bodyPr vert="horz" lIns="91440" tIns="45720" rIns="91440" bIns="45720" rtlCol="0" anchor="ctr"/>
          <a:lstStyle>
            <a:lvl1pPr algn="l">
              <a:defRPr sz="1260">
                <a:solidFill>
                  <a:schemeClr val="tx1">
                    <a:tint val="75000"/>
                  </a:schemeClr>
                </a:solidFill>
              </a:defRPr>
            </a:lvl1pPr>
          </a:lstStyle>
          <a:p>
            <a:fld id="{BBDB518D-C0F7-4CEC-8E21-A29C2C5B6990}" type="datetimeFigureOut">
              <a:rPr lang="es-CO" smtClean="0"/>
              <a:t>31/07/2023</a:t>
            </a:fld>
            <a:endParaRPr lang="es-CO"/>
          </a:p>
        </p:txBody>
      </p:sp>
      <p:sp>
        <p:nvSpPr>
          <p:cNvPr id="5" name="Footer Placeholder 4"/>
          <p:cNvSpPr>
            <a:spLocks noGrp="1"/>
          </p:cNvSpPr>
          <p:nvPr>
            <p:ph type="ftr" sz="quarter" idx="3"/>
          </p:nvPr>
        </p:nvSpPr>
        <p:spPr>
          <a:xfrm>
            <a:off x="4240530" y="7203864"/>
            <a:ext cx="4320540" cy="413808"/>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9041130" y="7203864"/>
            <a:ext cx="2880360" cy="413808"/>
          </a:xfrm>
          <a:prstGeom prst="rect">
            <a:avLst/>
          </a:prstGeom>
        </p:spPr>
        <p:txBody>
          <a:bodyPr vert="horz" lIns="91440" tIns="45720" rIns="91440" bIns="45720" rtlCol="0" anchor="ctr"/>
          <a:lstStyle>
            <a:lvl1pPr algn="r">
              <a:defRPr sz="1260">
                <a:solidFill>
                  <a:schemeClr val="tx1">
                    <a:tint val="75000"/>
                  </a:schemeClr>
                </a:solidFill>
              </a:defRPr>
            </a:lvl1pPr>
          </a:lstStyle>
          <a:p>
            <a:fld id="{5AA51F3C-0A34-4083-A042-D9737D1BCFF0}" type="slidenum">
              <a:rPr lang="es-CO" smtClean="0"/>
              <a:t>‹Nº›</a:t>
            </a:fld>
            <a:endParaRPr lang="es-CO"/>
          </a:p>
        </p:txBody>
      </p:sp>
    </p:spTree>
    <p:extLst>
      <p:ext uri="{BB962C8B-B14F-4D97-AF65-F5344CB8AC3E}">
        <p14:creationId xmlns:p14="http://schemas.microsoft.com/office/powerpoint/2010/main" val="2174985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1890A76-9024-4A0A-F7DF-CB6B890ADE21}"/>
              </a:ext>
            </a:extLst>
          </p:cNvPr>
          <p:cNvSpPr txBox="1"/>
          <p:nvPr/>
        </p:nvSpPr>
        <p:spPr>
          <a:xfrm>
            <a:off x="5858540" y="3189768"/>
            <a:ext cx="6358270" cy="2344103"/>
          </a:xfrm>
          <a:prstGeom prst="rect">
            <a:avLst/>
          </a:prstGeom>
          <a:noFill/>
        </p:spPr>
        <p:txBody>
          <a:bodyPr wrap="square" rtlCol="0">
            <a:spAutoFit/>
          </a:bodyPr>
          <a:lstStyle/>
          <a:p>
            <a:r>
              <a:rPr lang="es-ES" sz="3200" b="1" dirty="0"/>
              <a:t>Desarrollo Workshop 4</a:t>
            </a:r>
          </a:p>
          <a:p>
            <a:endParaRPr lang="es-ES" sz="3200" b="1" dirty="0"/>
          </a:p>
          <a:p>
            <a:r>
              <a:rPr lang="es-ES" sz="2000" b="1" dirty="0"/>
              <a:t>Integrantes:</a:t>
            </a:r>
          </a:p>
          <a:p>
            <a:r>
              <a:rPr lang="es-ES" dirty="0"/>
              <a:t>Halder Mauricio Cristancho Sánchez</a:t>
            </a:r>
          </a:p>
          <a:p>
            <a:r>
              <a:rPr lang="es-ES" dirty="0"/>
              <a:t>Jaime Andres Moya Africano</a:t>
            </a:r>
          </a:p>
          <a:p>
            <a:endParaRPr lang="es-CO" dirty="0"/>
          </a:p>
        </p:txBody>
      </p:sp>
    </p:spTree>
    <p:extLst>
      <p:ext uri="{BB962C8B-B14F-4D97-AF65-F5344CB8AC3E}">
        <p14:creationId xmlns:p14="http://schemas.microsoft.com/office/powerpoint/2010/main" val="433617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15DE12-8F17-1F83-3960-05D24DFFB5CF}"/>
              </a:ext>
            </a:extLst>
          </p:cNvPr>
          <p:cNvSpPr>
            <a:spLocks noGrp="1"/>
          </p:cNvSpPr>
          <p:nvPr>
            <p:ph type="ctrTitle"/>
          </p:nvPr>
        </p:nvSpPr>
        <p:spPr>
          <a:xfrm>
            <a:off x="1600200" y="1272011"/>
            <a:ext cx="9601200" cy="971459"/>
          </a:xfrm>
        </p:spPr>
        <p:txBody>
          <a:bodyPr/>
          <a:lstStyle/>
          <a:p>
            <a:r>
              <a:rPr lang="es-ES" b="1" dirty="0"/>
              <a:t>Lista Directores</a:t>
            </a:r>
            <a:endParaRPr lang="es-CO" b="1" dirty="0"/>
          </a:p>
        </p:txBody>
      </p:sp>
      <p:sp>
        <p:nvSpPr>
          <p:cNvPr id="3" name="Subtítulo 2">
            <a:extLst>
              <a:ext uri="{FF2B5EF4-FFF2-40B4-BE49-F238E27FC236}">
                <a16:creationId xmlns:a16="http://schemas.microsoft.com/office/drawing/2014/main" id="{AFA75049-45EB-B86F-2AD4-0304FDDD0F42}"/>
              </a:ext>
            </a:extLst>
          </p:cNvPr>
          <p:cNvSpPr>
            <a:spLocks noGrp="1"/>
          </p:cNvSpPr>
          <p:nvPr>
            <p:ph type="subTitle" idx="1"/>
          </p:nvPr>
        </p:nvSpPr>
        <p:spPr>
          <a:xfrm>
            <a:off x="1600200" y="2588436"/>
            <a:ext cx="9968023" cy="1297764"/>
          </a:xfrm>
        </p:spPr>
        <p:txBody>
          <a:bodyPr/>
          <a:lstStyle/>
          <a:p>
            <a:pPr marL="457200" indent="-457200">
              <a:buFont typeface="Arial" panose="020B0604020202020204" pitchFamily="34" charset="0"/>
              <a:buChar char="•"/>
            </a:pPr>
            <a:r>
              <a:rPr lang="es-ES" dirty="0"/>
              <a:t>Ing. Luis Ariel Mesa </a:t>
            </a:r>
            <a:r>
              <a:rPr lang="es-ES" dirty="0" err="1"/>
              <a:t>Mesa</a:t>
            </a:r>
            <a:endParaRPr lang="es-ES" dirty="0"/>
          </a:p>
          <a:p>
            <a:pPr marL="457200" indent="-457200">
              <a:buFont typeface="Arial" panose="020B0604020202020204" pitchFamily="34" charset="0"/>
              <a:buChar char="•"/>
            </a:pPr>
            <a:r>
              <a:rPr lang="es-ES" dirty="0"/>
              <a:t>Ing. Wilson Javier Pérez Holguín</a:t>
            </a:r>
            <a:endParaRPr lang="es-CO" dirty="0"/>
          </a:p>
        </p:txBody>
      </p:sp>
    </p:spTree>
    <p:extLst>
      <p:ext uri="{BB962C8B-B14F-4D97-AF65-F5344CB8AC3E}">
        <p14:creationId xmlns:p14="http://schemas.microsoft.com/office/powerpoint/2010/main" val="4236438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15DE12-8F17-1F83-3960-05D24DFFB5CF}"/>
              </a:ext>
            </a:extLst>
          </p:cNvPr>
          <p:cNvSpPr>
            <a:spLocks noGrp="1"/>
          </p:cNvSpPr>
          <p:nvPr>
            <p:ph type="ctrTitle"/>
          </p:nvPr>
        </p:nvSpPr>
        <p:spPr>
          <a:xfrm>
            <a:off x="1600200" y="1272011"/>
            <a:ext cx="9601200" cy="971459"/>
          </a:xfrm>
        </p:spPr>
        <p:txBody>
          <a:bodyPr/>
          <a:lstStyle/>
          <a:p>
            <a:r>
              <a:rPr lang="es-ES" b="1" dirty="0"/>
              <a:t>Titulo del proyecto </a:t>
            </a:r>
            <a:endParaRPr lang="es-CO" b="1" dirty="0"/>
          </a:p>
        </p:txBody>
      </p:sp>
      <p:sp>
        <p:nvSpPr>
          <p:cNvPr id="3" name="Subtítulo 2">
            <a:extLst>
              <a:ext uri="{FF2B5EF4-FFF2-40B4-BE49-F238E27FC236}">
                <a16:creationId xmlns:a16="http://schemas.microsoft.com/office/drawing/2014/main" id="{AFA75049-45EB-B86F-2AD4-0304FDDD0F42}"/>
              </a:ext>
            </a:extLst>
          </p:cNvPr>
          <p:cNvSpPr>
            <a:spLocks noGrp="1"/>
          </p:cNvSpPr>
          <p:nvPr>
            <p:ph type="subTitle" idx="1"/>
          </p:nvPr>
        </p:nvSpPr>
        <p:spPr>
          <a:xfrm>
            <a:off x="1416788" y="3237317"/>
            <a:ext cx="9968023" cy="526609"/>
          </a:xfrm>
        </p:spPr>
        <p:txBody>
          <a:bodyPr>
            <a:normAutofit/>
          </a:bodyPr>
          <a:lstStyle/>
          <a:p>
            <a:pPr algn="just"/>
            <a:r>
              <a:rPr lang="es-CO" sz="2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Evaluación de la confiabilidad de una CNN im</a:t>
            </a:r>
            <a:r>
              <a:rPr lang="es-CO" sz="2000" dirty="0">
                <a:solidFill>
                  <a:srgbClr val="000000"/>
                </a:solidFill>
                <a:latin typeface="Arial" panose="020B0604020202020204" pitchFamily="34" charset="0"/>
                <a:ea typeface="Calibri" panose="020F0502020204030204" pitchFamily="34" charset="0"/>
                <a:cs typeface="Times New Roman" panose="02020603050405020304" pitchFamily="18" charset="0"/>
              </a:rPr>
              <a:t>plementada a alto nivel.</a:t>
            </a:r>
          </a:p>
          <a:p>
            <a:endParaRPr lang="es-CO" dirty="0"/>
          </a:p>
        </p:txBody>
      </p:sp>
    </p:spTree>
    <p:extLst>
      <p:ext uri="{BB962C8B-B14F-4D97-AF65-F5344CB8AC3E}">
        <p14:creationId xmlns:p14="http://schemas.microsoft.com/office/powerpoint/2010/main" val="417792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15DE12-8F17-1F83-3960-05D24DFFB5CF}"/>
              </a:ext>
            </a:extLst>
          </p:cNvPr>
          <p:cNvSpPr>
            <a:spLocks noGrp="1"/>
          </p:cNvSpPr>
          <p:nvPr>
            <p:ph type="ctrTitle"/>
          </p:nvPr>
        </p:nvSpPr>
        <p:spPr>
          <a:xfrm>
            <a:off x="1600200" y="1272011"/>
            <a:ext cx="9601200" cy="971459"/>
          </a:xfrm>
        </p:spPr>
        <p:txBody>
          <a:bodyPr/>
          <a:lstStyle/>
          <a:p>
            <a:r>
              <a:rPr lang="es-ES" b="1" dirty="0"/>
              <a:t>Descripción del proyecto </a:t>
            </a:r>
            <a:endParaRPr lang="es-CO" b="1" dirty="0"/>
          </a:p>
        </p:txBody>
      </p:sp>
      <p:sp>
        <p:nvSpPr>
          <p:cNvPr id="3" name="Subtítulo 2">
            <a:extLst>
              <a:ext uri="{FF2B5EF4-FFF2-40B4-BE49-F238E27FC236}">
                <a16:creationId xmlns:a16="http://schemas.microsoft.com/office/drawing/2014/main" id="{AFA75049-45EB-B86F-2AD4-0304FDDD0F42}"/>
              </a:ext>
            </a:extLst>
          </p:cNvPr>
          <p:cNvSpPr>
            <a:spLocks noGrp="1"/>
          </p:cNvSpPr>
          <p:nvPr>
            <p:ph type="subTitle" idx="1"/>
          </p:nvPr>
        </p:nvSpPr>
        <p:spPr>
          <a:xfrm>
            <a:off x="1416788" y="2902095"/>
            <a:ext cx="9968023" cy="3119828"/>
          </a:xfrm>
        </p:spPr>
        <p:txBody>
          <a:bodyPr>
            <a:noAutofit/>
          </a:bodyPr>
          <a:lstStyle/>
          <a:p>
            <a:pPr algn="just"/>
            <a:r>
              <a:rPr lang="es-ES" sz="2000" b="0" i="0" dirty="0">
                <a:effectLst/>
                <a:latin typeface="Arial" panose="020B0604020202020204" pitchFamily="34" charset="0"/>
                <a:cs typeface="Arial" panose="020B0604020202020204" pitchFamily="34" charset="0"/>
              </a:rPr>
              <a:t>El presente proyecto tiene como objetivo principal evaluar la confiabilidad y robustez de las redes neuronales convolucionales (CNN) frente a pruebas de inyecciones de fallos. Las redes neuronales convolucionales han demostrado un gran potencial en diversas aplicaciones, como visión por computadora, procesamiento de imágenes y reconocimiento de patrones. Sin embargo, en entornos críticos, donde la fiabilidad es crucial, es fundamental conocer cómo estas redes se comportan ante situaciones de fallos o ataques.</a:t>
            </a:r>
          </a:p>
          <a:p>
            <a:pPr algn="just"/>
            <a:r>
              <a:rPr lang="es-ES" sz="2000" b="0" i="0" dirty="0">
                <a:effectLst/>
                <a:latin typeface="Arial" panose="020B0604020202020204" pitchFamily="34" charset="0"/>
                <a:cs typeface="Arial" panose="020B0604020202020204" pitchFamily="34" charset="0"/>
              </a:rPr>
              <a:t>Para llevar a cabo esta evaluación, se aplicarán diversas métricas y técnicas de inyección de fallos en las CNN, con el objetivo de analizar su comportamiento y rendimiento bajo condiciones adversas. </a:t>
            </a:r>
          </a:p>
        </p:txBody>
      </p:sp>
    </p:spTree>
    <p:extLst>
      <p:ext uri="{BB962C8B-B14F-4D97-AF65-F5344CB8AC3E}">
        <p14:creationId xmlns:p14="http://schemas.microsoft.com/office/powerpoint/2010/main" val="288481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15DE12-8F17-1F83-3960-05D24DFFB5CF}"/>
              </a:ext>
            </a:extLst>
          </p:cNvPr>
          <p:cNvSpPr>
            <a:spLocks noGrp="1"/>
          </p:cNvSpPr>
          <p:nvPr>
            <p:ph type="ctrTitle"/>
          </p:nvPr>
        </p:nvSpPr>
        <p:spPr>
          <a:xfrm>
            <a:off x="1600200" y="1272011"/>
            <a:ext cx="9601200" cy="971459"/>
          </a:xfrm>
        </p:spPr>
        <p:txBody>
          <a:bodyPr/>
          <a:lstStyle/>
          <a:p>
            <a:r>
              <a:rPr lang="es-ES" b="1" dirty="0"/>
              <a:t>Unidad de análisis</a:t>
            </a:r>
            <a:endParaRPr lang="es-CO" b="1" dirty="0"/>
          </a:p>
        </p:txBody>
      </p:sp>
      <p:sp>
        <p:nvSpPr>
          <p:cNvPr id="3" name="Subtítulo 2">
            <a:extLst>
              <a:ext uri="{FF2B5EF4-FFF2-40B4-BE49-F238E27FC236}">
                <a16:creationId xmlns:a16="http://schemas.microsoft.com/office/drawing/2014/main" id="{AFA75049-45EB-B86F-2AD4-0304FDDD0F42}"/>
              </a:ext>
            </a:extLst>
          </p:cNvPr>
          <p:cNvSpPr>
            <a:spLocks noGrp="1"/>
          </p:cNvSpPr>
          <p:nvPr>
            <p:ph type="subTitle" idx="1"/>
          </p:nvPr>
        </p:nvSpPr>
        <p:spPr>
          <a:xfrm>
            <a:off x="1416788" y="2529956"/>
            <a:ext cx="9968023" cy="4189821"/>
          </a:xfrm>
        </p:spPr>
        <p:txBody>
          <a:bodyPr>
            <a:normAutofit/>
          </a:bodyPr>
          <a:lstStyle/>
          <a:p>
            <a:pPr algn="just"/>
            <a:r>
              <a:rPr lang="es-ES" sz="2000" dirty="0">
                <a:latin typeface="Arial" panose="020B0604020202020204" pitchFamily="34" charset="0"/>
                <a:cs typeface="Arial" panose="020B0604020202020204" pitchFamily="34" charset="0"/>
              </a:rPr>
              <a:t>Las redes neuronales convolucionales CNN son el enfoque principal y la unidad de análisis. En estas se evaluarán y analizarán diferentes aspectos, como su rendimiento, precisión y robustez, frente a la inyección de fallos intencionales.</a:t>
            </a:r>
          </a:p>
          <a:p>
            <a:pPr algn="just"/>
            <a:r>
              <a:rPr lang="es-ES" sz="2000" dirty="0">
                <a:latin typeface="Arial" panose="020B0604020202020204" pitchFamily="34" charset="0"/>
                <a:cs typeface="Arial" panose="020B0604020202020204" pitchFamily="34" charset="0"/>
              </a:rPr>
              <a:t>Las CNN serán evaluadas en términos de su capacidad para clasificar correctamente las imágenes, su capacidad para resistir las inyecciones de fallos y su eficiencia en términos de tiempo de ejecución.</a:t>
            </a:r>
          </a:p>
          <a:p>
            <a:pPr algn="just"/>
            <a:r>
              <a:rPr lang="es-ES" sz="2000" dirty="0">
                <a:latin typeface="Arial" panose="020B0604020202020204" pitchFamily="34" charset="0"/>
                <a:cs typeface="Arial" panose="020B0604020202020204" pitchFamily="34" charset="0"/>
              </a:rPr>
              <a:t>Los resultados de este estudio proporcionarán información sobre la confiabilidad de las redes neuronales convolucionales frente a las inyecciones de fallos. Esta información puede ser utilizada para mejorar la seguridad de los sistemas de aprendizaje automático que utilizan redes neuronales convolucionales.</a:t>
            </a:r>
          </a:p>
        </p:txBody>
      </p:sp>
    </p:spTree>
    <p:extLst>
      <p:ext uri="{BB962C8B-B14F-4D97-AF65-F5344CB8AC3E}">
        <p14:creationId xmlns:p14="http://schemas.microsoft.com/office/powerpoint/2010/main" val="2605630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15DE12-8F17-1F83-3960-05D24DFFB5CF}"/>
              </a:ext>
            </a:extLst>
          </p:cNvPr>
          <p:cNvSpPr>
            <a:spLocks noGrp="1"/>
          </p:cNvSpPr>
          <p:nvPr>
            <p:ph type="ctrTitle"/>
          </p:nvPr>
        </p:nvSpPr>
        <p:spPr>
          <a:xfrm>
            <a:off x="1935126" y="1019487"/>
            <a:ext cx="9601200" cy="971459"/>
          </a:xfrm>
        </p:spPr>
        <p:txBody>
          <a:bodyPr/>
          <a:lstStyle/>
          <a:p>
            <a:r>
              <a:rPr lang="es-ES" b="1" dirty="0"/>
              <a:t>Árbol de problemas</a:t>
            </a:r>
            <a:endParaRPr lang="es-CO" b="1" dirty="0"/>
          </a:p>
        </p:txBody>
      </p:sp>
      <p:pic>
        <p:nvPicPr>
          <p:cNvPr id="5" name="Imagen 4">
            <a:extLst>
              <a:ext uri="{FF2B5EF4-FFF2-40B4-BE49-F238E27FC236}">
                <a16:creationId xmlns:a16="http://schemas.microsoft.com/office/drawing/2014/main" id="{0E777128-2066-6E61-96C5-C4807028EA81}"/>
              </a:ext>
            </a:extLst>
          </p:cNvPr>
          <p:cNvPicPr>
            <a:picLocks noChangeAspect="1"/>
          </p:cNvPicPr>
          <p:nvPr/>
        </p:nvPicPr>
        <p:blipFill>
          <a:blip r:embed="rId3"/>
          <a:stretch>
            <a:fillRect/>
          </a:stretch>
        </p:blipFill>
        <p:spPr>
          <a:xfrm>
            <a:off x="1935126" y="1873987"/>
            <a:ext cx="9356651" cy="5741029"/>
          </a:xfrm>
          <a:prstGeom prst="rect">
            <a:avLst/>
          </a:prstGeom>
        </p:spPr>
      </p:pic>
    </p:spTree>
    <p:extLst>
      <p:ext uri="{BB962C8B-B14F-4D97-AF65-F5344CB8AC3E}">
        <p14:creationId xmlns:p14="http://schemas.microsoft.com/office/powerpoint/2010/main" val="3443433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15DE12-8F17-1F83-3960-05D24DFFB5CF}"/>
              </a:ext>
            </a:extLst>
          </p:cNvPr>
          <p:cNvSpPr>
            <a:spLocks noGrp="1"/>
          </p:cNvSpPr>
          <p:nvPr>
            <p:ph type="ctrTitle"/>
          </p:nvPr>
        </p:nvSpPr>
        <p:spPr>
          <a:xfrm>
            <a:off x="1600200" y="1272011"/>
            <a:ext cx="9601200" cy="971459"/>
          </a:xfrm>
        </p:spPr>
        <p:txBody>
          <a:bodyPr/>
          <a:lstStyle/>
          <a:p>
            <a:r>
              <a:rPr lang="es-ES" b="1" dirty="0"/>
              <a:t>Planteamiento del problema</a:t>
            </a:r>
            <a:endParaRPr lang="es-CO" b="1" dirty="0"/>
          </a:p>
        </p:txBody>
      </p:sp>
      <p:sp>
        <p:nvSpPr>
          <p:cNvPr id="3" name="Subtítulo 2">
            <a:extLst>
              <a:ext uri="{FF2B5EF4-FFF2-40B4-BE49-F238E27FC236}">
                <a16:creationId xmlns:a16="http://schemas.microsoft.com/office/drawing/2014/main" id="{AFA75049-45EB-B86F-2AD4-0304FDDD0F42}"/>
              </a:ext>
            </a:extLst>
          </p:cNvPr>
          <p:cNvSpPr>
            <a:spLocks noGrp="1"/>
          </p:cNvSpPr>
          <p:nvPr>
            <p:ph type="subTitle" idx="1"/>
          </p:nvPr>
        </p:nvSpPr>
        <p:spPr>
          <a:xfrm>
            <a:off x="1600200" y="2912729"/>
            <a:ext cx="9968023" cy="3392378"/>
          </a:xfrm>
        </p:spPr>
        <p:txBody>
          <a:bodyPr>
            <a:normAutofit/>
          </a:bodyPr>
          <a:lstStyle/>
          <a:p>
            <a:pPr algn="just"/>
            <a:r>
              <a:rPr lang="es-ES" sz="2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Las redes neuronales convolucionales (CNN) han demostrado un gran éxito en diversas tareas como reconocimiento de objetos, clasificación de imágenes y segmentación semántica, entre otros. Su desempeño ha alcanzado niveles impresionantes y ha impulsado avances significativos en diferentes campos de aplicación.</a:t>
            </a:r>
          </a:p>
          <a:p>
            <a:pPr algn="just"/>
            <a:r>
              <a:rPr lang="es-ES" sz="2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Sin embargo, con el aumento de sistemas basados en CNN en aplicaciones críticas y entornos de seguridad, surge la preocupación sobre su confiabilidad y robustez. Los modelos de aprendizaje profundo, incluidas las CNN, pueden ser susceptibles a diferentes tipos de fallos, ya sea por datos adversarios, ruido en el conjunto de entrenamiento, errores en el proceso de inferencia.</a:t>
            </a:r>
            <a:endParaRPr lang="es-CO" dirty="0"/>
          </a:p>
        </p:txBody>
      </p:sp>
    </p:spTree>
    <p:extLst>
      <p:ext uri="{BB962C8B-B14F-4D97-AF65-F5344CB8AC3E}">
        <p14:creationId xmlns:p14="http://schemas.microsoft.com/office/powerpoint/2010/main" val="286689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15DE12-8F17-1F83-3960-05D24DFFB5CF}"/>
              </a:ext>
            </a:extLst>
          </p:cNvPr>
          <p:cNvSpPr>
            <a:spLocks noGrp="1"/>
          </p:cNvSpPr>
          <p:nvPr>
            <p:ph type="ctrTitle"/>
          </p:nvPr>
        </p:nvSpPr>
        <p:spPr>
          <a:xfrm>
            <a:off x="1600200" y="1272011"/>
            <a:ext cx="9601200" cy="971459"/>
          </a:xfrm>
        </p:spPr>
        <p:txBody>
          <a:bodyPr/>
          <a:lstStyle/>
          <a:p>
            <a:r>
              <a:rPr lang="es-ES" b="1" dirty="0"/>
              <a:t>Planteamiento del problema</a:t>
            </a:r>
            <a:endParaRPr lang="es-CO" b="1" dirty="0"/>
          </a:p>
        </p:txBody>
      </p:sp>
      <p:sp>
        <p:nvSpPr>
          <p:cNvPr id="3" name="Subtítulo 2">
            <a:extLst>
              <a:ext uri="{FF2B5EF4-FFF2-40B4-BE49-F238E27FC236}">
                <a16:creationId xmlns:a16="http://schemas.microsoft.com/office/drawing/2014/main" id="{AFA75049-45EB-B86F-2AD4-0304FDDD0F42}"/>
              </a:ext>
            </a:extLst>
          </p:cNvPr>
          <p:cNvSpPr>
            <a:spLocks noGrp="1"/>
          </p:cNvSpPr>
          <p:nvPr>
            <p:ph type="subTitle" idx="1"/>
          </p:nvPr>
        </p:nvSpPr>
        <p:spPr>
          <a:xfrm>
            <a:off x="1416788" y="2338571"/>
            <a:ext cx="9968023" cy="4774610"/>
          </a:xfrm>
        </p:spPr>
        <p:txBody>
          <a:bodyPr>
            <a:normAutofit/>
          </a:bodyPr>
          <a:lstStyle/>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La propuesta de este proyecto es evaluar la confiabilidad de las CNN frente a los ataques de inyección de fallos. El proyecto utilizará una variedad de métricas para evaluar la confiabilidad de las CNN.</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Los objetivos de este proyecto son:</a:t>
            </a:r>
          </a:p>
          <a:p>
            <a:pPr marL="342900" indent="-342900" algn="just">
              <a:buFont typeface="Arial" panose="020B0604020202020204" pitchFamily="34" charset="0"/>
              <a:buChar char="•"/>
            </a:pPr>
            <a:r>
              <a:rPr lang="es-ES" sz="2000" dirty="0">
                <a:latin typeface="Arial" panose="020B0604020202020204" pitchFamily="34" charset="0"/>
                <a:cs typeface="Arial" panose="020B0604020202020204" pitchFamily="34" charset="0"/>
              </a:rPr>
              <a:t>Investigar diferentes métricas asociadas a la confiabilidad de las CNN implementándolas en la inferencia.</a:t>
            </a:r>
          </a:p>
          <a:p>
            <a:pPr marL="342900" indent="-342900" algn="just">
              <a:buFont typeface="Arial" panose="020B0604020202020204" pitchFamily="34" charset="0"/>
              <a:buChar char="•"/>
            </a:pPr>
            <a:r>
              <a:rPr lang="es-ES" sz="2000" dirty="0">
                <a:latin typeface="Arial" panose="020B0604020202020204" pitchFamily="34" charset="0"/>
                <a:cs typeface="Arial" panose="020B0604020202020204" pitchFamily="34" charset="0"/>
              </a:rPr>
              <a:t>Evaluar la confiabilidad de las CNN frente a los ataques de inyección de fallos.</a:t>
            </a:r>
          </a:p>
          <a:p>
            <a:pPr marL="342900" indent="-342900" algn="just">
              <a:buFont typeface="Arial" panose="020B0604020202020204" pitchFamily="34" charset="0"/>
              <a:buChar char="•"/>
            </a:pPr>
            <a:r>
              <a:rPr lang="es-ES" sz="2000" dirty="0">
                <a:latin typeface="Arial" panose="020B0604020202020204" pitchFamily="34" charset="0"/>
                <a:cs typeface="Arial" panose="020B0604020202020204" pitchFamily="34" charset="0"/>
              </a:rPr>
              <a:t>Desarrollar recomendaciones para mejorar la confiabilidad de las CNN.</a:t>
            </a:r>
          </a:p>
        </p:txBody>
      </p:sp>
    </p:spTree>
    <p:extLst>
      <p:ext uri="{BB962C8B-B14F-4D97-AF65-F5344CB8AC3E}">
        <p14:creationId xmlns:p14="http://schemas.microsoft.com/office/powerpoint/2010/main" val="867626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15DE12-8F17-1F83-3960-05D24DFFB5CF}"/>
              </a:ext>
            </a:extLst>
          </p:cNvPr>
          <p:cNvSpPr>
            <a:spLocks noGrp="1"/>
          </p:cNvSpPr>
          <p:nvPr>
            <p:ph type="ctrTitle"/>
          </p:nvPr>
        </p:nvSpPr>
        <p:spPr>
          <a:xfrm>
            <a:off x="1600200" y="1272011"/>
            <a:ext cx="9601200" cy="971459"/>
          </a:xfrm>
        </p:spPr>
        <p:txBody>
          <a:bodyPr/>
          <a:lstStyle/>
          <a:p>
            <a:r>
              <a:rPr lang="es-ES" b="1" dirty="0"/>
              <a:t>Estado del arte</a:t>
            </a:r>
            <a:endParaRPr lang="es-CO" b="1" dirty="0"/>
          </a:p>
        </p:txBody>
      </p:sp>
      <p:sp>
        <p:nvSpPr>
          <p:cNvPr id="3" name="Subtítulo 2">
            <a:extLst>
              <a:ext uri="{FF2B5EF4-FFF2-40B4-BE49-F238E27FC236}">
                <a16:creationId xmlns:a16="http://schemas.microsoft.com/office/drawing/2014/main" id="{AFA75049-45EB-B86F-2AD4-0304FDDD0F42}"/>
              </a:ext>
            </a:extLst>
          </p:cNvPr>
          <p:cNvSpPr>
            <a:spLocks noGrp="1"/>
          </p:cNvSpPr>
          <p:nvPr>
            <p:ph type="subTitle" idx="1"/>
          </p:nvPr>
        </p:nvSpPr>
        <p:spPr>
          <a:xfrm>
            <a:off x="1100470" y="2689445"/>
            <a:ext cx="10600660" cy="3955904"/>
          </a:xfrm>
        </p:spPr>
        <p:txBody>
          <a:bodyPr>
            <a:normAutofit/>
          </a:bodyPr>
          <a:lstStyle/>
          <a:p>
            <a:pPr algn="just"/>
            <a:r>
              <a:rPr lang="es-ES" sz="2000" b="0" i="0" dirty="0">
                <a:effectLst/>
                <a:latin typeface="Arial" panose="020B0604020202020204" pitchFamily="34" charset="0"/>
                <a:cs typeface="Arial" panose="020B0604020202020204" pitchFamily="34" charset="0"/>
              </a:rPr>
              <a:t>Las redes neuronales profundas han demostrado ser altamente eficientes en aplicaciones como reconocimiento de objetos por medio de imágenes, traducción automática entre otros, por lo tanto son capaces de aprender automáticamente a partir de datos de entrenamiento y extraer características relevantes de estos.</a:t>
            </a:r>
          </a:p>
          <a:p>
            <a:pPr algn="just"/>
            <a:r>
              <a:rPr lang="es-ES" sz="2000" b="0" i="0" dirty="0">
                <a:effectLst/>
                <a:latin typeface="Arial" panose="020B0604020202020204" pitchFamily="34" charset="0"/>
                <a:cs typeface="Arial" panose="020B0604020202020204" pitchFamily="34" charset="0"/>
              </a:rPr>
              <a:t>Las redes neuronales convolucionales (CNN) son un tipo de red neuronal artificial que se utilizan en una variedad de tareas. Las CNN son vulnerables a los fallos, que pueden ser causados por una variedad de factores, incluyendo errores de programación, errores de hardware y ataques maliciosos.</a:t>
            </a:r>
          </a:p>
          <a:p>
            <a:pPr algn="just"/>
            <a:r>
              <a:rPr lang="es-ES" sz="2000" b="0" i="0" dirty="0">
                <a:effectLst/>
                <a:latin typeface="Arial" panose="020B0604020202020204" pitchFamily="34" charset="0"/>
                <a:cs typeface="Arial" panose="020B0604020202020204" pitchFamily="34" charset="0"/>
              </a:rPr>
              <a:t>Los fallos en las CNN pueden tener consecuencias graves. Por ejemplo, un fallo en un sistema de conducción autónoma podría causar un accidente. Un fallo en un sistema de diagnóstico médico podría conducir a un diagnóstico incorrecto. Un fallo en un sistema de seguridad nacional podría permitir que un atacante acceda a información confidencial.</a:t>
            </a:r>
          </a:p>
          <a:p>
            <a:pPr algn="just"/>
            <a:endParaRPr lang="es-CO" sz="2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just"/>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1228093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15DE12-8F17-1F83-3960-05D24DFFB5CF}"/>
              </a:ext>
            </a:extLst>
          </p:cNvPr>
          <p:cNvSpPr>
            <a:spLocks noGrp="1"/>
          </p:cNvSpPr>
          <p:nvPr>
            <p:ph type="ctrTitle"/>
          </p:nvPr>
        </p:nvSpPr>
        <p:spPr>
          <a:xfrm>
            <a:off x="1600200" y="1272011"/>
            <a:ext cx="9601200" cy="971459"/>
          </a:xfrm>
        </p:spPr>
        <p:txBody>
          <a:bodyPr/>
          <a:lstStyle/>
          <a:p>
            <a:r>
              <a:rPr lang="es-ES" b="1" dirty="0"/>
              <a:t>Estado del arte</a:t>
            </a:r>
            <a:endParaRPr lang="es-CO" b="1" dirty="0"/>
          </a:p>
        </p:txBody>
      </p:sp>
      <p:sp>
        <p:nvSpPr>
          <p:cNvPr id="3" name="Subtítulo 2">
            <a:extLst>
              <a:ext uri="{FF2B5EF4-FFF2-40B4-BE49-F238E27FC236}">
                <a16:creationId xmlns:a16="http://schemas.microsoft.com/office/drawing/2014/main" id="{AFA75049-45EB-B86F-2AD4-0304FDDD0F42}"/>
              </a:ext>
            </a:extLst>
          </p:cNvPr>
          <p:cNvSpPr>
            <a:spLocks noGrp="1"/>
          </p:cNvSpPr>
          <p:nvPr>
            <p:ph type="subTitle" idx="1"/>
          </p:nvPr>
        </p:nvSpPr>
        <p:spPr>
          <a:xfrm>
            <a:off x="1371599" y="2696479"/>
            <a:ext cx="10813311" cy="2552406"/>
          </a:xfrm>
        </p:spPr>
        <p:txBody>
          <a:bodyPr>
            <a:normAutofit fontScale="47500" lnSpcReduction="20000"/>
          </a:bodyPr>
          <a:lstStyle/>
          <a:p>
            <a:pPr algn="l"/>
            <a:r>
              <a:rPr lang="es-ES" sz="4200" b="0" i="0" dirty="0">
                <a:effectLst/>
                <a:latin typeface="Arial" panose="020B0604020202020204" pitchFamily="34" charset="0"/>
                <a:cs typeface="Arial" panose="020B0604020202020204" pitchFamily="34" charset="0"/>
              </a:rPr>
              <a:t>En los últimos años, se ha realizado una gran cantidad de investigación sobre la seguridad de las CNN. Esta investigación ha identificado una variedad de vulnerabilidades en estas, incluyendo:</a:t>
            </a:r>
          </a:p>
          <a:p>
            <a:pPr algn="l">
              <a:buFont typeface="Arial" panose="020B0604020202020204" pitchFamily="34" charset="0"/>
              <a:buChar char="•"/>
            </a:pPr>
            <a:r>
              <a:rPr lang="es-ES" sz="4200" b="0" i="0" dirty="0">
                <a:effectLst/>
                <a:latin typeface="Arial" panose="020B0604020202020204" pitchFamily="34" charset="0"/>
                <a:cs typeface="Arial" panose="020B0604020202020204" pitchFamily="34" charset="0"/>
              </a:rPr>
              <a:t>Vulnerabilidades de programación: las CNN pueden ser vulnerables a errores de programación, como errores de lógica y errores de tipos.</a:t>
            </a:r>
          </a:p>
          <a:p>
            <a:pPr algn="l">
              <a:buFont typeface="Arial" panose="020B0604020202020204" pitchFamily="34" charset="0"/>
              <a:buChar char="•"/>
            </a:pPr>
            <a:r>
              <a:rPr lang="es-ES" sz="4200" b="0" i="0" dirty="0">
                <a:effectLst/>
                <a:latin typeface="Arial" panose="020B0604020202020204" pitchFamily="34" charset="0"/>
                <a:cs typeface="Arial" panose="020B0604020202020204" pitchFamily="34" charset="0"/>
              </a:rPr>
              <a:t>Vulnerabilidades de hardware: las CNN pueden ser vulnerables a errores de hardware, como fallos de memoria y fallos de procesador.</a:t>
            </a:r>
          </a:p>
          <a:p>
            <a:pPr algn="l">
              <a:buFont typeface="Arial" panose="020B0604020202020204" pitchFamily="34" charset="0"/>
              <a:buChar char="•"/>
            </a:pPr>
            <a:r>
              <a:rPr lang="es-ES" sz="4200" b="0" i="0" dirty="0">
                <a:effectLst/>
                <a:latin typeface="Arial" panose="020B0604020202020204" pitchFamily="34" charset="0"/>
                <a:cs typeface="Arial" panose="020B0604020202020204" pitchFamily="34" charset="0"/>
              </a:rPr>
              <a:t>Vulnerabilidades de ataque: las CNN pueden ser vulnerables a ataques maliciosos, como ataques de inyección de datos y ataques de envenenamiento de datos</a:t>
            </a:r>
          </a:p>
          <a:p>
            <a:pPr algn="just"/>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65585365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7067</TotalTime>
  <Words>754</Words>
  <Application>Microsoft Office PowerPoint</Application>
  <PresentationFormat>Personalizado</PresentationFormat>
  <Paragraphs>39</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Presentación de PowerPoint</vt:lpstr>
      <vt:lpstr>Titulo del proyecto </vt:lpstr>
      <vt:lpstr>Descripción del proyecto </vt:lpstr>
      <vt:lpstr>Unidad de análisis</vt:lpstr>
      <vt:lpstr>Árbol de problemas</vt:lpstr>
      <vt:lpstr>Planteamiento del problema</vt:lpstr>
      <vt:lpstr>Planteamiento del problema</vt:lpstr>
      <vt:lpstr>Estado del arte</vt:lpstr>
      <vt:lpstr>Estado del arte</vt:lpstr>
      <vt:lpstr>Lista Directores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Lineamiento 1 jlajdkjajadjlka askljdhfuy asjdljasldjaljaj</dc:title>
  <dc:creator>administrador_</dc:creator>
  <cp:lastModifiedBy>Andrés Moya</cp:lastModifiedBy>
  <cp:revision>22</cp:revision>
  <dcterms:created xsi:type="dcterms:W3CDTF">2023-01-06T19:12:16Z</dcterms:created>
  <dcterms:modified xsi:type="dcterms:W3CDTF">2023-07-31T16:07:27Z</dcterms:modified>
</cp:coreProperties>
</file>